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reighton\Desktop\Dalhousie%20University%20Archives%20-%20Collection%20Assesment%20of%20Born-digital%20Materi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reighton\Desktop\Dalhousie%20University%20Archives%20-%20Collection%20Assesment%20of%20Born-digital%20Materi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b="1" dirty="0" smtClean="0"/>
              <a:t>DIGITAL MEDIA CARRIERS BY FONDS OR COLLECTION</a:t>
            </a:r>
            <a:endParaRPr lang="en-CA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'Total Collection Assesment (2)'!$F$57:$F$79</c:f>
              <c:strCache>
                <c:ptCount val="23"/>
                <c:pt idx="0">
                  <c:v>imX Communications inc.</c:v>
                </c:pt>
                <c:pt idx="1">
                  <c:v>Cummings, Joan Elizabeth</c:v>
                </c:pt>
                <c:pt idx="2">
                  <c:v>Center for Art Tapes</c:v>
                </c:pt>
                <c:pt idx="3">
                  <c:v>Solar Audio</c:v>
                </c:pt>
                <c:pt idx="4">
                  <c:v>Faculty of Management, Marine Affairs Program</c:v>
                </c:pt>
                <c:pt idx="5">
                  <c:v>Neptune Theatre</c:v>
                </c:pt>
                <c:pt idx="6">
                  <c:v>Light, Joanne</c:v>
                </c:pt>
                <c:pt idx="7">
                  <c:v>Eyelevel Gallery</c:v>
                </c:pt>
                <c:pt idx="8">
                  <c:v>Sherwin, Susan</c:v>
                </c:pt>
                <c:pt idx="9">
                  <c:v>Vingoe, Mary</c:v>
                </c:pt>
                <c:pt idx="10">
                  <c:v>Dalhousie Theatre Department</c:v>
                </c:pt>
                <c:pt idx="11">
                  <c:v>Dalhousie Theatre Department</c:v>
                </c:pt>
                <c:pt idx="12">
                  <c:v>School of Library and Information Studies</c:v>
                </c:pt>
                <c:pt idx="13">
                  <c:v>Pottersfield Press</c:v>
                </c:pt>
                <c:pt idx="14">
                  <c:v>Ian Porter</c:v>
                </c:pt>
                <c:pt idx="15">
                  <c:v>Wilson, Budge</c:v>
                </c:pt>
                <c:pt idx="16">
                  <c:v>Our Voices Matter</c:v>
                </c:pt>
                <c:pt idx="17">
                  <c:v>Sandy Moore</c:v>
                </c:pt>
                <c:pt idx="18">
                  <c:v>Women in Media</c:v>
                </c:pt>
                <c:pt idx="19">
                  <c:v>Records from the Joint Review Panel for the Whites Point Quarry and Marine Terminal Project</c:v>
                </c:pt>
                <c:pt idx="20">
                  <c:v>Faculty of Science</c:v>
                </c:pt>
                <c:pt idx="21">
                  <c:v>Patrick Christopher fonds</c:v>
                </c:pt>
                <c:pt idx="22">
                  <c:v>Fonds and collections with less than 10 digital media carriers</c:v>
                </c:pt>
              </c:strCache>
            </c:strRef>
          </c:cat>
          <c:val>
            <c:numRef>
              <c:f>'Total Collection Assesment (2)'!$G$57:$G$79</c:f>
              <c:numCache>
                <c:formatCode>General</c:formatCode>
                <c:ptCount val="23"/>
                <c:pt idx="0">
                  <c:v>996</c:v>
                </c:pt>
                <c:pt idx="1">
                  <c:v>574</c:v>
                </c:pt>
                <c:pt idx="2">
                  <c:v>277</c:v>
                </c:pt>
                <c:pt idx="3">
                  <c:v>266</c:v>
                </c:pt>
                <c:pt idx="4">
                  <c:v>187</c:v>
                </c:pt>
                <c:pt idx="5">
                  <c:v>85</c:v>
                </c:pt>
                <c:pt idx="6">
                  <c:v>80</c:v>
                </c:pt>
                <c:pt idx="7">
                  <c:v>52</c:v>
                </c:pt>
                <c:pt idx="8">
                  <c:v>41</c:v>
                </c:pt>
                <c:pt idx="9">
                  <c:v>33</c:v>
                </c:pt>
                <c:pt idx="10">
                  <c:v>29</c:v>
                </c:pt>
                <c:pt idx="11">
                  <c:v>25</c:v>
                </c:pt>
                <c:pt idx="12">
                  <c:v>21</c:v>
                </c:pt>
                <c:pt idx="13">
                  <c:v>21</c:v>
                </c:pt>
                <c:pt idx="14">
                  <c:v>21</c:v>
                </c:pt>
                <c:pt idx="15">
                  <c:v>18</c:v>
                </c:pt>
                <c:pt idx="16">
                  <c:v>16</c:v>
                </c:pt>
                <c:pt idx="17">
                  <c:v>14</c:v>
                </c:pt>
                <c:pt idx="18">
                  <c:v>12</c:v>
                </c:pt>
                <c:pt idx="19">
                  <c:v>14</c:v>
                </c:pt>
                <c:pt idx="20">
                  <c:v>10</c:v>
                </c:pt>
                <c:pt idx="21">
                  <c:v>10</c:v>
                </c:pt>
                <c:pt idx="22">
                  <c:v>78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943448"/>
        <c:axId val="339445280"/>
      </c:barChart>
      <c:catAx>
        <c:axId val="2943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445280"/>
        <c:crosses val="autoZero"/>
        <c:auto val="1"/>
        <c:lblAlgn val="ctr"/>
        <c:lblOffset val="100"/>
        <c:noMultiLvlLbl val="0"/>
      </c:catAx>
      <c:valAx>
        <c:axId val="339445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43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DIGITAL MEDIA CARRIER</a:t>
            </a:r>
            <a:r>
              <a:rPr lang="en-CA" baseline="0"/>
              <a:t> FORMATS</a:t>
            </a:r>
            <a:endParaRPr lang="en-CA"/>
          </a:p>
        </c:rich>
      </c:tx>
      <c:layout>
        <c:manualLayout>
          <c:xMode val="edge"/>
          <c:yMode val="edge"/>
          <c:x val="0.3501265999363522"/>
          <c:y val="2.13387908455219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'[Dalhousie University Archives - Collection Assesment of Born-digital Material.xlsx]Total Collection Assesment (2)'!$A$4:$A$20</c:f>
              <c:strCache>
                <c:ptCount val="17"/>
                <c:pt idx="0">
                  <c:v>Floppy disk: 3 1/2 inch</c:v>
                </c:pt>
                <c:pt idx="1">
                  <c:v>DVCAM</c:v>
                </c:pt>
                <c:pt idx="2">
                  <c:v>CD</c:v>
                </c:pt>
                <c:pt idx="3">
                  <c:v>DVD</c:v>
                </c:pt>
                <c:pt idx="4">
                  <c:v>MiniDV</c:v>
                </c:pt>
                <c:pt idx="5">
                  <c:v>Floppy disk: 5 1/4 inch</c:v>
                </c:pt>
                <c:pt idx="6">
                  <c:v>DAT</c:v>
                </c:pt>
                <c:pt idx="7">
                  <c:v>Betacam Digital (Digi Beta)</c:v>
                </c:pt>
                <c:pt idx="8">
                  <c:v>DVCPRO HD</c:v>
                </c:pt>
                <c:pt idx="9">
                  <c:v>DTRS</c:v>
                </c:pt>
                <c:pt idx="10">
                  <c:v>Minidisc</c:v>
                </c:pt>
                <c:pt idx="11">
                  <c:v>Floppy disk: 8 inch</c:v>
                </c:pt>
                <c:pt idx="12">
                  <c:v>Blu-ray Disc</c:v>
                </c:pt>
                <c:pt idx="13">
                  <c:v>Data cartridge</c:v>
                </c:pt>
                <c:pt idx="14">
                  <c:v>Zip disk</c:v>
                </c:pt>
                <c:pt idx="15">
                  <c:v>DARS</c:v>
                </c:pt>
                <c:pt idx="16">
                  <c:v>8mm data</c:v>
                </c:pt>
              </c:strCache>
            </c:strRef>
          </c:cat>
          <c:val>
            <c:numRef>
              <c:f>'[Dalhousie University Archives - Collection Assesment of Born-digital Material.xlsx]Total Collection Assesment (2)'!$B$4:$B$20</c:f>
              <c:numCache>
                <c:formatCode>General</c:formatCode>
                <c:ptCount val="17"/>
                <c:pt idx="0">
                  <c:v>978</c:v>
                </c:pt>
                <c:pt idx="1">
                  <c:v>481</c:v>
                </c:pt>
                <c:pt idx="2">
                  <c:v>390</c:v>
                </c:pt>
                <c:pt idx="3">
                  <c:v>356</c:v>
                </c:pt>
                <c:pt idx="4">
                  <c:v>236</c:v>
                </c:pt>
                <c:pt idx="5">
                  <c:v>144</c:v>
                </c:pt>
                <c:pt idx="6">
                  <c:v>123</c:v>
                </c:pt>
                <c:pt idx="7">
                  <c:v>73</c:v>
                </c:pt>
                <c:pt idx="8">
                  <c:v>65</c:v>
                </c:pt>
                <c:pt idx="9">
                  <c:v>32</c:v>
                </c:pt>
                <c:pt idx="10">
                  <c:v>21</c:v>
                </c:pt>
                <c:pt idx="11">
                  <c:v>6</c:v>
                </c:pt>
                <c:pt idx="12">
                  <c:v>6</c:v>
                </c:pt>
                <c:pt idx="13">
                  <c:v>4</c:v>
                </c:pt>
                <c:pt idx="14">
                  <c:v>3</c:v>
                </c:pt>
                <c:pt idx="15">
                  <c:v>1</c:v>
                </c:pt>
                <c:pt idx="16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3005128"/>
        <c:axId val="339670536"/>
      </c:barChart>
      <c:catAx>
        <c:axId val="3005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670536"/>
        <c:crosses val="autoZero"/>
        <c:auto val="1"/>
        <c:lblAlgn val="ctr"/>
        <c:lblOffset val="100"/>
        <c:noMultiLvlLbl val="0"/>
      </c:catAx>
      <c:valAx>
        <c:axId val="339670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005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9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0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5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6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77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28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4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55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0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61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5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1B4B3-1D06-4141-B452-82CCAF78758D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BE293-E017-4227-A733-318669834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2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655" y="1262410"/>
            <a:ext cx="11285838" cy="2387600"/>
          </a:xfrm>
        </p:spPr>
        <p:txBody>
          <a:bodyPr/>
          <a:lstStyle/>
          <a:p>
            <a:r>
              <a:rPr lang="en-US" dirty="0" smtClean="0"/>
              <a:t>Digital archives </a:t>
            </a:r>
            <a:br>
              <a:rPr lang="en-US" dirty="0" smtClean="0"/>
            </a:br>
            <a:r>
              <a:rPr lang="en-US" dirty="0" smtClean="0"/>
              <a:t>collection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4574" y="3807987"/>
            <a:ext cx="9144000" cy="1126480"/>
          </a:xfrm>
        </p:spPr>
        <p:txBody>
          <a:bodyPr/>
          <a:lstStyle/>
          <a:p>
            <a:r>
              <a:rPr lang="en-US" dirty="0" smtClean="0"/>
              <a:t>Presentation to Library Council, January 12, 2017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Creighton Barrett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0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2016 – December 2016</a:t>
            </a:r>
          </a:p>
          <a:p>
            <a:r>
              <a:rPr lang="en-US" dirty="0" smtClean="0"/>
              <a:t>Team: Domenic Rosati and Creighton Barrett</a:t>
            </a:r>
          </a:p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Locate and physically separate digital media carriers in the Archives Permanent Collection</a:t>
            </a:r>
          </a:p>
          <a:p>
            <a:pPr lvl="1"/>
            <a:r>
              <a:rPr lang="en-US" dirty="0" smtClean="0"/>
              <a:t>Produce an inventory of separated digital media carriers</a:t>
            </a:r>
            <a:endParaRPr lang="en-US" dirty="0"/>
          </a:p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Inform development of digital archives program, especially digital forensics</a:t>
            </a:r>
          </a:p>
          <a:p>
            <a:pPr lvl="1"/>
            <a:r>
              <a:rPr lang="en-US" dirty="0" smtClean="0"/>
              <a:t>Help establish processing priorities for backlog of digital media</a:t>
            </a:r>
          </a:p>
        </p:txBody>
      </p:sp>
    </p:spTree>
    <p:extLst>
      <p:ext uri="{BB962C8B-B14F-4D97-AF65-F5344CB8AC3E}">
        <p14:creationId xmlns:p14="http://schemas.microsoft.com/office/powerpoint/2010/main" val="38201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 of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of digital media carriers: 2,914</a:t>
            </a:r>
          </a:p>
          <a:p>
            <a:r>
              <a:rPr lang="en-US" dirty="0" smtClean="0"/>
              <a:t>Most commonly identified digital media carrier: 3.5 inch floppy disk</a:t>
            </a:r>
          </a:p>
          <a:p>
            <a:r>
              <a:rPr lang="en-US" dirty="0" smtClean="0"/>
              <a:t>Approximate digital storage requirements: 325 TB</a:t>
            </a:r>
          </a:p>
          <a:p>
            <a:r>
              <a:rPr lang="en-US" dirty="0" err="1" smtClean="0"/>
              <a:t>Fonds</a:t>
            </a:r>
            <a:r>
              <a:rPr lang="en-US" dirty="0" smtClean="0"/>
              <a:t> with largest volume of digital archival material: </a:t>
            </a:r>
            <a:r>
              <a:rPr lang="en-US" dirty="0" err="1"/>
              <a:t>imX</a:t>
            </a:r>
            <a:r>
              <a:rPr lang="en-US" dirty="0"/>
              <a:t> Communications </a:t>
            </a:r>
            <a:r>
              <a:rPr lang="en-US" dirty="0" err="1"/>
              <a:t>fonds</a:t>
            </a:r>
            <a:r>
              <a:rPr lang="en-US" dirty="0"/>
              <a:t>, Centre for Art Tapes </a:t>
            </a:r>
            <a:r>
              <a:rPr lang="en-US" dirty="0" err="1"/>
              <a:t>fonds</a:t>
            </a:r>
            <a:r>
              <a:rPr lang="en-US" dirty="0"/>
              <a:t>, Joan Cummings </a:t>
            </a:r>
            <a:r>
              <a:rPr lang="en-US" dirty="0" err="1"/>
              <a:t>fonds</a:t>
            </a:r>
            <a:r>
              <a:rPr lang="en-US" dirty="0"/>
              <a:t>, Solar Audio Recording Studio Collection, Marine Affairs Program </a:t>
            </a:r>
            <a:r>
              <a:rPr lang="en-US" dirty="0" err="1"/>
              <a:t>fonds</a:t>
            </a:r>
            <a:r>
              <a:rPr lang="en-US" dirty="0"/>
              <a:t>, and Neptune Theatre </a:t>
            </a:r>
            <a:r>
              <a:rPr lang="en-US" dirty="0" err="1"/>
              <a:t>fonds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19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806479209"/>
              </p:ext>
            </p:extLst>
          </p:nvPr>
        </p:nvGraphicFramePr>
        <p:xfrm>
          <a:off x="790832" y="263611"/>
          <a:ext cx="10404390" cy="6137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61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60697300"/>
              </p:ext>
            </p:extLst>
          </p:nvPr>
        </p:nvGraphicFramePr>
        <p:xfrm>
          <a:off x="362466" y="280086"/>
          <a:ext cx="11211696" cy="6030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638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Establish processing priorities for digital archives backlog</a:t>
            </a:r>
          </a:p>
          <a:p>
            <a:r>
              <a:rPr lang="en-US" dirty="0" smtClean="0"/>
              <a:t>Update accessioning procedures to incorporate new separation workflow and “register of digital media carriers”</a:t>
            </a:r>
          </a:p>
          <a:p>
            <a:r>
              <a:rPr lang="en-US" dirty="0" smtClean="0"/>
              <a:t>Develop digital forensics workflows and procedure manual</a:t>
            </a:r>
          </a:p>
          <a:p>
            <a:r>
              <a:rPr lang="en-US" dirty="0" smtClean="0"/>
              <a:t>Establish procedures and infrastructure to support the monetary appraisal of digital archival material</a:t>
            </a:r>
          </a:p>
          <a:p>
            <a:r>
              <a:rPr lang="en-US" dirty="0" smtClean="0"/>
              <a:t>Establish technical specifications for archiving born-digital audio and video</a:t>
            </a:r>
          </a:p>
        </p:txBody>
      </p:sp>
    </p:spTree>
    <p:extLst>
      <p:ext uri="{BB962C8B-B14F-4D97-AF65-F5344CB8AC3E}">
        <p14:creationId xmlns:p14="http://schemas.microsoft.com/office/powerpoint/2010/main" val="210349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on action plan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imX</a:t>
            </a:r>
            <a:r>
              <a:rPr lang="en-US" dirty="0" smtClean="0"/>
              <a:t> Communications collection assessment (part of Alex Jokinen’s Young Canada Works digital archives internship)</a:t>
            </a:r>
          </a:p>
          <a:p>
            <a:r>
              <a:rPr lang="en-US" dirty="0" smtClean="0"/>
              <a:t>Accessioning, appraisal and processing of Bill Freedman </a:t>
            </a:r>
            <a:r>
              <a:rPr lang="en-US" dirty="0" err="1" smtClean="0"/>
              <a:t>fonds</a:t>
            </a:r>
            <a:r>
              <a:rPr lang="en-US" dirty="0" smtClean="0"/>
              <a:t>, including computers, hard drives, 300+ floppy disks, etc. (part of Alex Jokinen’s Young Canada Works digital archives internship)</a:t>
            </a:r>
          </a:p>
          <a:p>
            <a:r>
              <a:rPr lang="en-US" dirty="0" smtClean="0"/>
              <a:t>Procurement of FTK digital forensics software and training</a:t>
            </a:r>
          </a:p>
          <a:p>
            <a:r>
              <a:rPr lang="en-US" dirty="0" smtClean="0"/>
              <a:t>Research and development of “reformatting guidelines for digital videocassettes”</a:t>
            </a:r>
          </a:p>
        </p:txBody>
      </p:sp>
    </p:spTree>
    <p:extLst>
      <p:ext uri="{BB962C8B-B14F-4D97-AF65-F5344CB8AC3E}">
        <p14:creationId xmlns:p14="http://schemas.microsoft.com/office/powerpoint/2010/main" val="373105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Freedman digital archives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880" y="1690688"/>
            <a:ext cx="6760240" cy="450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2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403" y="177282"/>
            <a:ext cx="10515600" cy="709127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[DRAFT] digital video encoding formats, data rates, and estimated storage requirements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39117"/>
              </p:ext>
            </p:extLst>
          </p:nvPr>
        </p:nvGraphicFramePr>
        <p:xfrm>
          <a:off x="251928" y="737112"/>
          <a:ext cx="11663264" cy="5915942"/>
        </p:xfrm>
        <a:graphic>
          <a:graphicData uri="http://schemas.openxmlformats.org/drawingml/2006/table">
            <a:tbl>
              <a:tblPr firstRow="1" firstCol="1" bandRow="1"/>
              <a:tblGrid>
                <a:gridCol w="708777"/>
                <a:gridCol w="636144"/>
                <a:gridCol w="713999"/>
                <a:gridCol w="787109"/>
                <a:gridCol w="787109"/>
                <a:gridCol w="879206"/>
                <a:gridCol w="879206"/>
                <a:gridCol w="735364"/>
                <a:gridCol w="739635"/>
                <a:gridCol w="884906"/>
                <a:gridCol w="884906"/>
                <a:gridCol w="826985"/>
                <a:gridCol w="1099959"/>
                <a:gridCol w="1099959"/>
              </a:tblGrid>
              <a:tr h="3059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Encoding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Scanning method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Width x height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Frame rate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Sampling frequency 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Chroma sampling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Compression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Bit rate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Video data rate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Estimated storage per minute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Estimated storage per hour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Standard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Notes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C00"/>
                    </a:solidFill>
                  </a:tcPr>
                </a:tc>
              </a:tr>
              <a:tr h="20399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DV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480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IEC 61834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576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IEC 61834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DVCAM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480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Sony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576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Sony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DVCPRO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480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576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DVCPR0 50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480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3:3:1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423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576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3:3:1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DVCPRO HD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Progressive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960 x 720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59.94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8:6:1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100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370:2006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Progressive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960 x 720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8:6:1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100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370:2006 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1280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8:6:1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100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41.3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370:2006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8:6:1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100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370:2006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Panasonic DV format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HDCAM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29.97, 24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367M:2001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HD version of Digital Betacam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367M:2001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HD version of Digital Betacam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HDCAM SR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 409M:2005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HD version of Digital Betacam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10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SMPTE  409M:2005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HD version of Digital Betacam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6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HDV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Progressive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1280 x 720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60, 50, 30, 25, 24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6:1 to 14:1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18.3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Progressive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1280 x 720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60, 50, 30, 25, 24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6:1 to 14:1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18.3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9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30, 25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6:1 to 14:1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9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30, 25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6:1 to 14:1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Progressive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30, 25, 24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6:1 to 14:1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Progressive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1440 x 1080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30, 25, 24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6:1 to 14:1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Digital8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NTSC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480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30, 25, 24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60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4:1:1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IEC 61834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Combination of Sony Hi8 and DV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PAL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Interlaced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720 x 576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30, 25, 24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50 Hz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4:2:0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5:1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8 bit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25 Mbps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217 MB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13 GB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IEC 61834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Combination of Sony Hi8 and DV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XDCAM HD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XDCAM EX, HQ mode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XDCAM EX, SP mode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9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ahoma" panose="020B0604030504040204" pitchFamily="34" charset="0"/>
                      </a:endParaRPr>
                    </a:p>
                  </a:txBody>
                  <a:tcPr marL="38394" marR="38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6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872</Words>
  <Application>Microsoft Office PowerPoint</Application>
  <PresentationFormat>Widescreen</PresentationFormat>
  <Paragraphs>422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Times New Roman</vt:lpstr>
      <vt:lpstr>Office Theme</vt:lpstr>
      <vt:lpstr>Digital archives  collection assessment</vt:lpstr>
      <vt:lpstr>Project overview</vt:lpstr>
      <vt:lpstr>Snapshot of results</vt:lpstr>
      <vt:lpstr>PowerPoint Presentation</vt:lpstr>
      <vt:lpstr>PowerPoint Presentation</vt:lpstr>
      <vt:lpstr>Action plan</vt:lpstr>
      <vt:lpstr>Work on action plan items</vt:lpstr>
      <vt:lpstr>Bill Freedman digital archives</vt:lpstr>
      <vt:lpstr>[DRAFT] digital video encoding formats, data rates, and estimated storage requirements</vt:lpstr>
    </vt:vector>
  </TitlesOfParts>
  <Company>Dalhousie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archives collection assessment</dc:title>
  <dc:creator>Creighton Barrett</dc:creator>
  <cp:lastModifiedBy>Carol Richardson</cp:lastModifiedBy>
  <cp:revision>7</cp:revision>
  <dcterms:created xsi:type="dcterms:W3CDTF">2017-01-12T13:11:35Z</dcterms:created>
  <dcterms:modified xsi:type="dcterms:W3CDTF">2017-01-17T18:59:41Z</dcterms:modified>
</cp:coreProperties>
</file>