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7" r:id="rId6"/>
    <p:sldId id="271" r:id="rId7"/>
    <p:sldId id="270" r:id="rId8"/>
    <p:sldId id="275" r:id="rId9"/>
    <p:sldId id="285" r:id="rId10"/>
    <p:sldId id="283" r:id="rId11"/>
    <p:sldId id="260" r:id="rId12"/>
    <p:sldId id="268" r:id="rId13"/>
    <p:sldId id="281" r:id="rId14"/>
    <p:sldId id="286" r:id="rId15"/>
    <p:sldId id="284" r:id="rId16"/>
    <p:sldId id="279" r:id="rId1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006F"/>
    <a:srgbClr val="C28A00"/>
    <a:srgbClr val="009DE9"/>
    <a:srgbClr val="C18C0D"/>
    <a:srgbClr val="C08C0C"/>
    <a:srgbClr val="DF1601"/>
    <a:srgbClr val="398557"/>
    <a:srgbClr val="EE0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294" autoAdjust="0"/>
    <p:restoredTop sz="61939" autoAdjust="0"/>
  </p:normalViewPr>
  <p:slideViewPr>
    <p:cSldViewPr snapToGrid="0">
      <p:cViewPr varScale="1">
        <p:scale>
          <a:sx n="46" d="100"/>
          <a:sy n="46" d="100"/>
        </p:scale>
        <p:origin x="147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664" y="632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E6529D5-D689-C14A-9CBE-FBDDF5D691EF}" type="datetimeFigureOut">
              <a:rPr lang="en-US"/>
              <a:pPr>
                <a:defRPr/>
              </a:pPr>
              <a:t>4/28/2017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4B8D1F7-1D94-604C-B3B0-C919829CA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05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21036AE-7C1F-8547-9E1E-664C4AC27DBC}" type="datetimeFigureOut">
              <a:rPr lang="en-US"/>
              <a:pPr>
                <a:defRPr/>
              </a:pPr>
              <a:t>4/28/2017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703D05E-84E0-7B4F-A599-8EC04DC104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045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27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CA" dirty="0"/>
              <a:t>Used to eliminate known software and OS files in a forensic case OR highlight presence of “alert” files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endParaRPr lang="en-CA" dirty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CA" dirty="0"/>
              <a:t>Used to “profile” someone before getting into case analysis (e.g., can help detect the usage of forensics programs such as drive cleaners)</a:t>
            </a:r>
            <a:br>
              <a:rPr lang="en-CA" dirty="0"/>
            </a:br>
            <a:endParaRPr lang="en-CA" dirty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CA" dirty="0"/>
              <a:t>Custom libraries can be used to find known files (especially in IP theft cases)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endParaRPr lang="en-CA" dirty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CA" dirty="0"/>
              <a:t>Custom libraries </a:t>
            </a:r>
            <a:r>
              <a:rPr lang="en-CA" u="sng" dirty="0"/>
              <a:t>could</a:t>
            </a:r>
            <a:r>
              <a:rPr lang="en-CA" b="1" i="1" dirty="0"/>
              <a:t> </a:t>
            </a:r>
            <a:r>
              <a:rPr lang="en-CA" dirty="0"/>
              <a:t>be used to flag duplicates  across multiple acquisitions from same donor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942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949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Bill Freedman fonds:</a:t>
            </a:r>
          </a:p>
          <a:p>
            <a:endParaRPr lang="en-CA" dirty="0" smtClean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CA" dirty="0" smtClean="0"/>
              <a:t>Acquired in 2016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CA" dirty="0" smtClean="0"/>
              <a:t>Hybrid</a:t>
            </a:r>
            <a:r>
              <a:rPr lang="en-CA" baseline="0" dirty="0" smtClean="0"/>
              <a:t> collection</a:t>
            </a:r>
          </a:p>
          <a:p>
            <a:pPr marL="640594" lvl="1" indent="-174708">
              <a:buFont typeface="Arial" panose="020B0604020202020204" pitchFamily="34" charset="0"/>
              <a:buChar char="•"/>
            </a:pPr>
            <a:r>
              <a:rPr lang="en-CA" baseline="0" dirty="0" smtClean="0"/>
              <a:t>18 boxes of textual records</a:t>
            </a:r>
          </a:p>
          <a:p>
            <a:pPr marL="640594" lvl="1" indent="-174708">
              <a:buFont typeface="Arial" panose="020B0604020202020204" pitchFamily="34" charset="0"/>
              <a:buChar char="•"/>
            </a:pPr>
            <a:r>
              <a:rPr lang="en-CA" baseline="0" dirty="0" smtClean="0"/>
              <a:t>5000+ original slides</a:t>
            </a:r>
          </a:p>
          <a:p>
            <a:pPr marL="640594" lvl="1" indent="-174708">
              <a:buFont typeface="Arial" panose="020B0604020202020204" pitchFamily="34" charset="0"/>
              <a:buChar char="•"/>
            </a:pPr>
            <a:r>
              <a:rPr lang="en-CA" baseline="0" dirty="0" smtClean="0"/>
              <a:t>Five laptops</a:t>
            </a:r>
          </a:p>
          <a:p>
            <a:pPr marL="640594" lvl="1" indent="-174708">
              <a:buFont typeface="Arial" panose="020B0604020202020204" pitchFamily="34" charset="0"/>
              <a:buChar char="•"/>
            </a:pPr>
            <a:r>
              <a:rPr lang="en-CA" baseline="0" dirty="0" smtClean="0"/>
              <a:t>One desktop</a:t>
            </a:r>
          </a:p>
          <a:p>
            <a:pPr marL="640594" lvl="1" indent="-174708">
              <a:buFont typeface="Arial" panose="020B0604020202020204" pitchFamily="34" charset="0"/>
              <a:buChar char="•"/>
            </a:pPr>
            <a:r>
              <a:rPr lang="en-CA" baseline="0" dirty="0" smtClean="0"/>
              <a:t>Two external hard drives…</a:t>
            </a:r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5944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22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CA" dirty="0" err="1"/>
              <a:t>FSlint</a:t>
            </a:r>
            <a:r>
              <a:rPr lang="en-CA" dirty="0"/>
              <a:t> utility (included in </a:t>
            </a:r>
            <a:r>
              <a:rPr lang="en-CA" dirty="0" err="1"/>
              <a:t>BitCurator</a:t>
            </a:r>
            <a:r>
              <a:rPr lang="en-CA" dirty="0"/>
              <a:t> environment)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endParaRPr lang="en-CA" dirty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CA" dirty="0"/>
              <a:t>Forensic Toolkit (FTK) “Flag Duplicates” processing option</a:t>
            </a:r>
            <a:br>
              <a:rPr lang="en-CA" dirty="0"/>
            </a:br>
            <a:endParaRPr lang="en-CA" dirty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FTK Known File Filter (KFF)</a:t>
            </a:r>
            <a:br>
              <a:rPr lang="en-US" dirty="0"/>
            </a:br>
            <a:endParaRPr lang="en-US" dirty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National Software Reference Library datasets (e.g., Reference Data Set)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498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379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9415" indent="-349415">
              <a:buFont typeface="Arial" panose="020B0604020202020204" pitchFamily="34" charset="0"/>
              <a:buChar char="•"/>
            </a:pPr>
            <a:r>
              <a:rPr lang="en-CA" sz="2400" dirty="0"/>
              <a:t>Multiple scans to maximize efficiency and minimize false positives</a:t>
            </a:r>
            <a:br>
              <a:rPr lang="en-CA" sz="2400" dirty="0"/>
            </a:br>
            <a:endParaRPr lang="en-CA" sz="2400" dirty="0"/>
          </a:p>
          <a:p>
            <a:pPr marL="815302" lvl="1" indent="-349415">
              <a:buFont typeface="Arial" panose="020B0604020202020204" pitchFamily="34" charset="0"/>
              <a:buChar char="•"/>
            </a:pPr>
            <a:r>
              <a:rPr lang="en-CA" sz="2400" dirty="0"/>
              <a:t>Filters out files of different sizes</a:t>
            </a:r>
            <a:br>
              <a:rPr lang="en-CA" sz="2400" dirty="0"/>
            </a:br>
            <a:endParaRPr lang="en-CA" sz="2400" dirty="0"/>
          </a:p>
          <a:p>
            <a:pPr marL="815302" lvl="1" indent="-349415">
              <a:buFont typeface="Arial" panose="020B0604020202020204" pitchFamily="34" charset="0"/>
              <a:buChar char="•"/>
            </a:pPr>
            <a:r>
              <a:rPr lang="en-CA" sz="2400" dirty="0"/>
              <a:t>Checks to ensure files are not hard-linked</a:t>
            </a:r>
            <a:br>
              <a:rPr lang="en-CA" sz="2400" dirty="0"/>
            </a:br>
            <a:endParaRPr lang="en-CA" sz="2400" dirty="0"/>
          </a:p>
          <a:p>
            <a:pPr marL="815302" lvl="1" indent="-349415">
              <a:buFont typeface="Arial" panose="020B0604020202020204" pitchFamily="34" charset="0"/>
              <a:buChar char="•"/>
            </a:pPr>
            <a:r>
              <a:rPr lang="en-CA" sz="2400" dirty="0"/>
              <a:t>Checks first 4k bytes and filters out files with unique MD5 </a:t>
            </a:r>
          </a:p>
          <a:p>
            <a:pPr marL="698830" lvl="1" indent="-349415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815302" lvl="1" indent="-349415">
              <a:buFont typeface="Arial" panose="020B0604020202020204" pitchFamily="34" charset="0"/>
              <a:buChar char="•"/>
            </a:pPr>
            <a:r>
              <a:rPr lang="en-CA" sz="2400" dirty="0"/>
              <a:t>Checks entire file and filters out files with unique MD5</a:t>
            </a:r>
          </a:p>
          <a:p>
            <a:pPr marL="698830" lvl="1" indent="-349415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815302" lvl="1" indent="-349415">
              <a:buFont typeface="Arial" panose="020B0604020202020204" pitchFamily="34" charset="0"/>
              <a:buChar char="•"/>
            </a:pPr>
            <a:r>
              <a:rPr lang="en-CA" sz="2400" dirty="0"/>
              <a:t>Checks remaining files and filters out files with unique SHA-1 (to avoid MD5 collisions)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511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419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907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831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7432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566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" t="25497" r="281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480060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6" name="AutoShape 26"/>
          <p:cNvSpPr>
            <a:spLocks noChangeAspect="1" noChangeArrowheads="1" noTextEdit="1"/>
          </p:cNvSpPr>
          <p:nvPr userDrawn="1"/>
        </p:nvSpPr>
        <p:spPr bwMode="auto">
          <a:xfrm>
            <a:off x="6383338" y="-650875"/>
            <a:ext cx="3101975" cy="4821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latin typeface="+mn-lt"/>
            </a:endParaRPr>
          </a:p>
        </p:txBody>
      </p:sp>
      <p:sp>
        <p:nvSpPr>
          <p:cNvPr id="7" name="Slide Number Placeholder 46"/>
          <p:cNvSpPr txBox="1">
            <a:spLocks/>
          </p:cNvSpPr>
          <p:nvPr userDrawn="1"/>
        </p:nvSpPr>
        <p:spPr>
          <a:xfrm>
            <a:off x="7748588" y="6400800"/>
            <a:ext cx="766762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7D1AD89-1797-7542-843E-0EDCEB3D27C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708525"/>
            <a:ext cx="9144000" cy="111125"/>
          </a:xfrm>
          <a:prstGeom prst="rect">
            <a:avLst/>
          </a:prstGeom>
          <a:gradFill flip="none" rotWithShape="1">
            <a:gsLst>
              <a:gs pos="25000">
                <a:schemeClr val="accent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pic>
        <p:nvPicPr>
          <p:cNvPr id="9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5041900"/>
            <a:ext cx="262255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3"/>
          <p:cNvSpPr txBox="1">
            <a:spLocks noChangeArrowheads="1"/>
          </p:cNvSpPr>
          <p:nvPr userDrawn="1"/>
        </p:nvSpPr>
        <p:spPr bwMode="auto">
          <a:xfrm>
            <a:off x="6667500" y="-1778000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5711825"/>
            <a:ext cx="9144000" cy="111125"/>
          </a:xfrm>
          <a:prstGeom prst="rect">
            <a:avLst/>
          </a:prstGeom>
          <a:gradFill flip="none" rotWithShape="1">
            <a:gsLst>
              <a:gs pos="25000">
                <a:schemeClr val="accent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699" y="2292513"/>
            <a:ext cx="6515100" cy="1655762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8225" y="1"/>
            <a:ext cx="6505574" cy="2138223"/>
          </a:xfrm>
        </p:spPr>
        <p:txBody>
          <a:bodyPr anchor="b"/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28700" y="4114800"/>
            <a:ext cx="6515100" cy="633413"/>
          </a:xfrm>
        </p:spPr>
        <p:txBody>
          <a:bodyPr anchor="t" anchorCtr="0"/>
          <a:lstStyle>
            <a:lvl1pPr>
              <a:defRPr sz="1600" i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241C8-DCBC-C046-890E-AEECED677D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841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F9841-2371-5546-9E9A-D4F1241AC5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2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-30163"/>
            <a:ext cx="9144000" cy="6888163"/>
          </a:xfrm>
          <a:prstGeom prst="rect">
            <a:avLst/>
          </a:prstGeom>
          <a:gradFill flip="none" rotWithShape="1">
            <a:gsLst>
              <a:gs pos="25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480060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6" name="AutoShape 26"/>
          <p:cNvSpPr>
            <a:spLocks noChangeAspect="1" noChangeArrowheads="1" noTextEdit="1"/>
          </p:cNvSpPr>
          <p:nvPr userDrawn="1"/>
        </p:nvSpPr>
        <p:spPr bwMode="auto">
          <a:xfrm>
            <a:off x="6383338" y="-650875"/>
            <a:ext cx="3101975" cy="4821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latin typeface="+mn-lt"/>
            </a:endParaRPr>
          </a:p>
        </p:txBody>
      </p:sp>
      <p:sp>
        <p:nvSpPr>
          <p:cNvPr id="7" name="Slide Number Placeholder 46"/>
          <p:cNvSpPr txBox="1">
            <a:spLocks/>
          </p:cNvSpPr>
          <p:nvPr userDrawn="1"/>
        </p:nvSpPr>
        <p:spPr>
          <a:xfrm>
            <a:off x="7748588" y="6400800"/>
            <a:ext cx="766762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5192CF-7764-2C40-A27C-C2F9823CC23E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708525"/>
            <a:ext cx="9144000" cy="111125"/>
          </a:xfrm>
          <a:prstGeom prst="rect">
            <a:avLst/>
          </a:prstGeom>
          <a:gradFill flip="none" rotWithShape="1">
            <a:gsLst>
              <a:gs pos="25000">
                <a:schemeClr val="accent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pic>
        <p:nvPicPr>
          <p:cNvPr id="9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5041900"/>
            <a:ext cx="262255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3"/>
          <p:cNvSpPr txBox="1">
            <a:spLocks noChangeArrowheads="1"/>
          </p:cNvSpPr>
          <p:nvPr userDrawn="1"/>
        </p:nvSpPr>
        <p:spPr bwMode="auto">
          <a:xfrm>
            <a:off x="6667500" y="-1778000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5711825"/>
            <a:ext cx="9144000" cy="111125"/>
          </a:xfrm>
          <a:prstGeom prst="rect">
            <a:avLst/>
          </a:prstGeom>
          <a:gradFill flip="none" rotWithShape="1">
            <a:gsLst>
              <a:gs pos="25000">
                <a:schemeClr val="accent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699" y="2292513"/>
            <a:ext cx="6515100" cy="1655762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8225" y="1"/>
            <a:ext cx="6505574" cy="2138223"/>
          </a:xfrm>
        </p:spPr>
        <p:txBody>
          <a:bodyPr anchor="b"/>
          <a:lstStyle>
            <a:lvl1pPr algn="l"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28700" y="4114800"/>
            <a:ext cx="6515100" cy="633413"/>
          </a:xfrm>
        </p:spPr>
        <p:txBody>
          <a:bodyPr anchor="t" anchorCtr="0"/>
          <a:lstStyle>
            <a:lvl1pPr>
              <a:defRPr sz="1600" i="0" dirty="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fld id="{7CE58F0C-1EC6-CF45-85A2-3D3BAEF17A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618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gradFill flip="none" rotWithShape="1">
          <a:gsLst>
            <a:gs pos="0">
              <a:schemeClr val="tx1">
                <a:lumMod val="15000"/>
                <a:lumOff val="85000"/>
              </a:schemeClr>
            </a:gs>
            <a:gs pos="50000">
              <a:schemeClr val="bg1"/>
            </a:gs>
            <a:gs pos="100000">
              <a:schemeClr val="bg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365125"/>
          </a:xfrm>
          <a:prstGeom prst="rect">
            <a:avLst/>
          </a:prstGeom>
          <a:gradFill flip="none" rotWithShape="1">
            <a:gsLst>
              <a:gs pos="25000">
                <a:srgbClr val="C28A00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0" y="365125"/>
            <a:ext cx="3086100" cy="5885204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585470"/>
            <a:ext cx="5086350" cy="2366277"/>
          </a:xfrm>
        </p:spPr>
        <p:txBody>
          <a:bodyPr anchor="b">
            <a:noAutofit/>
          </a:bodyPr>
          <a:lstStyle>
            <a:lvl1pPr>
              <a:defRPr sz="3200" b="1">
                <a:solidFill>
                  <a:srgbClr val="C28A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4090738"/>
            <a:ext cx="5081588" cy="1998913"/>
          </a:xfrm>
        </p:spPr>
        <p:txBody>
          <a:bodyPr/>
          <a:lstStyle>
            <a:lvl1pPr marL="0" indent="0">
              <a:buNone/>
              <a:defRPr sz="2400">
                <a:solidFill>
                  <a:srgbClr val="C28A00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429000" y="6400800"/>
            <a:ext cx="4319588" cy="365125"/>
          </a:xfrm>
        </p:spPr>
        <p:txBody>
          <a:bodyPr/>
          <a:lstStyle>
            <a:lvl1pPr algn="l">
              <a:defRPr sz="1050" i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7748588" y="6400800"/>
            <a:ext cx="766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2F2C2-3238-224E-8E9D-C5D4129C79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80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00950" cy="1007978"/>
          </a:xfrm>
        </p:spPr>
        <p:txBody>
          <a:bodyPr anchor="b">
            <a:noAutofit/>
          </a:bodyPr>
          <a:lstStyle>
            <a:lvl1pPr>
              <a:defRPr sz="3200" b="1">
                <a:solidFill>
                  <a:srgbClr val="C28A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07008"/>
            <a:ext cx="7600950" cy="4800600"/>
          </a:xfrm>
        </p:spPr>
        <p:txBody>
          <a:bodyPr>
            <a:noAutofit/>
          </a:bodyPr>
          <a:lstStyle>
            <a:lvl1pPr>
              <a:lnSpc>
                <a:spcPts val="2600"/>
              </a:lnSpc>
              <a:defRPr sz="2000"/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48972-4630-0A46-B23C-F20C5E3EBC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6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00950" cy="954505"/>
          </a:xfrm>
        </p:spPr>
        <p:txBody>
          <a:bodyPr anchor="b">
            <a:noAutofit/>
          </a:bodyPr>
          <a:lstStyle>
            <a:lvl1pPr>
              <a:defRPr sz="3200" b="1">
                <a:solidFill>
                  <a:srgbClr val="C28A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57900" y="1411706"/>
            <a:ext cx="3086100" cy="4531894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411706"/>
            <a:ext cx="4704347" cy="4530129"/>
          </a:xfrm>
        </p:spPr>
        <p:txBody>
          <a:bodyPr>
            <a:noAutofit/>
          </a:bodyPr>
          <a:lstStyle>
            <a:lvl1pPr marL="2571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1pPr>
            <a:lvl2pPr marL="600075" indent="-257175">
              <a:lnSpc>
                <a:spcPts val="28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 sz="2400"/>
            </a:lvl2pPr>
            <a:lvl3pPr marL="9429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-"/>
              <a:defRPr sz="2400"/>
            </a:lvl3pPr>
            <a:lvl4pPr marL="12858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4pPr>
            <a:lvl5pPr marL="16287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82D57-8B82-FF46-8F7B-5E87A951CB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8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6057899" y="0"/>
            <a:ext cx="3086100" cy="3154363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6057900" y="3154363"/>
            <a:ext cx="3086100" cy="3154363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00950" cy="954505"/>
          </a:xfrm>
        </p:spPr>
        <p:txBody>
          <a:bodyPr anchor="b">
            <a:noAutofit/>
          </a:bodyPr>
          <a:lstStyle>
            <a:lvl1pPr>
              <a:defRPr sz="3200" b="1">
                <a:solidFill>
                  <a:srgbClr val="C28A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411706"/>
            <a:ext cx="4704347" cy="4530129"/>
          </a:xfrm>
        </p:spPr>
        <p:txBody>
          <a:bodyPr>
            <a:noAutofit/>
          </a:bodyPr>
          <a:lstStyle>
            <a:lvl1pPr marL="2571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1pPr>
            <a:lvl2pPr marL="600075" indent="-257175">
              <a:lnSpc>
                <a:spcPts val="28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 sz="2400"/>
            </a:lvl2pPr>
            <a:lvl3pPr marL="9429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-"/>
              <a:defRPr sz="2400"/>
            </a:lvl3pPr>
            <a:lvl4pPr marL="12858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4pPr>
            <a:lvl5pPr marL="16287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2FE67-D051-0A4D-AE13-F19C5F5C9F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79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34678" y="0"/>
            <a:ext cx="7280672" cy="711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800" b="1" baseline="0">
                <a:solidFill>
                  <a:srgbClr val="C28A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234303" y="807453"/>
            <a:ext cx="7281047" cy="80619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 b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0" y="1828800"/>
            <a:ext cx="3044952" cy="4114800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3044952" y="1828800"/>
            <a:ext cx="3044952" cy="4114800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8"/>
          </p:nvPr>
        </p:nvSpPr>
        <p:spPr>
          <a:xfrm>
            <a:off x="6089904" y="1828800"/>
            <a:ext cx="3054096" cy="4114800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F4B5D-7587-154B-A1BC-12329CC71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59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4303" y="0"/>
            <a:ext cx="7281048" cy="711200"/>
          </a:xfrm>
        </p:spPr>
        <p:txBody>
          <a:bodyPr anchor="b">
            <a:noAutofit/>
          </a:bodyPr>
          <a:lstStyle>
            <a:lvl1pPr>
              <a:defRPr sz="2800" b="1">
                <a:solidFill>
                  <a:srgbClr val="C28A00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4302" y="807453"/>
            <a:ext cx="7281048" cy="806193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0" y="1828800"/>
            <a:ext cx="9144000" cy="4114800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39D09-51D9-9C42-9D0F-5CA6C91B41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847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Fu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309360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4303" y="0"/>
            <a:ext cx="7281048" cy="711200"/>
          </a:xfrm>
        </p:spPr>
        <p:txBody>
          <a:bodyPr anchor="b">
            <a:noAutofit/>
          </a:bodyPr>
          <a:lstStyle>
            <a:lvl1pPr>
              <a:defRPr sz="2800" b="1">
                <a:solidFill>
                  <a:srgbClr val="C28A00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4302" y="807453"/>
            <a:ext cx="7281048" cy="806193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7A11-D780-4440-82E1-ADBF2A65B3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4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1">
                <a:lumMod val="15000"/>
                <a:lumOff val="85000"/>
              </a:schemeClr>
            </a:gs>
            <a:gs pos="50000">
              <a:schemeClr val="bg1"/>
            </a:gs>
            <a:gs pos="100000">
              <a:schemeClr val="bg1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365125"/>
            <a:ext cx="760095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825625"/>
            <a:ext cx="760095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700" y="6354763"/>
            <a:ext cx="4811713" cy="503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 i="1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CA" dirty="0" smtClean="0"/>
              <a:t>2017 </a:t>
            </a:r>
            <a:r>
              <a:rPr lang="en-CA" dirty="0" err="1" smtClean="0"/>
              <a:t>BitCurator</a:t>
            </a:r>
            <a:r>
              <a:rPr lang="en-CA" dirty="0" smtClean="0"/>
              <a:t>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8588" y="6354763"/>
            <a:ext cx="766762" cy="503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73C553-37E2-9240-BD2E-1E755D9B5C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0" y="6264275"/>
            <a:ext cx="9144000" cy="90488"/>
          </a:xfrm>
          <a:prstGeom prst="rect">
            <a:avLst/>
          </a:prstGeom>
          <a:gradFill flip="none" rotWithShape="1">
            <a:gsLst>
              <a:gs pos="24000">
                <a:srgbClr val="C08C0C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pic>
        <p:nvPicPr>
          <p:cNvPr id="1031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469063"/>
            <a:ext cx="1574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171450" indent="-171450" algn="l" defTabSz="685800" rtl="0" fontAlgn="base">
        <a:lnSpc>
          <a:spcPts val="2800"/>
        </a:lnSpc>
        <a:spcBef>
          <a:spcPts val="75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ts val="2800"/>
        </a:lnSpc>
        <a:spcBef>
          <a:spcPts val="375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ts val="2800"/>
        </a:lnSpc>
        <a:spcBef>
          <a:spcPts val="375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ts val="2800"/>
        </a:lnSpc>
        <a:spcBef>
          <a:spcPts val="375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ts val="2800"/>
        </a:lnSpc>
        <a:spcBef>
          <a:spcPts val="375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jhansen/nsrlsvr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nsrl.hashsets.com/" TargetMode="External"/><Relationship Id="rId5" Type="http://schemas.openxmlformats.org/officeDocument/2006/relationships/hyperlink" Target="http://md5deep.sourceforge.net/" TargetMode="External"/><Relationship Id="rId4" Type="http://schemas.openxmlformats.org/officeDocument/2006/relationships/hyperlink" Target="https://rjhansen.github.io/nsrllookup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nsrl.nist.gov/Documents/Data-Formats-of-the-NSRL-Reference-Data-Set-16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09576" y="2449308"/>
            <a:ext cx="7339012" cy="2198892"/>
          </a:xfrm>
        </p:spPr>
        <p:txBody>
          <a:bodyPr/>
          <a:lstStyle/>
          <a:p>
            <a:r>
              <a:rPr lang="en-US" sz="2400" b="1" dirty="0" smtClean="0"/>
              <a:t>Creighton Barrett</a:t>
            </a:r>
          </a:p>
          <a:p>
            <a:r>
              <a:rPr lang="en-US" sz="2400" b="1" dirty="0" smtClean="0"/>
              <a:t>Digital Archivist, Dalhousie University Archives</a:t>
            </a:r>
            <a:endParaRPr lang="en-US" sz="2400" b="1" dirty="0"/>
          </a:p>
          <a:p>
            <a:endParaRPr lang="en-US" sz="2400" b="1" dirty="0" smtClean="0"/>
          </a:p>
          <a:p>
            <a:r>
              <a:rPr lang="en-US" sz="2400" b="1" dirty="0" err="1" smtClean="0"/>
              <a:t>BitCurator</a:t>
            </a:r>
            <a:r>
              <a:rPr lang="en-US" sz="2400" b="1" dirty="0" smtClean="0"/>
              <a:t> User Forum, Northwestern University</a:t>
            </a:r>
          </a:p>
          <a:p>
            <a:r>
              <a:rPr lang="en-US" sz="2400" b="1" dirty="0" smtClean="0"/>
              <a:t>April </a:t>
            </a:r>
            <a:r>
              <a:rPr lang="en-US" sz="2400" b="1" dirty="0" smtClean="0"/>
              <a:t>27-28</a:t>
            </a:r>
            <a:r>
              <a:rPr lang="en-US" sz="2400" b="1" dirty="0" smtClean="0"/>
              <a:t>, 2017</a:t>
            </a:r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09576" y="0"/>
            <a:ext cx="6067424" cy="2138223"/>
          </a:xfrm>
        </p:spPr>
        <p:txBody>
          <a:bodyPr/>
          <a:lstStyle/>
          <a:p>
            <a:r>
              <a:rPr lang="en-CA" dirty="0" smtClean="0"/>
              <a:t>Tools for identifying duplicate files and known software files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52241C8-DCBC-C046-890E-AEECED677D2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7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FTK – Known File Filter (KFF)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endParaRPr lang="en-CA" sz="2400" dirty="0" smtClean="0"/>
          </a:p>
          <a:p>
            <a:endParaRPr lang="en-CA" sz="2400" dirty="0" smtClean="0"/>
          </a:p>
          <a:p>
            <a:endParaRPr lang="en-CA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173" y="1281070"/>
            <a:ext cx="6687403" cy="480277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60310" y="2634018"/>
            <a:ext cx="3057099" cy="6687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ight Arrow 8"/>
          <p:cNvSpPr/>
          <p:nvPr/>
        </p:nvSpPr>
        <p:spPr>
          <a:xfrm rot="9777297">
            <a:off x="2016369" y="2620959"/>
            <a:ext cx="656492" cy="304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024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Other tools to work with NSRL 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err="1" smtClean="0"/>
              <a:t>nsrlsvr</a:t>
            </a:r>
            <a:r>
              <a:rPr lang="en-CA" sz="2400" dirty="0"/>
              <a:t> - </a:t>
            </a:r>
            <a:r>
              <a:rPr lang="en-CA" sz="2400" dirty="0">
                <a:hlinkClick r:id="rId3"/>
              </a:rPr>
              <a:t>https://github.com/rjhansen/nsrlsvr</a:t>
            </a:r>
            <a:r>
              <a:rPr lang="en-CA" sz="2400" dirty="0" smtClean="0">
                <a:hlinkClick r:id="rId3"/>
              </a:rPr>
              <a:t>/</a:t>
            </a:r>
            <a:endParaRPr lang="en-CA" sz="2400" dirty="0" smtClean="0"/>
          </a:p>
          <a:p>
            <a:pPr lvl="1"/>
            <a:r>
              <a:rPr lang="en-CA" sz="2400" dirty="0" smtClean="0"/>
              <a:t>Keeps track of 40+ million hash values in an in-memory dataset to facilitate fast user queries</a:t>
            </a:r>
          </a:p>
          <a:p>
            <a:pPr lvl="1"/>
            <a:r>
              <a:rPr lang="en-CA" sz="2400" dirty="0" smtClean="0"/>
              <a:t>Supports custom libraries (“local corpus”)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err="1" smtClean="0"/>
              <a:t>nsrlllokup</a:t>
            </a:r>
            <a:r>
              <a:rPr lang="en-CA" sz="2400" dirty="0" smtClean="0"/>
              <a:t> </a:t>
            </a:r>
            <a:r>
              <a:rPr lang="en-CA" sz="2400" dirty="0"/>
              <a:t>- </a:t>
            </a:r>
            <a:r>
              <a:rPr lang="en-CA" sz="2400" dirty="0">
                <a:hlinkClick r:id="rId4"/>
              </a:rPr>
              <a:t>https://rjhansen.github.io/nsrllookup</a:t>
            </a:r>
            <a:r>
              <a:rPr lang="en-CA" sz="2400" dirty="0" smtClean="0">
                <a:hlinkClick r:id="rId4"/>
              </a:rPr>
              <a:t>/</a:t>
            </a:r>
            <a:endParaRPr lang="en-CA" sz="2400" dirty="0" smtClean="0"/>
          </a:p>
          <a:p>
            <a:pPr lvl="1"/>
            <a:r>
              <a:rPr lang="en-CA" sz="2400" dirty="0" smtClean="0"/>
              <a:t>Command-line application</a:t>
            </a:r>
          </a:p>
          <a:p>
            <a:pPr lvl="1"/>
            <a:r>
              <a:rPr lang="en-CA" sz="2400" dirty="0" smtClean="0"/>
              <a:t>Works with tools </a:t>
            </a:r>
            <a:r>
              <a:rPr lang="en-CA" sz="2400" dirty="0"/>
              <a:t>like hashdeep: </a:t>
            </a:r>
            <a:r>
              <a:rPr lang="en-CA" sz="2400" dirty="0">
                <a:hlinkClick r:id="rId5"/>
              </a:rPr>
              <a:t>http://md5deep.sourceforge.net</a:t>
            </a:r>
            <a:r>
              <a:rPr lang="en-CA" sz="2400" dirty="0" smtClean="0">
                <a:hlinkClick r:id="rId5"/>
              </a:rPr>
              <a:t>/</a:t>
            </a:r>
            <a:r>
              <a:rPr lang="en-CA" sz="2400" dirty="0" smtClean="0"/>
              <a:t> 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/>
              <a:t>National Software Reference Library - MD5/SHA1/File Name search - </a:t>
            </a:r>
            <a:r>
              <a:rPr lang="en-CA" sz="2400" dirty="0">
                <a:hlinkClick r:id="rId6"/>
              </a:rPr>
              <a:t>http://</a:t>
            </a:r>
            <a:r>
              <a:rPr lang="en-CA" sz="2400" dirty="0" smtClean="0">
                <a:hlinkClick r:id="rId6"/>
              </a:rPr>
              <a:t>nsrl.hashsets.com</a:t>
            </a:r>
            <a:r>
              <a:rPr lang="en-CA" sz="2400" dirty="0" smtClean="0"/>
              <a:t> </a:t>
            </a:r>
            <a:endParaRPr lang="en-CA" sz="2400" dirty="0"/>
          </a:p>
          <a:p>
            <a:endParaRPr lang="en-C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1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Bill Freedman fonds filtered in FTK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165368"/>
              </p:ext>
            </p:extLst>
          </p:nvPr>
        </p:nvGraphicFramePr>
        <p:xfrm>
          <a:off x="409433" y="1007978"/>
          <a:ext cx="8420668" cy="513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33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623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057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692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Filter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Description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# of files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Size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Unfiltered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All files in case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26,651,084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3,568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Primary</a:t>
                      </a:r>
                      <a:r>
                        <a:rPr lang="en-CA" sz="1800" baseline="0" dirty="0" smtClean="0"/>
                        <a:t> status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dirty="0" smtClean="0"/>
                        <a:t>Duplicate File indicator IS “Primary”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731,417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83.48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Secondary status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dirty="0" smtClean="0"/>
                        <a:t>Duplicate File indicator IS</a:t>
                      </a:r>
                      <a:r>
                        <a:rPr lang="en-CA" sz="1800" baseline="0" dirty="0" smtClean="0"/>
                        <a:t> </a:t>
                      </a:r>
                      <a:r>
                        <a:rPr lang="en-CA" sz="1800" dirty="0" smtClean="0"/>
                        <a:t>“Secondary”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16,569,218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271.5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KFF Ignore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Match</a:t>
                      </a:r>
                      <a:r>
                        <a:rPr lang="en-CA" sz="1800" baseline="0" dirty="0" smtClean="0"/>
                        <a:t> all files where KFF status IS “Ignore”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2,548,119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44.29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No KFF Ignore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Match all files where KFF status</a:t>
                      </a:r>
                      <a:r>
                        <a:rPr lang="en-CA" sz="1800" baseline="0" dirty="0" smtClean="0"/>
                        <a:t> IS NOT “Ignore” + KFF status IS “Not checked”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24,102,965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3524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Primary</a:t>
                      </a:r>
                      <a:r>
                        <a:rPr lang="en-CA" sz="1800" baseline="0" dirty="0" smtClean="0"/>
                        <a:t> status + No KFF Ignore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Match all files where duplicate</a:t>
                      </a:r>
                      <a:r>
                        <a:rPr lang="en-CA" sz="1800" baseline="0" dirty="0" smtClean="0"/>
                        <a:t> file indicator IS “Primary” + KFF status IS NOT “Ignore”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626,351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71.95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Actual files + Primary status</a:t>
                      </a:r>
                      <a:r>
                        <a:rPr lang="en-CA" sz="1800" baseline="0" dirty="0" smtClean="0"/>
                        <a:t> + No KFF Ignore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dirty="0" smtClean="0"/>
                        <a:t>Match</a:t>
                      </a:r>
                      <a:r>
                        <a:rPr lang="en-CA" sz="1800" baseline="0" dirty="0" smtClean="0"/>
                        <a:t> all d</a:t>
                      </a:r>
                      <a:r>
                        <a:rPr lang="en-CA" sz="1800" dirty="0" smtClean="0"/>
                        <a:t>isk-bound files where duplicate file indicator IS “Primary” + KFF status</a:t>
                      </a:r>
                      <a:r>
                        <a:rPr lang="en-CA" sz="1800" baseline="0" dirty="0" smtClean="0"/>
                        <a:t> IS NOT “Ignore”</a:t>
                      </a:r>
                      <a:endParaRPr lang="en-CA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103,412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61.81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94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Questions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r>
              <a:rPr lang="en-CA" sz="2400" dirty="0" smtClean="0"/>
              <a:t>Does it matter which duplicate file is selected for preservation? What if there are MD5 matches with different file names or extensions?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Can queries against NSRL RDS be incorporated into </a:t>
            </a:r>
            <a:r>
              <a:rPr lang="en-CA" sz="2400" dirty="0" err="1" smtClean="0"/>
              <a:t>BitCurator</a:t>
            </a:r>
            <a:r>
              <a:rPr lang="en-CA" sz="2400" dirty="0" smtClean="0"/>
              <a:t> workflows</a:t>
            </a:r>
            <a:r>
              <a:rPr lang="en-CA" sz="2400" dirty="0" smtClean="0"/>
              <a:t>? 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Could provenance-based libraries of “known file” hashes be incorporated into </a:t>
            </a:r>
            <a:r>
              <a:rPr lang="en-CA" sz="2400" dirty="0" err="1" smtClean="0"/>
              <a:t>BitCurator</a:t>
            </a:r>
            <a:r>
              <a:rPr lang="en-CA" sz="2400" dirty="0" smtClean="0"/>
              <a:t> workflows?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Can repositories share provenance-based hash libraries (expose our “local corpus” of MD5s…)?</a:t>
            </a:r>
          </a:p>
          <a:p>
            <a:endParaRPr lang="en-CA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5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13232"/>
            <a:ext cx="2465536" cy="24655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594" y="1312065"/>
            <a:ext cx="3045408" cy="20678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700" y="3391609"/>
            <a:ext cx="2857899" cy="28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2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FSlint</a:t>
            </a:r>
            <a:r>
              <a:rPr lang="en-US" dirty="0" smtClean="0"/>
              <a:t> (finds file system “lint”)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r>
              <a:rPr lang="en-CA" sz="2400" dirty="0" smtClean="0"/>
              <a:t>Duplicates</a:t>
            </a:r>
          </a:p>
          <a:p>
            <a:r>
              <a:rPr lang="en-CA" sz="2400" dirty="0" smtClean="0"/>
              <a:t>Installed packages</a:t>
            </a:r>
          </a:p>
          <a:p>
            <a:r>
              <a:rPr lang="en-US" sz="2400" dirty="0" smtClean="0"/>
              <a:t>Bad names</a:t>
            </a:r>
          </a:p>
          <a:p>
            <a:r>
              <a:rPr lang="en-US" sz="2400" dirty="0" smtClean="0"/>
              <a:t>Name clashes</a:t>
            </a:r>
          </a:p>
          <a:p>
            <a:r>
              <a:rPr lang="en-US" sz="2400" dirty="0" smtClean="0"/>
              <a:t>Temp files</a:t>
            </a:r>
          </a:p>
          <a:p>
            <a:r>
              <a:rPr lang="en-US" sz="2400" dirty="0" smtClean="0"/>
              <a:t>Bad </a:t>
            </a:r>
            <a:r>
              <a:rPr lang="en-US" sz="2400" dirty="0" err="1" smtClean="0"/>
              <a:t>symlinks</a:t>
            </a:r>
            <a:endParaRPr lang="en-US" sz="2400" dirty="0" smtClean="0"/>
          </a:p>
          <a:p>
            <a:r>
              <a:rPr lang="en-US" sz="2400" dirty="0" smtClean="0"/>
              <a:t>Bad IDs</a:t>
            </a:r>
          </a:p>
          <a:p>
            <a:r>
              <a:rPr lang="en-US" sz="2400" dirty="0" smtClean="0"/>
              <a:t>Empty directories</a:t>
            </a:r>
          </a:p>
          <a:p>
            <a:r>
              <a:rPr lang="en-US" sz="2400" dirty="0" smtClean="0"/>
              <a:t>Non stripped binaries</a:t>
            </a:r>
          </a:p>
          <a:p>
            <a:r>
              <a:rPr lang="en-US" sz="2400" dirty="0" smtClean="0"/>
              <a:t>Redundant whitespace</a:t>
            </a:r>
            <a:endParaRPr lang="en-CA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01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FSlint</a:t>
            </a:r>
            <a:r>
              <a:rPr lang="en-CA" dirty="0" smtClean="0"/>
              <a:t> – Duplicates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062037"/>
            <a:ext cx="6667500" cy="45434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38250" y="5659521"/>
            <a:ext cx="7277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Image source (</a:t>
            </a:r>
            <a:r>
              <a:rPr lang="en-CA" sz="1600" dirty="0" err="1" smtClean="0"/>
              <a:t>BitCurator</a:t>
            </a:r>
            <a:r>
              <a:rPr lang="en-CA" sz="1600" dirty="0" smtClean="0"/>
              <a:t> wiki): https</a:t>
            </a:r>
            <a:r>
              <a:rPr lang="en-CA" sz="1600" dirty="0"/>
              <a:t>://wiki.bitcurator.net/index.php?title=Identify_and_delete_duplicate_files</a:t>
            </a:r>
          </a:p>
        </p:txBody>
      </p:sp>
    </p:spTree>
    <p:extLst>
      <p:ext uri="{BB962C8B-B14F-4D97-AF65-F5344CB8AC3E}">
        <p14:creationId xmlns:p14="http://schemas.microsoft.com/office/powerpoint/2010/main" val="171835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FTK – Flag Duplicates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829550" cy="4800600"/>
          </a:xfrm>
        </p:spPr>
        <p:txBody>
          <a:bodyPr/>
          <a:lstStyle/>
          <a:p>
            <a:r>
              <a:rPr lang="en-CA" sz="2400" dirty="0" smtClean="0"/>
              <a:t>Simpler process than </a:t>
            </a:r>
            <a:r>
              <a:rPr lang="en-CA" sz="2400" dirty="0" err="1" smtClean="0"/>
              <a:t>FSlint</a:t>
            </a:r>
            <a:r>
              <a:rPr lang="en-CA" sz="2400" dirty="0" smtClean="0"/>
              <a:t>, still a powerful feature</a:t>
            </a:r>
            <a:br>
              <a:rPr lang="en-CA" sz="2400" dirty="0" smtClean="0"/>
            </a:br>
            <a:endParaRPr lang="en-CA" sz="2400" dirty="0" smtClean="0"/>
          </a:p>
          <a:p>
            <a:pPr lvl="1"/>
            <a:r>
              <a:rPr lang="en-CA" sz="2400" dirty="0" smtClean="0"/>
              <a:t>Checks entire file and generates MD5</a:t>
            </a:r>
          </a:p>
          <a:p>
            <a:pPr lvl="1"/>
            <a:endParaRPr lang="en-CA" sz="2400" dirty="0" smtClean="0"/>
          </a:p>
          <a:p>
            <a:pPr lvl="1"/>
            <a:r>
              <a:rPr lang="en-CA" sz="2400" dirty="0" smtClean="0"/>
              <a:t>Assigns primary status to first instance of each MD5</a:t>
            </a:r>
            <a:br>
              <a:rPr lang="en-CA" sz="2400" dirty="0" smtClean="0"/>
            </a:br>
            <a:endParaRPr lang="en-CA" sz="2400" dirty="0" smtClean="0"/>
          </a:p>
          <a:p>
            <a:pPr lvl="1"/>
            <a:r>
              <a:rPr lang="en-CA" sz="2400" dirty="0" smtClean="0"/>
              <a:t>Assigns secondary status to subsequent instances of each MD5 </a:t>
            </a:r>
            <a:br>
              <a:rPr lang="en-CA" sz="2400" dirty="0" smtClean="0"/>
            </a:br>
            <a:endParaRPr lang="en-CA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90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FTK – Flag Duplicates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endParaRPr lang="en-CA" sz="2400" dirty="0" smtClean="0"/>
          </a:p>
          <a:p>
            <a:endParaRPr lang="en-CA" sz="2400" dirty="0" smtClean="0"/>
          </a:p>
          <a:p>
            <a:endParaRPr lang="en-CA" sz="2400" dirty="0" smtClean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7748588" y="6354763"/>
            <a:ext cx="766762" cy="50323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173" y="1281070"/>
            <a:ext cx="6687403" cy="48027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60310" y="1778236"/>
            <a:ext cx="3057099" cy="8360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ight Arrow 10"/>
          <p:cNvSpPr/>
          <p:nvPr/>
        </p:nvSpPr>
        <p:spPr>
          <a:xfrm rot="9777297">
            <a:off x="2696308" y="2208201"/>
            <a:ext cx="656492" cy="304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606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NSRL Reference Data Set (RDS)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62" y="1309687"/>
            <a:ext cx="8296275" cy="42386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38250" y="5659521"/>
            <a:ext cx="7277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Image source (NSRL): </a:t>
            </a:r>
            <a:r>
              <a:rPr lang="en-CA" sz="1600" dirty="0">
                <a:hlinkClick r:id="rId4"/>
              </a:rPr>
              <a:t>https://www.nsrl.nist.gov/Documents/Data-Formats-of-the-NSRL-Reference-Data-Set-16.pdf</a:t>
            </a:r>
            <a:r>
              <a:rPr lang="en-CA" sz="1600" dirty="0"/>
              <a:t> </a:t>
            </a:r>
          </a:p>
          <a:p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205834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NSRL Reference Data Set (RDS)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1"/>
            <a:ext cx="4709721" cy="1855830"/>
          </a:xfrm>
        </p:spPr>
        <p:txBody>
          <a:bodyPr/>
          <a:lstStyle/>
          <a:p>
            <a:r>
              <a:rPr lang="en-CA" sz="2400" dirty="0" err="1" smtClean="0"/>
              <a:t>Hashsets</a:t>
            </a:r>
            <a:r>
              <a:rPr lang="en-CA" sz="2400" dirty="0" smtClean="0"/>
              <a:t> and metadata used in file identification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Data can be used in third-party digital forensics tools</a:t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121" y="1227396"/>
            <a:ext cx="2891229" cy="1963180"/>
          </a:xfrm>
          <a:prstGeom prst="rect">
            <a:avLst/>
          </a:prstGeom>
        </p:spPr>
      </p:pic>
      <p:sp>
        <p:nvSpPr>
          <p:cNvPr id="8" name="Text Placeholder 3"/>
          <p:cNvSpPr txBox="1">
            <a:spLocks/>
          </p:cNvSpPr>
          <p:nvPr/>
        </p:nvSpPr>
        <p:spPr bwMode="auto">
          <a:xfrm>
            <a:off x="914399" y="3349027"/>
            <a:ext cx="7600951" cy="2946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171450" indent="-171450" algn="l" defTabSz="685800" rtl="0" fontAlgn="base">
              <a:lnSpc>
                <a:spcPts val="2600"/>
              </a:lnSpc>
              <a:spcBef>
                <a:spcPts val="75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fontAlgn="base">
              <a:lnSpc>
                <a:spcPts val="2600"/>
              </a:lnSpc>
              <a:spcBef>
                <a:spcPts val="375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fontAlgn="base">
              <a:lnSpc>
                <a:spcPts val="2600"/>
              </a:lnSpc>
              <a:spcBef>
                <a:spcPts val="375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fontAlgn="base">
              <a:lnSpc>
                <a:spcPts val="2600"/>
              </a:lnSpc>
              <a:spcBef>
                <a:spcPts val="375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fontAlgn="base">
              <a:lnSpc>
                <a:spcPts val="2600"/>
              </a:lnSpc>
              <a:spcBef>
                <a:spcPts val="375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400" dirty="0"/>
              <a:t>RDS is updated four times each year</a:t>
            </a:r>
            <a:br>
              <a:rPr lang="en-CA" sz="2400" dirty="0"/>
            </a:br>
            <a:endParaRPr lang="en-CA" sz="2400" dirty="0"/>
          </a:p>
          <a:p>
            <a:pPr eaLnBrk="1" hangingPunct="1"/>
            <a:r>
              <a:rPr lang="en-CA" sz="2400" dirty="0" smtClean="0"/>
              <a:t>As of v2.55, RDS is partitioned into four divisions:</a:t>
            </a:r>
            <a:br>
              <a:rPr lang="en-CA" sz="2400" dirty="0" smtClean="0"/>
            </a:br>
            <a:endParaRPr lang="en-CA" sz="2400" dirty="0" smtClean="0"/>
          </a:p>
          <a:p>
            <a:pPr lvl="1" eaLnBrk="1" hangingPunct="1"/>
            <a:r>
              <a:rPr lang="en-CA" sz="2400" dirty="0" smtClean="0"/>
              <a:t>Modern – applications created in or after 2000</a:t>
            </a:r>
          </a:p>
          <a:p>
            <a:pPr lvl="1" eaLnBrk="1" hangingPunct="1"/>
            <a:r>
              <a:rPr lang="en-CA" sz="2400" dirty="0" smtClean="0"/>
              <a:t>Legacy – applications created in or before 1999</a:t>
            </a:r>
          </a:p>
          <a:p>
            <a:pPr lvl="1" eaLnBrk="1" hangingPunct="1"/>
            <a:r>
              <a:rPr lang="en-CA" sz="2400" dirty="0" smtClean="0"/>
              <a:t>Android – Mobile apps for the Android OS</a:t>
            </a:r>
          </a:p>
          <a:p>
            <a:pPr lvl="1" eaLnBrk="1" hangingPunct="1"/>
            <a:r>
              <a:rPr lang="en-CA" sz="2400" dirty="0" smtClean="0"/>
              <a:t>iOS – Mobile apps for iOS</a:t>
            </a:r>
          </a:p>
        </p:txBody>
      </p:sp>
    </p:spTree>
    <p:extLst>
      <p:ext uri="{BB962C8B-B14F-4D97-AF65-F5344CB8AC3E}">
        <p14:creationId xmlns:p14="http://schemas.microsoft.com/office/powerpoint/2010/main" val="111947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FTK – Known File Filter (KFF)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r>
              <a:rPr lang="en-CA" sz="2400" dirty="0" smtClean="0"/>
              <a:t>KFF data – hash values of known files that are compared against files in an FTK case</a:t>
            </a:r>
          </a:p>
          <a:p>
            <a:pPr marL="0" indent="0">
              <a:buNone/>
            </a:pPr>
            <a:endParaRPr lang="en-CA" sz="2400" dirty="0" smtClean="0"/>
          </a:p>
          <a:p>
            <a:r>
              <a:rPr lang="en-CA" sz="2400" dirty="0" smtClean="0"/>
              <a:t>KFF data can come from pre-configured libraries (e.g., NSRL RDS, DHS, ICE, etc.) or custom libraries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FTK ships with version of NSRL RDS bifurcated into “Ignore” and “Alert” libraries</a:t>
            </a:r>
          </a:p>
          <a:p>
            <a:pPr marL="0" indent="0">
              <a:buNone/>
            </a:pPr>
            <a:endParaRPr lang="en-CA" sz="2400" dirty="0" smtClean="0"/>
          </a:p>
          <a:p>
            <a:r>
              <a:rPr lang="en-CA" sz="2400" dirty="0" smtClean="0"/>
              <a:t>KFF </a:t>
            </a:r>
            <a:r>
              <a:rPr lang="en-CA" sz="2400" dirty="0"/>
              <a:t>Server – used to process </a:t>
            </a:r>
            <a:r>
              <a:rPr lang="en-CA" sz="2400" dirty="0" smtClean="0"/>
              <a:t>KFF </a:t>
            </a:r>
            <a:r>
              <a:rPr lang="en-CA" sz="2400" dirty="0"/>
              <a:t>data against </a:t>
            </a:r>
            <a:r>
              <a:rPr lang="en-CA" sz="2400" dirty="0" smtClean="0"/>
              <a:t>evidence </a:t>
            </a:r>
            <a:r>
              <a:rPr lang="en-CA" sz="2400" dirty="0"/>
              <a:t>in an FTK case </a:t>
            </a:r>
          </a:p>
          <a:p>
            <a:endParaRPr lang="en-CA" sz="2400" dirty="0" smtClean="0"/>
          </a:p>
          <a:p>
            <a:r>
              <a:rPr lang="en-CA" sz="2400" dirty="0"/>
              <a:t>KFF Import Utility – used to import </a:t>
            </a:r>
            <a:r>
              <a:rPr lang="en-CA" sz="2400" dirty="0" smtClean="0"/>
              <a:t>and index KFF data</a:t>
            </a:r>
          </a:p>
          <a:p>
            <a:endParaRPr lang="en-CA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2017 BitCurator User Forum - Tools for identifying duplicate files and known software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68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l Black Gold">
  <a:themeElements>
    <a:clrScheme name="Dalhousie">
      <a:dk1>
        <a:srgbClr val="000000"/>
      </a:dk1>
      <a:lt1>
        <a:srgbClr val="FFFFFF"/>
      </a:lt1>
      <a:dk2>
        <a:srgbClr val="707372"/>
      </a:dk2>
      <a:lt2>
        <a:srgbClr val="F2AC00"/>
      </a:lt2>
      <a:accent1>
        <a:srgbClr val="C08C0C"/>
      </a:accent1>
      <a:accent2>
        <a:srgbClr val="3CB371"/>
      </a:accent2>
      <a:accent3>
        <a:srgbClr val="FE5442"/>
      </a:accent3>
      <a:accent4>
        <a:srgbClr val="8B008B"/>
      </a:accent4>
      <a:accent5>
        <a:srgbClr val="FBE122"/>
      </a:accent5>
      <a:accent6>
        <a:srgbClr val="00BFFF"/>
      </a:accent6>
      <a:hlink>
        <a:srgbClr val="017ACD"/>
      </a:hlink>
      <a:folHlink>
        <a:srgbClr val="39855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tCuratorUserForum_LighteningTalk.potx" id="{827AEAB3-0DFA-4B84-94FC-F53FFD23A891}" vid="{0BACBBA4-03DC-4CEC-9477-4A283F1EC6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6a6a9153-db81-41aa-b483-54a7d12e9aff">Downloads</Categor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E8702A6576644ABA37097A1290309" ma:contentTypeVersion="3" ma:contentTypeDescription="Create a new document." ma:contentTypeScope="" ma:versionID="9b3396256e8492155a1760f1d93b09fd">
  <xsd:schema xmlns:xsd="http://www.w3.org/2001/XMLSchema" xmlns:xs="http://www.w3.org/2001/XMLSchema" xmlns:p="http://schemas.microsoft.com/office/2006/metadata/properties" xmlns:ns2="6a6a9153-db81-41aa-b483-54a7d12e9aff" xmlns:ns3="670f86c8-77aa-47ae-97ec-6a9858dc117e" targetNamespace="http://schemas.microsoft.com/office/2006/metadata/properties" ma:root="true" ma:fieldsID="e45f6e21c9a2b76208d637d59834ea6c" ns2:_="" ns3:_="">
    <xsd:import namespace="6a6a9153-db81-41aa-b483-54a7d12e9aff"/>
    <xsd:import namespace="670f86c8-77aa-47ae-97ec-6a9858dc117e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6a9153-db81-41aa-b483-54a7d12e9aff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Downloads" ma:format="Dropdown" ma:internalName="Category">
      <xsd:simpleType>
        <xsd:restriction base="dms:Choice">
          <xsd:enumeration value="Downloads"/>
          <xsd:enumeration value="Project planning"/>
          <xsd:enumeration value="Guidelines"/>
          <xsd:enumeration value="Event planning"/>
          <xsd:enumeration value="Media relations"/>
          <xsd:enumeration value="Crisis communication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0f86c8-77aa-47ae-97ec-6a9858dc117e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5F6CD8-C608-446A-9923-3C3910AB05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6430C8-9A17-4775-B694-BE918C4FB27B}">
  <ds:schemaRefs>
    <ds:schemaRef ds:uri="http://schemas.microsoft.com/office/infopath/2007/PartnerControls"/>
    <ds:schemaRef ds:uri="6a6a9153-db81-41aa-b483-54a7d12e9aff"/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670f86c8-77aa-47ae-97ec-6a9858dc117e"/>
  </ds:schemaRefs>
</ds:datastoreItem>
</file>

<file path=customXml/itemProps3.xml><?xml version="1.0" encoding="utf-8"?>
<ds:datastoreItem xmlns:ds="http://schemas.openxmlformats.org/officeDocument/2006/customXml" ds:itemID="{2D2DA6B4-EC89-4B4F-AE1D-F0AEC7CF8A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6a9153-db81-41aa-b483-54a7d12e9aff"/>
    <ds:schemaRef ds:uri="670f86c8-77aa-47ae-97ec-6a9858dc1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4180</TotalTime>
  <Words>679</Words>
  <Application>Microsoft Office PowerPoint</Application>
  <PresentationFormat>On-screen Show (4:3)</PresentationFormat>
  <Paragraphs>163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Courier New</vt:lpstr>
      <vt:lpstr>Dal Black Gold</vt:lpstr>
      <vt:lpstr>Tools for identifying duplicate files and known software files</vt:lpstr>
      <vt:lpstr>Tools</vt:lpstr>
      <vt:lpstr>FSlint (finds file system “lint”)</vt:lpstr>
      <vt:lpstr>FSlint – Duplicates</vt:lpstr>
      <vt:lpstr>FTK – Flag Duplicates</vt:lpstr>
      <vt:lpstr>FTK – Flag Duplicates</vt:lpstr>
      <vt:lpstr>NSRL Reference Data Set (RDS)</vt:lpstr>
      <vt:lpstr>NSRL Reference Data Set (RDS)</vt:lpstr>
      <vt:lpstr>FTK – Known File Filter (KFF)</vt:lpstr>
      <vt:lpstr>FTK – Known File Filter (KFF)</vt:lpstr>
      <vt:lpstr>Other tools to work with NSRL RDS</vt:lpstr>
      <vt:lpstr>Bill Freedman fonds filtered in FTK</vt:lpstr>
      <vt:lpstr>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Tools for identifying duplicate files and known software files</dc:title>
  <dc:creator>Creighton Barrett</dc:creator>
  <cp:lastModifiedBy>Creighton Barrett</cp:lastModifiedBy>
  <cp:revision>183</cp:revision>
  <cp:lastPrinted>2017-04-25T19:38:40Z</cp:lastPrinted>
  <dcterms:created xsi:type="dcterms:W3CDTF">2016-11-15T20:19:38Z</dcterms:created>
  <dcterms:modified xsi:type="dcterms:W3CDTF">2017-04-28T16:25:38Z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0x010100F4BE8702A6576644ABA37097A1290309</vt:lpwstr>
  </property>
</Properties>
</file>