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03CE0-4463-44E6-BAFE-8944A6C99992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78253-B177-4C44-8AE9-769F428FE1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9472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B78253-B177-4C44-8AE9-769F428FE135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4046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6181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074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192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3256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1378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7162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986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08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734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030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061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0F424-CF86-4050-B550-B5B341596E87}" type="datetimeFigureOut">
              <a:rPr lang="en-CA" smtClean="0"/>
              <a:t>05/06/2015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876A1-D875-47FB-8CD5-B32E8C7029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8876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Rectangle 251"/>
          <p:cNvSpPr/>
          <p:nvPr/>
        </p:nvSpPr>
        <p:spPr>
          <a:xfrm>
            <a:off x="1710838" y="2870522"/>
            <a:ext cx="4100948" cy="16452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57" name="Group 56"/>
          <p:cNvGrpSpPr/>
          <p:nvPr/>
        </p:nvGrpSpPr>
        <p:grpSpPr>
          <a:xfrm>
            <a:off x="5943600" y="2840529"/>
            <a:ext cx="2923997" cy="1295400"/>
            <a:chOff x="3833901" y="1652027"/>
            <a:chExt cx="2923997" cy="1295400"/>
          </a:xfrm>
        </p:grpSpPr>
        <p:sp>
          <p:nvSpPr>
            <p:cNvPr id="58" name="tower"/>
            <p:cNvSpPr>
              <a:spLocks noEditPoints="1" noChangeArrowheads="1"/>
            </p:cNvSpPr>
            <p:nvPr/>
          </p:nvSpPr>
          <p:spPr bwMode="auto">
            <a:xfrm>
              <a:off x="4422043" y="1836817"/>
              <a:ext cx="34051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003004" y="2464599"/>
              <a:ext cx="117859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err="1" smtClean="0"/>
                <a:t>Dataverse</a:t>
              </a:r>
              <a:r>
                <a:rPr lang="en-CA" sz="1200" b="1" dirty="0" smtClean="0"/>
                <a:t> Dev</a:t>
              </a:r>
              <a:endParaRPr lang="en-CA" sz="1200" b="1" dirty="0"/>
            </a:p>
          </p:txBody>
        </p:sp>
        <p:sp>
          <p:nvSpPr>
            <p:cNvPr id="60" name="tower"/>
            <p:cNvSpPr>
              <a:spLocks noEditPoints="1" noChangeArrowheads="1"/>
            </p:cNvSpPr>
            <p:nvPr/>
          </p:nvSpPr>
          <p:spPr bwMode="auto">
            <a:xfrm>
              <a:off x="5829239" y="1836817"/>
              <a:ext cx="34051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410200" y="2464599"/>
              <a:ext cx="117859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err="1" smtClean="0"/>
                <a:t>Dataverse</a:t>
              </a:r>
              <a:r>
                <a:rPr lang="en-CA" sz="1200" b="1" dirty="0" smtClean="0"/>
                <a:t> Prod</a:t>
              </a:r>
              <a:endParaRPr lang="en-CA" sz="1200" b="1" dirty="0"/>
            </a:p>
          </p:txBody>
        </p:sp>
        <p:cxnSp>
          <p:nvCxnSpPr>
            <p:cNvPr id="62" name="Straight Arrow Connector 61"/>
            <p:cNvCxnSpPr>
              <a:stCxn id="58" idx="4"/>
              <a:endCxn id="60" idx="9"/>
            </p:cNvCxnSpPr>
            <p:nvPr/>
          </p:nvCxnSpPr>
          <p:spPr>
            <a:xfrm flipV="1">
              <a:off x="4762561" y="2118944"/>
              <a:ext cx="1066678" cy="29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3833901" y="1652027"/>
              <a:ext cx="2923997" cy="1295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40" name="Group 239"/>
          <p:cNvGrpSpPr/>
          <p:nvPr/>
        </p:nvGrpSpPr>
        <p:grpSpPr>
          <a:xfrm>
            <a:off x="1004023" y="1219200"/>
            <a:ext cx="3498002" cy="1295400"/>
            <a:chOff x="388198" y="206276"/>
            <a:chExt cx="3498002" cy="1295400"/>
          </a:xfrm>
        </p:grpSpPr>
        <p:sp>
          <p:nvSpPr>
            <p:cNvPr id="5" name="tower"/>
            <p:cNvSpPr>
              <a:spLocks noEditPoints="1" noChangeArrowheads="1"/>
            </p:cNvSpPr>
            <p:nvPr/>
          </p:nvSpPr>
          <p:spPr bwMode="auto">
            <a:xfrm>
              <a:off x="727222" y="457200"/>
              <a:ext cx="41577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dirty="0"/>
            </a:p>
          </p:txBody>
        </p:sp>
        <p:sp>
          <p:nvSpPr>
            <p:cNvPr id="6" name="tower"/>
            <p:cNvSpPr>
              <a:spLocks noEditPoints="1" noChangeArrowheads="1"/>
            </p:cNvSpPr>
            <p:nvPr/>
          </p:nvSpPr>
          <p:spPr bwMode="auto">
            <a:xfrm>
              <a:off x="1946422" y="455653"/>
              <a:ext cx="41577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dirty="0"/>
            </a:p>
          </p:txBody>
        </p:sp>
        <p:sp>
          <p:nvSpPr>
            <p:cNvPr id="7" name="tower"/>
            <p:cNvSpPr>
              <a:spLocks noEditPoints="1" noChangeArrowheads="1"/>
            </p:cNvSpPr>
            <p:nvPr/>
          </p:nvSpPr>
          <p:spPr bwMode="auto">
            <a:xfrm>
              <a:off x="3064448" y="455653"/>
              <a:ext cx="41577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3048" y="1066043"/>
              <a:ext cx="1060952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err="1" smtClean="0"/>
                <a:t>AtoM</a:t>
              </a:r>
              <a:r>
                <a:rPr lang="en-CA" sz="1200" b="1" dirty="0" smtClean="0"/>
                <a:t> Dev</a:t>
              </a:r>
              <a:endParaRPr lang="en-CA" sz="1200" b="1" dirty="0"/>
            </a:p>
          </p:txBody>
        </p:sp>
        <p:cxnSp>
          <p:nvCxnSpPr>
            <p:cNvPr id="12" name="Straight Arrow Connector 11"/>
            <p:cNvCxnSpPr>
              <a:stCxn id="6" idx="4"/>
              <a:endCxn id="7" idx="9"/>
            </p:cNvCxnSpPr>
            <p:nvPr/>
          </p:nvCxnSpPr>
          <p:spPr>
            <a:xfrm flipV="1">
              <a:off x="2362200" y="737780"/>
              <a:ext cx="702248" cy="29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5" idx="4"/>
              <a:endCxn id="6" idx="9"/>
            </p:cNvCxnSpPr>
            <p:nvPr/>
          </p:nvCxnSpPr>
          <p:spPr>
            <a:xfrm flipV="1">
              <a:off x="1143000" y="737780"/>
              <a:ext cx="803422" cy="450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/>
            <p:cNvSpPr txBox="1"/>
            <p:nvPr/>
          </p:nvSpPr>
          <p:spPr>
            <a:xfrm>
              <a:off x="1606048" y="1066043"/>
              <a:ext cx="1060952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err="1" smtClean="0"/>
                <a:t>AtoM</a:t>
              </a:r>
              <a:r>
                <a:rPr lang="en-CA" sz="1200" b="1" dirty="0" smtClean="0"/>
                <a:t> Prod</a:t>
              </a:r>
              <a:endParaRPr lang="en-CA" sz="1200" b="1" dirty="0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2749048" y="1066043"/>
              <a:ext cx="1060952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err="1" smtClean="0"/>
                <a:t>AtoM</a:t>
              </a:r>
              <a:r>
                <a:rPr lang="en-CA" sz="1200" b="1" dirty="0" smtClean="0"/>
                <a:t> Public</a:t>
              </a:r>
              <a:endParaRPr lang="en-CA" sz="1200" b="1" dirty="0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388198" y="206276"/>
              <a:ext cx="3498002" cy="1295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03" name="TextBox 202"/>
          <p:cNvSpPr txBox="1"/>
          <p:nvPr/>
        </p:nvSpPr>
        <p:spPr>
          <a:xfrm>
            <a:off x="144213" y="6243935"/>
            <a:ext cx="1108100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Records Ingest Service</a:t>
            </a:r>
            <a:endParaRPr lang="en-CA" sz="1200" b="1" dirty="0"/>
          </a:p>
        </p:txBody>
      </p:sp>
      <p:grpSp>
        <p:nvGrpSpPr>
          <p:cNvPr id="219" name="Group 218"/>
          <p:cNvGrpSpPr/>
          <p:nvPr/>
        </p:nvGrpSpPr>
        <p:grpSpPr>
          <a:xfrm>
            <a:off x="4615144" y="4870624"/>
            <a:ext cx="2676155" cy="1295400"/>
            <a:chOff x="3833901" y="1652027"/>
            <a:chExt cx="2804227" cy="1295400"/>
          </a:xfrm>
        </p:grpSpPr>
        <p:sp>
          <p:nvSpPr>
            <p:cNvPr id="15" name="tower"/>
            <p:cNvSpPr>
              <a:spLocks noEditPoints="1" noChangeArrowheads="1"/>
            </p:cNvSpPr>
            <p:nvPr/>
          </p:nvSpPr>
          <p:spPr bwMode="auto">
            <a:xfrm>
              <a:off x="4422043" y="1836817"/>
              <a:ext cx="34051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4003004" y="2464599"/>
              <a:ext cx="117859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err="1" smtClean="0"/>
                <a:t>DalSpace</a:t>
              </a:r>
              <a:r>
                <a:rPr lang="en-CA" sz="1200" b="1" dirty="0" smtClean="0"/>
                <a:t> Dev</a:t>
              </a:r>
              <a:endParaRPr lang="en-CA" sz="1200" b="1" dirty="0"/>
            </a:p>
          </p:txBody>
        </p:sp>
        <p:sp>
          <p:nvSpPr>
            <p:cNvPr id="213" name="tower"/>
            <p:cNvSpPr>
              <a:spLocks noEditPoints="1" noChangeArrowheads="1"/>
            </p:cNvSpPr>
            <p:nvPr/>
          </p:nvSpPr>
          <p:spPr bwMode="auto">
            <a:xfrm>
              <a:off x="5698200" y="1836817"/>
              <a:ext cx="34051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5279161" y="2464599"/>
              <a:ext cx="117859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err="1" smtClean="0"/>
                <a:t>DalSpace</a:t>
              </a:r>
              <a:r>
                <a:rPr lang="en-CA" sz="1200" b="1" dirty="0" smtClean="0"/>
                <a:t> Prod</a:t>
              </a:r>
              <a:endParaRPr lang="en-CA" sz="1200" b="1" dirty="0"/>
            </a:p>
          </p:txBody>
        </p:sp>
        <p:cxnSp>
          <p:nvCxnSpPr>
            <p:cNvPr id="215" name="Straight Arrow Connector 214"/>
            <p:cNvCxnSpPr>
              <a:stCxn id="15" idx="4"/>
              <a:endCxn id="213" idx="9"/>
            </p:cNvCxnSpPr>
            <p:nvPr/>
          </p:nvCxnSpPr>
          <p:spPr>
            <a:xfrm flipV="1">
              <a:off x="4762561" y="2118944"/>
              <a:ext cx="935639" cy="29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Rectangle 217"/>
            <p:cNvSpPr/>
            <p:nvPr/>
          </p:nvSpPr>
          <p:spPr>
            <a:xfrm>
              <a:off x="3833901" y="1652027"/>
              <a:ext cx="2804227" cy="1295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22" name="Group 221"/>
          <p:cNvGrpSpPr/>
          <p:nvPr/>
        </p:nvGrpSpPr>
        <p:grpSpPr>
          <a:xfrm>
            <a:off x="4724400" y="1219200"/>
            <a:ext cx="2923997" cy="1295400"/>
            <a:chOff x="3833901" y="1652027"/>
            <a:chExt cx="2923997" cy="1295400"/>
          </a:xfrm>
        </p:grpSpPr>
        <p:sp>
          <p:nvSpPr>
            <p:cNvPr id="223" name="tower"/>
            <p:cNvSpPr>
              <a:spLocks noEditPoints="1" noChangeArrowheads="1"/>
            </p:cNvSpPr>
            <p:nvPr/>
          </p:nvSpPr>
          <p:spPr bwMode="auto">
            <a:xfrm>
              <a:off x="4422043" y="1836817"/>
              <a:ext cx="34051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4003004" y="2464599"/>
              <a:ext cx="117859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smtClean="0"/>
                <a:t>OJS Dev</a:t>
              </a:r>
              <a:endParaRPr lang="en-CA" sz="1200" b="1" dirty="0"/>
            </a:p>
          </p:txBody>
        </p:sp>
        <p:sp>
          <p:nvSpPr>
            <p:cNvPr id="225" name="tower"/>
            <p:cNvSpPr>
              <a:spLocks noEditPoints="1" noChangeArrowheads="1"/>
            </p:cNvSpPr>
            <p:nvPr/>
          </p:nvSpPr>
          <p:spPr bwMode="auto">
            <a:xfrm>
              <a:off x="5829239" y="1836817"/>
              <a:ext cx="34051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5410200" y="2464599"/>
              <a:ext cx="117859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smtClean="0"/>
                <a:t>OJS Prod</a:t>
              </a:r>
              <a:endParaRPr lang="en-CA" sz="1200" b="1" dirty="0"/>
            </a:p>
          </p:txBody>
        </p:sp>
        <p:cxnSp>
          <p:nvCxnSpPr>
            <p:cNvPr id="227" name="Straight Arrow Connector 226"/>
            <p:cNvCxnSpPr>
              <a:stCxn id="223" idx="4"/>
              <a:endCxn id="225" idx="9"/>
            </p:cNvCxnSpPr>
            <p:nvPr/>
          </p:nvCxnSpPr>
          <p:spPr>
            <a:xfrm flipV="1">
              <a:off x="4762561" y="2118944"/>
              <a:ext cx="1066678" cy="29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Rectangle 227"/>
            <p:cNvSpPr/>
            <p:nvPr/>
          </p:nvSpPr>
          <p:spPr>
            <a:xfrm>
              <a:off x="3833901" y="1652027"/>
              <a:ext cx="2923997" cy="1295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1004023" y="4862414"/>
            <a:ext cx="3225620" cy="1295400"/>
            <a:chOff x="152400" y="3293326"/>
            <a:chExt cx="3225620" cy="1295400"/>
          </a:xfrm>
        </p:grpSpPr>
        <p:sp>
          <p:nvSpPr>
            <p:cNvPr id="48" name="tower"/>
            <p:cNvSpPr>
              <a:spLocks noEditPoints="1" noChangeArrowheads="1"/>
            </p:cNvSpPr>
            <p:nvPr/>
          </p:nvSpPr>
          <p:spPr bwMode="auto">
            <a:xfrm>
              <a:off x="811955" y="3505124"/>
              <a:ext cx="34051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dirty="0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59648" y="4181816"/>
              <a:ext cx="1421215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err="1" smtClean="0"/>
                <a:t>Archivematica</a:t>
              </a:r>
              <a:r>
                <a:rPr lang="en-CA" sz="1200" b="1" dirty="0" smtClean="0"/>
                <a:t> Prod</a:t>
              </a:r>
              <a:endParaRPr lang="en-CA" sz="1200" b="1" dirty="0"/>
            </a:p>
          </p:txBody>
        </p:sp>
        <p:sp>
          <p:nvSpPr>
            <p:cNvPr id="206" name="tower"/>
            <p:cNvSpPr>
              <a:spLocks noEditPoints="1" noChangeArrowheads="1"/>
            </p:cNvSpPr>
            <p:nvPr/>
          </p:nvSpPr>
          <p:spPr bwMode="auto">
            <a:xfrm>
              <a:off x="2403429" y="3500226"/>
              <a:ext cx="34051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dirty="0"/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1851122" y="4176918"/>
              <a:ext cx="1421215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err="1" smtClean="0"/>
                <a:t>Archivematica</a:t>
              </a:r>
              <a:r>
                <a:rPr lang="en-CA" sz="1200" b="1" dirty="0" smtClean="0"/>
                <a:t> Dev</a:t>
              </a:r>
              <a:endParaRPr lang="en-CA" sz="1200" b="1" dirty="0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152400" y="3293326"/>
              <a:ext cx="3225620" cy="1295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231" name="Straight Arrow Connector 230"/>
            <p:cNvCxnSpPr>
              <a:stCxn id="48" idx="4"/>
              <a:endCxn id="206" idx="9"/>
            </p:cNvCxnSpPr>
            <p:nvPr/>
          </p:nvCxnSpPr>
          <p:spPr>
            <a:xfrm flipV="1">
              <a:off x="1152473" y="3782353"/>
              <a:ext cx="1250956" cy="785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2" name="TextBox 241"/>
          <p:cNvSpPr txBox="1"/>
          <p:nvPr/>
        </p:nvSpPr>
        <p:spPr>
          <a:xfrm>
            <a:off x="7679069" y="5633992"/>
            <a:ext cx="1106424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ETD and OA Services</a:t>
            </a:r>
            <a:endParaRPr lang="en-CA" sz="1200" b="1" dirty="0"/>
          </a:p>
        </p:txBody>
      </p:sp>
      <p:sp>
        <p:nvSpPr>
          <p:cNvPr id="244" name="TextBox 243"/>
          <p:cNvSpPr txBox="1"/>
          <p:nvPr/>
        </p:nvSpPr>
        <p:spPr>
          <a:xfrm>
            <a:off x="7810419" y="1445563"/>
            <a:ext cx="1106424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Publishing Service</a:t>
            </a:r>
            <a:endParaRPr lang="en-CA" sz="1200" b="1" dirty="0"/>
          </a:p>
        </p:txBody>
      </p:sp>
      <p:cxnSp>
        <p:nvCxnSpPr>
          <p:cNvPr id="255" name="Straight Arrow Connector 254"/>
          <p:cNvCxnSpPr>
            <a:stCxn id="203" idx="0"/>
            <a:endCxn id="220" idx="1"/>
          </p:cNvCxnSpPr>
          <p:nvPr/>
        </p:nvCxnSpPr>
        <p:spPr>
          <a:xfrm flipV="1">
            <a:off x="698263" y="5510114"/>
            <a:ext cx="305760" cy="73382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/>
          <p:nvPr/>
        </p:nvGrpSpPr>
        <p:grpSpPr>
          <a:xfrm>
            <a:off x="1833837" y="3040807"/>
            <a:ext cx="2240269" cy="1295400"/>
            <a:chOff x="6620887" y="2743200"/>
            <a:chExt cx="2446913" cy="1295400"/>
          </a:xfrm>
        </p:grpSpPr>
        <p:sp>
          <p:nvSpPr>
            <p:cNvPr id="135" name="computr1"/>
            <p:cNvSpPr>
              <a:spLocks noEditPoints="1" noChangeArrowheads="1"/>
            </p:cNvSpPr>
            <p:nvPr/>
          </p:nvSpPr>
          <p:spPr bwMode="auto">
            <a:xfrm>
              <a:off x="7070336" y="2971800"/>
              <a:ext cx="509208" cy="529722"/>
            </a:xfrm>
            <a:custGeom>
              <a:avLst/>
              <a:gdLst>
                <a:gd name="T0" fmla="*/ 19535 w 21600"/>
                <a:gd name="T1" fmla="*/ 0 h 21600"/>
                <a:gd name="T2" fmla="*/ 10800 w 21600"/>
                <a:gd name="T3" fmla="*/ 0 h 21600"/>
                <a:gd name="T4" fmla="*/ 2065 w 21600"/>
                <a:gd name="T5" fmla="*/ 0 h 21600"/>
                <a:gd name="T6" fmla="*/ 0 w 21600"/>
                <a:gd name="T7" fmla="*/ 15388 h 21600"/>
                <a:gd name="T8" fmla="*/ 0 w 21600"/>
                <a:gd name="T9" fmla="*/ 21600 h 21600"/>
                <a:gd name="T10" fmla="*/ 10800 w 21600"/>
                <a:gd name="T11" fmla="*/ 21600 h 21600"/>
                <a:gd name="T12" fmla="*/ 21600 w 21600"/>
                <a:gd name="T13" fmla="*/ 21600 h 21600"/>
                <a:gd name="T14" fmla="*/ 21600 w 21600"/>
                <a:gd name="T15" fmla="*/ 15388 h 21600"/>
                <a:gd name="T16" fmla="*/ 19535 w 21600"/>
                <a:gd name="T17" fmla="*/ 13553 h 21600"/>
                <a:gd name="T18" fmla="*/ 2065 w 21600"/>
                <a:gd name="T19" fmla="*/ 13553 h 21600"/>
                <a:gd name="T20" fmla="*/ 2065 w 21600"/>
                <a:gd name="T21" fmla="*/ 6776 h 21600"/>
                <a:gd name="T22" fmla="*/ 19535 w 21600"/>
                <a:gd name="T23" fmla="*/ 6776 h 21600"/>
                <a:gd name="T24" fmla="*/ 0 w 21600"/>
                <a:gd name="T25" fmla="*/ 18494 h 21600"/>
                <a:gd name="T26" fmla="*/ 21600 w 21600"/>
                <a:gd name="T27" fmla="*/ 18494 h 21600"/>
                <a:gd name="T28" fmla="*/ 4923 w 21600"/>
                <a:gd name="T29" fmla="*/ 2541 h 21600"/>
                <a:gd name="T30" fmla="*/ 16756 w 21600"/>
                <a:gd name="T31" fmla="*/ 111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T28" t="T29" r="T30" b="T31"/>
              <a:pathLst>
                <a:path w="21600" h="21600" extrusionOk="0">
                  <a:moveTo>
                    <a:pt x="16994" y="15388"/>
                  </a:moveTo>
                  <a:lnTo>
                    <a:pt x="16994" y="13553"/>
                  </a:lnTo>
                  <a:lnTo>
                    <a:pt x="19535" y="13553"/>
                  </a:lnTo>
                  <a:lnTo>
                    <a:pt x="19535" y="10729"/>
                  </a:lnTo>
                  <a:lnTo>
                    <a:pt x="19535" y="6776"/>
                  </a:lnTo>
                  <a:lnTo>
                    <a:pt x="19535" y="0"/>
                  </a:lnTo>
                  <a:lnTo>
                    <a:pt x="10800" y="0"/>
                  </a:lnTo>
                  <a:lnTo>
                    <a:pt x="2065" y="0"/>
                  </a:lnTo>
                  <a:lnTo>
                    <a:pt x="2065" y="6776"/>
                  </a:lnTo>
                  <a:lnTo>
                    <a:pt x="2065" y="10729"/>
                  </a:lnTo>
                  <a:lnTo>
                    <a:pt x="2065" y="13553"/>
                  </a:lnTo>
                  <a:lnTo>
                    <a:pt x="4606" y="13553"/>
                  </a:lnTo>
                  <a:lnTo>
                    <a:pt x="4606" y="15388"/>
                  </a:lnTo>
                  <a:lnTo>
                    <a:pt x="0" y="15388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5388"/>
                  </a:lnTo>
                  <a:lnTo>
                    <a:pt x="16994" y="15388"/>
                  </a:lnTo>
                  <a:close/>
                </a:path>
                <a:path w="21600" h="21600" extrusionOk="0">
                  <a:moveTo>
                    <a:pt x="4606" y="15388"/>
                  </a:moveTo>
                  <a:lnTo>
                    <a:pt x="4606" y="13553"/>
                  </a:lnTo>
                  <a:lnTo>
                    <a:pt x="16994" y="13553"/>
                  </a:lnTo>
                  <a:lnTo>
                    <a:pt x="16994" y="15388"/>
                  </a:lnTo>
                  <a:lnTo>
                    <a:pt x="4606" y="15388"/>
                  </a:lnTo>
                </a:path>
                <a:path w="21600" h="21600" extrusionOk="0">
                  <a:moveTo>
                    <a:pt x="4606" y="11294"/>
                  </a:moveTo>
                  <a:lnTo>
                    <a:pt x="4606" y="2259"/>
                  </a:lnTo>
                  <a:lnTo>
                    <a:pt x="16994" y="2259"/>
                  </a:lnTo>
                  <a:lnTo>
                    <a:pt x="16994" y="11294"/>
                  </a:lnTo>
                  <a:lnTo>
                    <a:pt x="4606" y="11294"/>
                  </a:lnTo>
                  <a:moveTo>
                    <a:pt x="13976" y="17082"/>
                  </a:moveTo>
                  <a:lnTo>
                    <a:pt x="13976" y="16376"/>
                  </a:lnTo>
                  <a:lnTo>
                    <a:pt x="20171" y="16376"/>
                  </a:lnTo>
                  <a:lnTo>
                    <a:pt x="20171" y="17082"/>
                  </a:lnTo>
                  <a:lnTo>
                    <a:pt x="13976" y="17082"/>
                  </a:lnTo>
                </a:path>
              </a:pathLst>
            </a:cu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6" name="tower"/>
            <p:cNvSpPr>
              <a:spLocks noEditPoints="1" noChangeArrowheads="1"/>
            </p:cNvSpPr>
            <p:nvPr/>
          </p:nvSpPr>
          <p:spPr bwMode="auto">
            <a:xfrm>
              <a:off x="8198342" y="2932508"/>
              <a:ext cx="340518" cy="52862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dirty="0"/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7934146" y="3609200"/>
              <a:ext cx="985654" cy="276999"/>
            </a:xfrm>
            <a:prstGeom prst="rect">
              <a:avLst/>
            </a:prstGeom>
            <a:solidFill>
              <a:schemeClr val="accent6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smtClean="0"/>
                <a:t>Aleph</a:t>
              </a:r>
              <a:endParaRPr lang="en-CA" sz="1200" b="1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6831657" y="3609201"/>
              <a:ext cx="985654" cy="276999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b="1" dirty="0" smtClean="0"/>
                <a:t>Primo</a:t>
              </a:r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6620887" y="2743200"/>
              <a:ext cx="2446913" cy="12954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266" name="Straight Arrow Connector 265"/>
          <p:cNvCxnSpPr>
            <a:stCxn id="242" idx="0"/>
            <a:endCxn id="218" idx="3"/>
          </p:cNvCxnSpPr>
          <p:nvPr/>
        </p:nvCxnSpPr>
        <p:spPr>
          <a:xfrm flipH="1" flipV="1">
            <a:off x="7291299" y="5518324"/>
            <a:ext cx="940982" cy="1156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/>
          <p:cNvCxnSpPr>
            <a:stCxn id="244" idx="1"/>
            <a:endCxn id="228" idx="3"/>
          </p:cNvCxnSpPr>
          <p:nvPr/>
        </p:nvCxnSpPr>
        <p:spPr>
          <a:xfrm flipH="1">
            <a:off x="7648397" y="1676396"/>
            <a:ext cx="162022" cy="1905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Arrow Connector 275"/>
          <p:cNvCxnSpPr>
            <a:stCxn id="220" idx="3"/>
            <a:endCxn id="218" idx="1"/>
          </p:cNvCxnSpPr>
          <p:nvPr/>
        </p:nvCxnSpPr>
        <p:spPr>
          <a:xfrm>
            <a:off x="4229643" y="5510114"/>
            <a:ext cx="385501" cy="821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TextBox 278"/>
          <p:cNvSpPr txBox="1"/>
          <p:nvPr/>
        </p:nvSpPr>
        <p:spPr>
          <a:xfrm>
            <a:off x="2373137" y="152400"/>
            <a:ext cx="4332463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Dalhousie University Libraries Digital </a:t>
            </a:r>
            <a:r>
              <a:rPr lang="en-CA" sz="2400" b="1" dirty="0" smtClean="0"/>
              <a:t>Collections</a:t>
            </a:r>
            <a:endParaRPr lang="en-CA" sz="2400" b="1" dirty="0"/>
          </a:p>
        </p:txBody>
      </p:sp>
      <p:sp>
        <p:nvSpPr>
          <p:cNvPr id="282" name="TextBox 281"/>
          <p:cNvSpPr txBox="1"/>
          <p:nvPr/>
        </p:nvSpPr>
        <p:spPr>
          <a:xfrm>
            <a:off x="144213" y="685800"/>
            <a:ext cx="1108100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Archives Digitization</a:t>
            </a:r>
            <a:endParaRPr lang="en-CA" sz="1200" b="1" dirty="0"/>
          </a:p>
        </p:txBody>
      </p:sp>
      <p:cxnSp>
        <p:nvCxnSpPr>
          <p:cNvPr id="284" name="Straight Arrow Connector 283"/>
          <p:cNvCxnSpPr>
            <a:stCxn id="202" idx="1"/>
          </p:cNvCxnSpPr>
          <p:nvPr/>
        </p:nvCxnSpPr>
        <p:spPr>
          <a:xfrm flipH="1">
            <a:off x="356753" y="1866900"/>
            <a:ext cx="647270" cy="15843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3" idx="1"/>
            <a:endCxn id="252" idx="3"/>
          </p:cNvCxnSpPr>
          <p:nvPr/>
        </p:nvCxnSpPr>
        <p:spPr>
          <a:xfrm flipH="1">
            <a:off x="5811786" y="3488229"/>
            <a:ext cx="131814" cy="2049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842821" y="2055014"/>
            <a:ext cx="1106424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Data Deposit Service</a:t>
            </a:r>
            <a:endParaRPr lang="en-CA" sz="1200" b="1" dirty="0"/>
          </a:p>
        </p:txBody>
      </p:sp>
      <p:cxnSp>
        <p:nvCxnSpPr>
          <p:cNvPr id="11" name="Straight Arrow Connector 10"/>
          <p:cNvCxnSpPr>
            <a:stCxn id="69" idx="2"/>
            <a:endCxn id="63" idx="0"/>
          </p:cNvCxnSpPr>
          <p:nvPr/>
        </p:nvCxnSpPr>
        <p:spPr>
          <a:xfrm flipH="1">
            <a:off x="7405599" y="2516679"/>
            <a:ext cx="990434" cy="32385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canner1"/>
          <p:cNvSpPr>
            <a:spLocks noEditPoints="1" noChangeArrowheads="1"/>
          </p:cNvSpPr>
          <p:nvPr/>
        </p:nvSpPr>
        <p:spPr bwMode="auto">
          <a:xfrm>
            <a:off x="308547" y="76200"/>
            <a:ext cx="779431" cy="543340"/>
          </a:xfrm>
          <a:custGeom>
            <a:avLst/>
            <a:gdLst>
              <a:gd name="T0" fmla="*/ 21600 w 21600"/>
              <a:gd name="T1" fmla="*/ 7200 h 21600"/>
              <a:gd name="T2" fmla="*/ 21600 w 21600"/>
              <a:gd name="T3" fmla="*/ 12695 h 21600"/>
              <a:gd name="T4" fmla="*/ 13925 w 21600"/>
              <a:gd name="T5" fmla="*/ 21600 h 21600"/>
              <a:gd name="T6" fmla="*/ 0 w 21600"/>
              <a:gd name="T7" fmla="*/ 11558 h 21600"/>
              <a:gd name="T8" fmla="*/ 0 w 21600"/>
              <a:gd name="T9" fmla="*/ 6063 h 21600"/>
              <a:gd name="T10" fmla="*/ 7456 w 21600"/>
              <a:gd name="T11" fmla="*/ 0 h 21600"/>
              <a:gd name="T12" fmla="*/ 18749 w 21600"/>
              <a:gd name="T13" fmla="*/ 947 h 21600"/>
              <a:gd name="T14" fmla="*/ 1425 w 21600"/>
              <a:gd name="T15" fmla="*/ 23068 h 21600"/>
              <a:gd name="T16" fmla="*/ 20312 w 21600"/>
              <a:gd name="T17" fmla="*/ 3093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5350" y="4547"/>
                </a:moveTo>
                <a:lnTo>
                  <a:pt x="21600" y="7200"/>
                </a:lnTo>
                <a:lnTo>
                  <a:pt x="21600" y="10800"/>
                </a:lnTo>
                <a:lnTo>
                  <a:pt x="21600" y="12695"/>
                </a:lnTo>
                <a:lnTo>
                  <a:pt x="13925" y="21600"/>
                </a:lnTo>
                <a:lnTo>
                  <a:pt x="10964" y="19326"/>
                </a:lnTo>
                <a:lnTo>
                  <a:pt x="0" y="11558"/>
                </a:lnTo>
                <a:lnTo>
                  <a:pt x="0" y="10800"/>
                </a:lnTo>
                <a:lnTo>
                  <a:pt x="0" y="6063"/>
                </a:lnTo>
                <a:lnTo>
                  <a:pt x="7456" y="0"/>
                </a:lnTo>
                <a:lnTo>
                  <a:pt x="8552" y="568"/>
                </a:lnTo>
                <a:lnTo>
                  <a:pt x="10964" y="568"/>
                </a:lnTo>
                <a:lnTo>
                  <a:pt x="18749" y="947"/>
                </a:lnTo>
                <a:lnTo>
                  <a:pt x="15350" y="4547"/>
                </a:lnTo>
                <a:close/>
              </a:path>
              <a:path w="21600" h="21600" extrusionOk="0">
                <a:moveTo>
                  <a:pt x="15350" y="4547"/>
                </a:moveTo>
                <a:lnTo>
                  <a:pt x="21600" y="7200"/>
                </a:lnTo>
                <a:lnTo>
                  <a:pt x="13925" y="15347"/>
                </a:lnTo>
                <a:lnTo>
                  <a:pt x="0" y="6063"/>
                </a:lnTo>
                <a:moveTo>
                  <a:pt x="8552" y="568"/>
                </a:moveTo>
                <a:lnTo>
                  <a:pt x="2083" y="6063"/>
                </a:lnTo>
                <a:lnTo>
                  <a:pt x="11951" y="7579"/>
                </a:lnTo>
                <a:lnTo>
                  <a:pt x="15350" y="4547"/>
                </a:lnTo>
                <a:moveTo>
                  <a:pt x="14254" y="5684"/>
                </a:moveTo>
                <a:lnTo>
                  <a:pt x="19078" y="7768"/>
                </a:lnTo>
                <a:lnTo>
                  <a:pt x="13815" y="13074"/>
                </a:lnTo>
                <a:lnTo>
                  <a:pt x="2083" y="6063"/>
                </a:lnTo>
                <a:moveTo>
                  <a:pt x="13925" y="21600"/>
                </a:moveTo>
                <a:lnTo>
                  <a:pt x="13925" y="20463"/>
                </a:lnTo>
                <a:lnTo>
                  <a:pt x="13925" y="16674"/>
                </a:lnTo>
                <a:lnTo>
                  <a:pt x="13925" y="15347"/>
                </a:lnTo>
              </a:path>
            </a:pathLst>
          </a:cu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cxnSp>
        <p:nvCxnSpPr>
          <p:cNvPr id="25" name="Elbow Connector 24"/>
          <p:cNvCxnSpPr>
            <a:stCxn id="220" idx="1"/>
            <a:endCxn id="202" idx="1"/>
          </p:cNvCxnSpPr>
          <p:nvPr/>
        </p:nvCxnSpPr>
        <p:spPr>
          <a:xfrm rot="10800000">
            <a:off x="1004023" y="1866900"/>
            <a:ext cx="12700" cy="3643214"/>
          </a:xfrm>
          <a:prstGeom prst="bentConnector3">
            <a:avLst>
              <a:gd name="adj1" fmla="val 6927276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202" idx="2"/>
            <a:endCxn id="252" idx="0"/>
          </p:cNvCxnSpPr>
          <p:nvPr/>
        </p:nvCxnSpPr>
        <p:spPr>
          <a:xfrm rot="16200000" flipH="1">
            <a:off x="3079207" y="2188417"/>
            <a:ext cx="355922" cy="100828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228" idx="2"/>
            <a:endCxn id="252" idx="0"/>
          </p:cNvCxnSpPr>
          <p:nvPr/>
        </p:nvCxnSpPr>
        <p:spPr>
          <a:xfrm rot="5400000">
            <a:off x="4795895" y="1480018"/>
            <a:ext cx="355922" cy="242508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Elbow Connector 233"/>
          <p:cNvCxnSpPr>
            <a:stCxn id="218" idx="0"/>
            <a:endCxn id="252" idx="2"/>
          </p:cNvCxnSpPr>
          <p:nvPr/>
        </p:nvCxnSpPr>
        <p:spPr>
          <a:xfrm rot="16200000" flipV="1">
            <a:off x="4679850" y="3597252"/>
            <a:ext cx="354834" cy="219191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Elbow Connector 245"/>
          <p:cNvCxnSpPr>
            <a:stCxn id="220" idx="2"/>
            <a:endCxn id="63" idx="3"/>
          </p:cNvCxnSpPr>
          <p:nvPr/>
        </p:nvCxnSpPr>
        <p:spPr>
          <a:xfrm rot="5400000" flipH="1" flipV="1">
            <a:off x="4407422" y="1697640"/>
            <a:ext cx="2669585" cy="6250764"/>
          </a:xfrm>
          <a:prstGeom prst="bentConnector4">
            <a:avLst>
              <a:gd name="adj1" fmla="val -8563"/>
              <a:gd name="adj2" fmla="val 102124"/>
            </a:avLst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370039" y="6483573"/>
            <a:ext cx="1661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Version 1, May 2015</a:t>
            </a:r>
            <a:endParaRPr lang="en-US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7677160" y="4800600"/>
            <a:ext cx="1108100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Libraries Digitization</a:t>
            </a:r>
            <a:endParaRPr lang="en-CA" sz="1200" b="1" dirty="0"/>
          </a:p>
        </p:txBody>
      </p:sp>
      <p:sp>
        <p:nvSpPr>
          <p:cNvPr id="83" name="scanner1"/>
          <p:cNvSpPr>
            <a:spLocks noEditPoints="1" noChangeArrowheads="1"/>
          </p:cNvSpPr>
          <p:nvPr/>
        </p:nvSpPr>
        <p:spPr bwMode="auto">
          <a:xfrm>
            <a:off x="7841494" y="4191000"/>
            <a:ext cx="779431" cy="543340"/>
          </a:xfrm>
          <a:custGeom>
            <a:avLst/>
            <a:gdLst>
              <a:gd name="T0" fmla="*/ 21600 w 21600"/>
              <a:gd name="T1" fmla="*/ 7200 h 21600"/>
              <a:gd name="T2" fmla="*/ 21600 w 21600"/>
              <a:gd name="T3" fmla="*/ 12695 h 21600"/>
              <a:gd name="T4" fmla="*/ 13925 w 21600"/>
              <a:gd name="T5" fmla="*/ 21600 h 21600"/>
              <a:gd name="T6" fmla="*/ 0 w 21600"/>
              <a:gd name="T7" fmla="*/ 11558 h 21600"/>
              <a:gd name="T8" fmla="*/ 0 w 21600"/>
              <a:gd name="T9" fmla="*/ 6063 h 21600"/>
              <a:gd name="T10" fmla="*/ 7456 w 21600"/>
              <a:gd name="T11" fmla="*/ 0 h 21600"/>
              <a:gd name="T12" fmla="*/ 18749 w 21600"/>
              <a:gd name="T13" fmla="*/ 947 h 21600"/>
              <a:gd name="T14" fmla="*/ 1425 w 21600"/>
              <a:gd name="T15" fmla="*/ 23068 h 21600"/>
              <a:gd name="T16" fmla="*/ 20312 w 21600"/>
              <a:gd name="T17" fmla="*/ 3093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5350" y="4547"/>
                </a:moveTo>
                <a:lnTo>
                  <a:pt x="21600" y="7200"/>
                </a:lnTo>
                <a:lnTo>
                  <a:pt x="21600" y="10800"/>
                </a:lnTo>
                <a:lnTo>
                  <a:pt x="21600" y="12695"/>
                </a:lnTo>
                <a:lnTo>
                  <a:pt x="13925" y="21600"/>
                </a:lnTo>
                <a:lnTo>
                  <a:pt x="10964" y="19326"/>
                </a:lnTo>
                <a:lnTo>
                  <a:pt x="0" y="11558"/>
                </a:lnTo>
                <a:lnTo>
                  <a:pt x="0" y="10800"/>
                </a:lnTo>
                <a:lnTo>
                  <a:pt x="0" y="6063"/>
                </a:lnTo>
                <a:lnTo>
                  <a:pt x="7456" y="0"/>
                </a:lnTo>
                <a:lnTo>
                  <a:pt x="8552" y="568"/>
                </a:lnTo>
                <a:lnTo>
                  <a:pt x="10964" y="568"/>
                </a:lnTo>
                <a:lnTo>
                  <a:pt x="18749" y="947"/>
                </a:lnTo>
                <a:lnTo>
                  <a:pt x="15350" y="4547"/>
                </a:lnTo>
                <a:close/>
              </a:path>
              <a:path w="21600" h="21600" extrusionOk="0">
                <a:moveTo>
                  <a:pt x="15350" y="4547"/>
                </a:moveTo>
                <a:lnTo>
                  <a:pt x="21600" y="7200"/>
                </a:lnTo>
                <a:lnTo>
                  <a:pt x="13925" y="15347"/>
                </a:lnTo>
                <a:lnTo>
                  <a:pt x="0" y="6063"/>
                </a:lnTo>
                <a:moveTo>
                  <a:pt x="8552" y="568"/>
                </a:moveTo>
                <a:lnTo>
                  <a:pt x="2083" y="6063"/>
                </a:lnTo>
                <a:lnTo>
                  <a:pt x="11951" y="7579"/>
                </a:lnTo>
                <a:lnTo>
                  <a:pt x="15350" y="4547"/>
                </a:lnTo>
                <a:moveTo>
                  <a:pt x="14254" y="5684"/>
                </a:moveTo>
                <a:lnTo>
                  <a:pt x="19078" y="7768"/>
                </a:lnTo>
                <a:lnTo>
                  <a:pt x="13815" y="13074"/>
                </a:lnTo>
                <a:lnTo>
                  <a:pt x="2083" y="6063"/>
                </a:lnTo>
                <a:moveTo>
                  <a:pt x="13925" y="21600"/>
                </a:moveTo>
                <a:lnTo>
                  <a:pt x="13925" y="20463"/>
                </a:lnTo>
                <a:lnTo>
                  <a:pt x="13925" y="16674"/>
                </a:lnTo>
                <a:lnTo>
                  <a:pt x="13925" y="15347"/>
                </a:lnTo>
              </a:path>
            </a:pathLst>
          </a:cu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cxnSp>
        <p:nvCxnSpPr>
          <p:cNvPr id="91" name="Straight Arrow Connector 90"/>
          <p:cNvCxnSpPr>
            <a:endCxn id="218" idx="3"/>
          </p:cNvCxnSpPr>
          <p:nvPr/>
        </p:nvCxnSpPr>
        <p:spPr>
          <a:xfrm flipH="1">
            <a:off x="7291299" y="5262265"/>
            <a:ext cx="943221" cy="25605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stCxn id="228" idx="0"/>
            <a:endCxn id="218" idx="2"/>
          </p:cNvCxnSpPr>
          <p:nvPr/>
        </p:nvCxnSpPr>
        <p:spPr>
          <a:xfrm rot="16200000" flipH="1" flipV="1">
            <a:off x="3596399" y="3576023"/>
            <a:ext cx="4946824" cy="233177"/>
          </a:xfrm>
          <a:prstGeom prst="bentConnector5">
            <a:avLst>
              <a:gd name="adj1" fmla="val -2156"/>
              <a:gd name="adj2" fmla="val -1237411"/>
              <a:gd name="adj3" fmla="val 106557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4338701" y="3578193"/>
            <a:ext cx="1178596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eBooks</a:t>
            </a:r>
            <a:endParaRPr lang="en-CA" sz="12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4338701" y="3172161"/>
            <a:ext cx="1178596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Books</a:t>
            </a:r>
            <a:endParaRPr lang="en-CA" sz="12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4338701" y="3969797"/>
            <a:ext cx="1178596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Databases</a:t>
            </a:r>
            <a:endParaRPr lang="en-CA" sz="1200" b="1" dirty="0"/>
          </a:p>
        </p:txBody>
      </p:sp>
      <p:cxnSp>
        <p:nvCxnSpPr>
          <p:cNvPr id="120" name="Straight Arrow Connector 119"/>
          <p:cNvCxnSpPr>
            <a:stCxn id="116" idx="1"/>
            <a:endCxn id="259" idx="3"/>
          </p:cNvCxnSpPr>
          <p:nvPr/>
        </p:nvCxnSpPr>
        <p:spPr>
          <a:xfrm flipH="1">
            <a:off x="4074106" y="3310661"/>
            <a:ext cx="264595" cy="37784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15" idx="1"/>
            <a:endCxn id="259" idx="3"/>
          </p:cNvCxnSpPr>
          <p:nvPr/>
        </p:nvCxnSpPr>
        <p:spPr>
          <a:xfrm flipH="1" flipV="1">
            <a:off x="4074106" y="3688507"/>
            <a:ext cx="264595" cy="2818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117" idx="1"/>
            <a:endCxn id="259" idx="3"/>
          </p:cNvCxnSpPr>
          <p:nvPr/>
        </p:nvCxnSpPr>
        <p:spPr>
          <a:xfrm flipH="1" flipV="1">
            <a:off x="4074106" y="3688507"/>
            <a:ext cx="264595" cy="4197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213172" y="3451047"/>
            <a:ext cx="1246881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b="1" dirty="0" smtClean="0"/>
              <a:t>SEARCH</a:t>
            </a:r>
            <a:endParaRPr lang="en-CA" sz="1200" b="1" dirty="0"/>
          </a:p>
        </p:txBody>
      </p:sp>
      <p:sp>
        <p:nvSpPr>
          <p:cNvPr id="138" name="TextBox 137"/>
          <p:cNvSpPr txBox="1"/>
          <p:nvPr/>
        </p:nvSpPr>
        <p:spPr>
          <a:xfrm>
            <a:off x="717894" y="4238791"/>
            <a:ext cx="720625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DELI</a:t>
            </a:r>
            <a:endParaRPr lang="en-CA" sz="12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715358" y="2879953"/>
            <a:ext cx="720625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SFX</a:t>
            </a:r>
            <a:endParaRPr lang="en-CA" sz="1200" b="1" dirty="0"/>
          </a:p>
        </p:txBody>
      </p:sp>
      <p:cxnSp>
        <p:nvCxnSpPr>
          <p:cNvPr id="140" name="Straight Arrow Connector 139"/>
          <p:cNvCxnSpPr>
            <a:stCxn id="139" idx="3"/>
          </p:cNvCxnSpPr>
          <p:nvPr/>
        </p:nvCxnSpPr>
        <p:spPr>
          <a:xfrm>
            <a:off x="1435983" y="3018453"/>
            <a:ext cx="265233" cy="6866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38" idx="3"/>
          </p:cNvCxnSpPr>
          <p:nvPr/>
        </p:nvCxnSpPr>
        <p:spPr>
          <a:xfrm>
            <a:off x="1438519" y="4377291"/>
            <a:ext cx="254269" cy="1976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>
            <a:stCxn id="139" idx="2"/>
            <a:endCxn id="131" idx="0"/>
          </p:cNvCxnSpPr>
          <p:nvPr/>
        </p:nvCxnSpPr>
        <p:spPr>
          <a:xfrm flipH="1">
            <a:off x="836613" y="3156952"/>
            <a:ext cx="239058" cy="294095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131" idx="2"/>
            <a:endCxn id="138" idx="0"/>
          </p:cNvCxnSpPr>
          <p:nvPr/>
        </p:nvCxnSpPr>
        <p:spPr>
          <a:xfrm>
            <a:off x="836613" y="3912712"/>
            <a:ext cx="241594" cy="326079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282" idx="3"/>
            <a:endCxn id="202" idx="0"/>
          </p:cNvCxnSpPr>
          <p:nvPr/>
        </p:nvCxnSpPr>
        <p:spPr>
          <a:xfrm>
            <a:off x="1252313" y="916633"/>
            <a:ext cx="1500711" cy="30256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>
            <a:stCxn id="131" idx="3"/>
            <a:endCxn id="252" idx="1"/>
          </p:cNvCxnSpPr>
          <p:nvPr/>
        </p:nvCxnSpPr>
        <p:spPr>
          <a:xfrm>
            <a:off x="1460053" y="3681880"/>
            <a:ext cx="250785" cy="11276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6152984" y="4231541"/>
            <a:ext cx="1246881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 dirty="0" smtClean="0"/>
              <a:t>Web Archiving Service</a:t>
            </a:r>
            <a:endParaRPr lang="en-CA" sz="1200" b="1" dirty="0"/>
          </a:p>
        </p:txBody>
      </p:sp>
      <p:cxnSp>
        <p:nvCxnSpPr>
          <p:cNvPr id="68" name="Straight Arrow Connector 67"/>
          <p:cNvCxnSpPr>
            <a:stCxn id="179" idx="2"/>
            <a:endCxn id="218" idx="0"/>
          </p:cNvCxnSpPr>
          <p:nvPr/>
        </p:nvCxnSpPr>
        <p:spPr>
          <a:xfrm flipH="1">
            <a:off x="5953222" y="4693206"/>
            <a:ext cx="823203" cy="1774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5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60</Words>
  <Application>Microsoft Office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Nadine</dc:creator>
  <cp:lastModifiedBy>Creighton Barrett</cp:lastModifiedBy>
  <cp:revision>27</cp:revision>
  <dcterms:created xsi:type="dcterms:W3CDTF">2015-03-28T03:49:01Z</dcterms:created>
  <dcterms:modified xsi:type="dcterms:W3CDTF">2015-06-05T14:34:58Z</dcterms:modified>
</cp:coreProperties>
</file>