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70" r:id="rId15"/>
    <p:sldId id="274" r:id="rId16"/>
    <p:sldId id="271" r:id="rId17"/>
    <p:sldId id="272" r:id="rId18"/>
    <p:sldId id="273" r:id="rId19"/>
    <p:sldId id="26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C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890" autoAdjust="0"/>
    <p:restoredTop sz="94660"/>
  </p:normalViewPr>
  <p:slideViewPr>
    <p:cSldViewPr>
      <p:cViewPr varScale="1">
        <p:scale>
          <a:sx n="80" d="100"/>
          <a:sy n="80" d="100"/>
        </p:scale>
        <p:origin x="-1301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41A-16CE-4226-A633-D5A1F7F0E0C4}" type="datetimeFigureOut">
              <a:rPr lang="en-CA" smtClean="0"/>
              <a:t>27/07/2011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44999-3372-40C9-9C02-A31F3FC050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61903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41A-16CE-4226-A633-D5A1F7F0E0C4}" type="datetimeFigureOut">
              <a:rPr lang="en-CA" smtClean="0"/>
              <a:t>27/07/2011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44999-3372-40C9-9C02-A31F3FC050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1003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41A-16CE-4226-A633-D5A1F7F0E0C4}" type="datetimeFigureOut">
              <a:rPr lang="en-CA" smtClean="0"/>
              <a:t>27/07/2011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44999-3372-40C9-9C02-A31F3FC050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339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41A-16CE-4226-A633-D5A1F7F0E0C4}" type="datetimeFigureOut">
              <a:rPr lang="en-CA" smtClean="0"/>
              <a:t>27/07/2011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44999-3372-40C9-9C02-A31F3FC050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89923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41A-16CE-4226-A633-D5A1F7F0E0C4}" type="datetimeFigureOut">
              <a:rPr lang="en-CA" smtClean="0"/>
              <a:t>27/07/2011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44999-3372-40C9-9C02-A31F3FC050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9314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41A-16CE-4226-A633-D5A1F7F0E0C4}" type="datetimeFigureOut">
              <a:rPr lang="en-CA" smtClean="0"/>
              <a:t>27/07/2011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44999-3372-40C9-9C02-A31F3FC050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29826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41A-16CE-4226-A633-D5A1F7F0E0C4}" type="datetimeFigureOut">
              <a:rPr lang="en-CA" smtClean="0"/>
              <a:t>27/07/2011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44999-3372-40C9-9C02-A31F3FC050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40375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41A-16CE-4226-A633-D5A1F7F0E0C4}" type="datetimeFigureOut">
              <a:rPr lang="en-CA" smtClean="0"/>
              <a:t>27/07/2011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44999-3372-40C9-9C02-A31F3FC050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6275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41A-16CE-4226-A633-D5A1F7F0E0C4}" type="datetimeFigureOut">
              <a:rPr lang="en-CA" smtClean="0"/>
              <a:t>27/07/2011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44999-3372-40C9-9C02-A31F3FC050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8899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41A-16CE-4226-A633-D5A1F7F0E0C4}" type="datetimeFigureOut">
              <a:rPr lang="en-CA" smtClean="0"/>
              <a:t>27/07/2011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44999-3372-40C9-9C02-A31F3FC050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6123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41A-16CE-4226-A633-D5A1F7F0E0C4}" type="datetimeFigureOut">
              <a:rPr lang="en-CA" smtClean="0"/>
              <a:t>27/07/2011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44999-3372-40C9-9C02-A31F3FC050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8970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8C41A-16CE-4226-A633-D5A1F7F0E0C4}" type="datetimeFigureOut">
              <a:rPr lang="en-CA" smtClean="0"/>
              <a:t>27/07/2011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44999-3372-40C9-9C02-A31F3FC050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86694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itma.ie/digitallibrary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Dalhousie Libraries Digital Collections 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Migration from </a:t>
            </a:r>
            <a:r>
              <a:rPr lang="en-US" dirty="0" err="1" smtClean="0"/>
              <a:t>Joomla</a:t>
            </a:r>
            <a:r>
              <a:rPr lang="en-US" dirty="0" smtClean="0"/>
              <a:t>! to CQ5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8223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ETC Landing Page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90625"/>
            <a:ext cx="7848600" cy="5374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35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Challenges/Issues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Collections are not searchable</a:t>
            </a:r>
          </a:p>
          <a:p>
            <a:r>
              <a:rPr lang="en-US" dirty="0" smtClean="0"/>
              <a:t>Collections are divided into locations</a:t>
            </a:r>
          </a:p>
          <a:p>
            <a:pPr lvl="1"/>
            <a:r>
              <a:rPr lang="en-US" dirty="0" smtClean="0"/>
              <a:t>This makes it difficult to browse</a:t>
            </a:r>
          </a:p>
          <a:p>
            <a:r>
              <a:rPr lang="en-US" dirty="0" smtClean="0"/>
              <a:t>Collections are not clearly defined</a:t>
            </a:r>
          </a:p>
          <a:p>
            <a:pPr lvl="1"/>
            <a:r>
              <a:rPr lang="en-US" dirty="0" smtClean="0"/>
              <a:t>Some “collections” contain one object</a:t>
            </a:r>
          </a:p>
          <a:p>
            <a:pPr lvl="1"/>
            <a:r>
              <a:rPr lang="en-US" dirty="0" smtClean="0"/>
              <a:t>All digital objects are treated the same way (e.g., image files and </a:t>
            </a:r>
            <a:r>
              <a:rPr lang="en-US" dirty="0" err="1" smtClean="0"/>
              <a:t>pdf</a:t>
            </a:r>
            <a:r>
              <a:rPr lang="en-US" dirty="0" smtClean="0"/>
              <a:t> documents are not distinguished)</a:t>
            </a:r>
          </a:p>
          <a:p>
            <a:pPr lvl="1"/>
            <a:r>
              <a:rPr lang="en-US" dirty="0" smtClean="0"/>
              <a:t>Descriptions are sometimes inadequate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312371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Challenges/Issues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don’t distinguish between content type and/or subject</a:t>
            </a:r>
          </a:p>
          <a:p>
            <a:r>
              <a:rPr lang="en-US" dirty="0" smtClean="0"/>
              <a:t>Digital objects are stored in many locations</a:t>
            </a:r>
          </a:p>
          <a:p>
            <a:r>
              <a:rPr lang="en-US" dirty="0" smtClean="0"/>
              <a:t>It is difficult to “retire” a collection and still provide access to the scanned images</a:t>
            </a:r>
            <a:endParaRPr lang="en-CA" dirty="0" smtClean="0"/>
          </a:p>
          <a:p>
            <a:r>
              <a:rPr lang="en-US" dirty="0" smtClean="0"/>
              <a:t>Breadcrumbs are inconsistent</a:t>
            </a:r>
          </a:p>
          <a:p>
            <a:pPr lvl="1"/>
            <a:r>
              <a:rPr lang="en-US" dirty="0" smtClean="0"/>
              <a:t>When you enter a collection the path back to the Digital Collections page is lost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783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solution?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Instead of “Digital Collections” think “Digital Library”</a:t>
            </a:r>
            <a:endParaRPr lang="en-CA" dirty="0" smtClean="0"/>
          </a:p>
          <a:p>
            <a:r>
              <a:rPr lang="en-US" dirty="0" smtClean="0"/>
              <a:t>A Digital Library would </a:t>
            </a:r>
            <a:r>
              <a:rPr lang="en-US" dirty="0" smtClean="0"/>
              <a:t>allow us to sub-divide collections based on their content type (e.g., image galleries, printed collections, printed items, sound recordings, etc.) rather than their location</a:t>
            </a:r>
            <a:endParaRPr lang="en-US" dirty="0" smtClean="0"/>
          </a:p>
          <a:p>
            <a:r>
              <a:rPr lang="en-US" dirty="0" smtClean="0"/>
              <a:t>It would give </a:t>
            </a:r>
            <a:r>
              <a:rPr lang="en-US" dirty="0" smtClean="0"/>
              <a:t>us a clear idea of </a:t>
            </a:r>
            <a:r>
              <a:rPr lang="en-US" dirty="0" smtClean="0"/>
              <a:t>how to organize existing and new digital projects</a:t>
            </a:r>
            <a:endParaRPr lang="en-US" dirty="0" smtClean="0"/>
          </a:p>
          <a:p>
            <a:r>
              <a:rPr lang="en-US" dirty="0" smtClean="0"/>
              <a:t>It would allow us to develop library-wide procedures for storing digital objects in </a:t>
            </a:r>
            <a:r>
              <a:rPr lang="en-US" dirty="0" err="1" smtClean="0"/>
              <a:t>DalSpace</a:t>
            </a:r>
            <a:r>
              <a:rPr lang="en-US" dirty="0" smtClean="0"/>
              <a:t> and building webpages in CQ5</a:t>
            </a:r>
          </a:p>
        </p:txBody>
      </p:sp>
    </p:spTree>
    <p:extLst>
      <p:ext uri="{BB962C8B-B14F-4D97-AF65-F5344CB8AC3E}">
        <p14:creationId xmlns:p14="http://schemas.microsoft.com/office/powerpoint/2010/main" val="304230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solution?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Digital Library could be broken into categories</a:t>
            </a:r>
          </a:p>
          <a:p>
            <a:pPr lvl="1"/>
            <a:r>
              <a:rPr lang="en-US" dirty="0" smtClean="0"/>
              <a:t>Sound Recordings (audio files)</a:t>
            </a:r>
          </a:p>
          <a:p>
            <a:pPr lvl="1"/>
            <a:r>
              <a:rPr lang="en-US" dirty="0" smtClean="0"/>
              <a:t>Videos (do we have any?)</a:t>
            </a:r>
          </a:p>
          <a:p>
            <a:pPr lvl="1"/>
            <a:r>
              <a:rPr lang="en-US" dirty="0" smtClean="0"/>
              <a:t>Exhibits (will we need this?)</a:t>
            </a:r>
          </a:p>
          <a:p>
            <a:pPr lvl="1"/>
            <a:r>
              <a:rPr lang="en-US" dirty="0" smtClean="0"/>
              <a:t>Galleries (distinct groups of images)</a:t>
            </a:r>
          </a:p>
          <a:p>
            <a:pPr lvl="1"/>
            <a:r>
              <a:rPr lang="en-US" dirty="0" smtClean="0"/>
              <a:t>Images (individual images – e.g., posters)</a:t>
            </a:r>
          </a:p>
          <a:p>
            <a:pPr lvl="1"/>
            <a:r>
              <a:rPr lang="en-US" dirty="0" smtClean="0"/>
              <a:t>Printed Collections (distinct groups of documents)</a:t>
            </a:r>
          </a:p>
          <a:p>
            <a:pPr lvl="1"/>
            <a:r>
              <a:rPr lang="en-US" dirty="0" smtClean="0"/>
              <a:t>Printed Items (individual documents)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8409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solution?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digital library </a:t>
            </a:r>
            <a:r>
              <a:rPr lang="en-US" dirty="0" smtClean="0"/>
              <a:t>would allow us to improve search and browse capabilities</a:t>
            </a:r>
          </a:p>
          <a:p>
            <a:r>
              <a:rPr lang="en-US" dirty="0" smtClean="0"/>
              <a:t>It would allow us to standardize important aspects of our digital projects</a:t>
            </a:r>
          </a:p>
          <a:p>
            <a:pPr lvl="1"/>
            <a:r>
              <a:rPr lang="en-US" dirty="0" smtClean="0"/>
              <a:t>Storage of digital objects</a:t>
            </a:r>
          </a:p>
          <a:p>
            <a:pPr lvl="1"/>
            <a:r>
              <a:rPr lang="en-US" dirty="0" smtClean="0"/>
              <a:t>Architecture of web pages</a:t>
            </a:r>
          </a:p>
          <a:p>
            <a:pPr lvl="1"/>
            <a:r>
              <a:rPr lang="en-US" dirty="0" smtClean="0"/>
              <a:t>Indexing and abstracting?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50902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Instead of…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799"/>
            <a:ext cx="8382000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75972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…there could be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04800"/>
            <a:ext cx="59055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76400" y="1313021"/>
            <a:ext cx="2057400" cy="246221"/>
          </a:xfrm>
          <a:prstGeom prst="rect">
            <a:avLst/>
          </a:prstGeom>
          <a:solidFill>
            <a:srgbClr val="CDC7A7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Search the Dalhousie Digital Library</a:t>
            </a:r>
            <a:endParaRPr lang="en-CA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7372350" y="5644514"/>
            <a:ext cx="1219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OR….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10300444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28600"/>
            <a:ext cx="6715961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19225" y="1828800"/>
            <a:ext cx="3581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Digital Library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1419225" y="1682294"/>
            <a:ext cx="137160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CA" sz="800" dirty="0"/>
          </a:p>
        </p:txBody>
      </p:sp>
    </p:spTree>
    <p:extLst>
      <p:ext uri="{BB962C8B-B14F-4D97-AF65-F5344CB8AC3E}">
        <p14:creationId xmlns:p14="http://schemas.microsoft.com/office/powerpoint/2010/main" val="21981381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Irish Traditional Music Archive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921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38648"/>
            <a:ext cx="7924800" cy="5719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751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 of existing digital collections architecture </a:t>
            </a:r>
          </a:p>
          <a:p>
            <a:r>
              <a:rPr lang="en-US" dirty="0" smtClean="0"/>
              <a:t>Highlight some of the challenges/issues</a:t>
            </a:r>
          </a:p>
          <a:p>
            <a:r>
              <a:rPr lang="en-US" dirty="0" smtClean="0"/>
              <a:t>Potential solution = digital library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3678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Collections Homepage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836203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own Arrow 3"/>
          <p:cNvSpPr/>
          <p:nvPr/>
        </p:nvSpPr>
        <p:spPr>
          <a:xfrm rot="2839669">
            <a:off x="4152100" y="2847974"/>
            <a:ext cx="5334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4953000" y="2438400"/>
            <a:ext cx="205740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Divided into three “categories”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8859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DUASC Digital Collections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00200"/>
            <a:ext cx="8333414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own Arrow 4"/>
          <p:cNvSpPr/>
          <p:nvPr/>
        </p:nvSpPr>
        <p:spPr>
          <a:xfrm rot="2839669">
            <a:off x="4152100" y="2543174"/>
            <a:ext cx="5334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4953000" y="2133600"/>
            <a:ext cx="205740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Listed in random order</a:t>
            </a:r>
            <a:endParaRPr lang="en-CA" dirty="0"/>
          </a:p>
        </p:txBody>
      </p:sp>
      <p:sp>
        <p:nvSpPr>
          <p:cNvPr id="7" name="Down Arrow 6"/>
          <p:cNvSpPr/>
          <p:nvPr/>
        </p:nvSpPr>
        <p:spPr>
          <a:xfrm rot="7669836">
            <a:off x="2191138" y="4593669"/>
            <a:ext cx="5334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Box 7"/>
          <p:cNvSpPr txBox="1"/>
          <p:nvPr/>
        </p:nvSpPr>
        <p:spPr>
          <a:xfrm>
            <a:off x="3276600" y="5391834"/>
            <a:ext cx="205740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Titles aren’t hyperlinked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2176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Example of DUASC Landing Page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68009"/>
            <a:ext cx="7086600" cy="5285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5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Kellogg Digital Collections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3999"/>
            <a:ext cx="8458200" cy="4430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own Arrow 4"/>
          <p:cNvSpPr/>
          <p:nvPr/>
        </p:nvSpPr>
        <p:spPr>
          <a:xfrm rot="2839669">
            <a:off x="3617900" y="3999062"/>
            <a:ext cx="5334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4418800" y="3789624"/>
            <a:ext cx="20574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Hyperlinked titles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9141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Kellogg Landing Page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47799"/>
            <a:ext cx="8534400" cy="4148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own Arrow 4"/>
          <p:cNvSpPr/>
          <p:nvPr/>
        </p:nvSpPr>
        <p:spPr>
          <a:xfrm rot="6717182">
            <a:off x="5587865" y="1336111"/>
            <a:ext cx="5334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6572250" y="1828800"/>
            <a:ext cx="205740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Inconsistent breadcrumbs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8404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Kellogg Landing Page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47800"/>
            <a:ext cx="8382000" cy="3989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43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ETC Digital Collections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47800"/>
            <a:ext cx="8458200" cy="4596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846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389</Words>
  <Application>Microsoft Office PowerPoint</Application>
  <PresentationFormat>On-screen Show (4:3)</PresentationFormat>
  <Paragraphs>59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Dalhousie Libraries Digital Collections </vt:lpstr>
      <vt:lpstr>Outline</vt:lpstr>
      <vt:lpstr>Digital Collections Homepage</vt:lpstr>
      <vt:lpstr>List of DUASC Digital Collections</vt:lpstr>
      <vt:lpstr>Example of DUASC Landing Page</vt:lpstr>
      <vt:lpstr>List of Kellogg Digital Collections</vt:lpstr>
      <vt:lpstr>Example of Kellogg Landing Page</vt:lpstr>
      <vt:lpstr>Example of Kellogg Landing Page</vt:lpstr>
      <vt:lpstr>List of ETC Digital Collections</vt:lpstr>
      <vt:lpstr>Example of ETC Landing Page</vt:lpstr>
      <vt:lpstr>Challenges/Issues</vt:lpstr>
      <vt:lpstr>Challenges/Issues</vt:lpstr>
      <vt:lpstr>Possible solution?</vt:lpstr>
      <vt:lpstr>Possible solution?</vt:lpstr>
      <vt:lpstr>Possible solution?</vt:lpstr>
      <vt:lpstr>Instead of…</vt:lpstr>
      <vt:lpstr>…there could be</vt:lpstr>
      <vt:lpstr>PowerPoint Presentation</vt:lpstr>
      <vt:lpstr>Irish Traditional Music Archive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Dalhousie Libraries Digital Collections</dc:title>
  <dc:creator>creighton</dc:creator>
  <cp:lastModifiedBy>creighton</cp:lastModifiedBy>
  <cp:revision>32</cp:revision>
  <dcterms:created xsi:type="dcterms:W3CDTF">2011-07-26T18:11:00Z</dcterms:created>
  <dcterms:modified xsi:type="dcterms:W3CDTF">2011-07-27T15:52:32Z</dcterms:modified>
</cp:coreProperties>
</file>