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  <p:sldMasterId id="2147483660" r:id="rId5"/>
    <p:sldMasterId id="2147483648" r:id="rId6"/>
    <p:sldMasterId id="2147483673" r:id="rId7"/>
    <p:sldMasterId id="2147483677" r:id="rId8"/>
    <p:sldMasterId id="2147483683" r:id="rId9"/>
    <p:sldMasterId id="2147483687" r:id="rId10"/>
  </p:sldMasterIdLst>
  <p:notesMasterIdLst>
    <p:notesMasterId r:id="rId72"/>
  </p:notesMasterIdLst>
  <p:sldIdLst>
    <p:sldId id="272" r:id="rId11"/>
    <p:sldId id="275" r:id="rId12"/>
    <p:sldId id="286" r:id="rId13"/>
    <p:sldId id="287" r:id="rId14"/>
    <p:sldId id="307" r:id="rId15"/>
    <p:sldId id="308" r:id="rId16"/>
    <p:sldId id="318" r:id="rId17"/>
    <p:sldId id="314" r:id="rId18"/>
    <p:sldId id="320" r:id="rId19"/>
    <p:sldId id="321" r:id="rId20"/>
    <p:sldId id="322" r:id="rId21"/>
    <p:sldId id="323" r:id="rId22"/>
    <p:sldId id="324" r:id="rId23"/>
    <p:sldId id="325" r:id="rId24"/>
    <p:sldId id="332" r:id="rId25"/>
    <p:sldId id="303" r:id="rId26"/>
    <p:sldId id="340" r:id="rId27"/>
    <p:sldId id="345" r:id="rId28"/>
    <p:sldId id="363" r:id="rId29"/>
    <p:sldId id="348" r:id="rId30"/>
    <p:sldId id="350" r:id="rId31"/>
    <p:sldId id="343" r:id="rId32"/>
    <p:sldId id="346" r:id="rId33"/>
    <p:sldId id="342" r:id="rId34"/>
    <p:sldId id="351" r:id="rId35"/>
    <p:sldId id="352" r:id="rId36"/>
    <p:sldId id="353" r:id="rId37"/>
    <p:sldId id="354" r:id="rId38"/>
    <p:sldId id="355" r:id="rId39"/>
    <p:sldId id="356" r:id="rId40"/>
    <p:sldId id="365" r:id="rId41"/>
    <p:sldId id="357" r:id="rId42"/>
    <p:sldId id="364" r:id="rId43"/>
    <p:sldId id="366" r:id="rId44"/>
    <p:sldId id="347" r:id="rId45"/>
    <p:sldId id="302" r:id="rId46"/>
    <p:sldId id="280" r:id="rId47"/>
    <p:sldId id="299" r:id="rId48"/>
    <p:sldId id="277" r:id="rId49"/>
    <p:sldId id="285" r:id="rId50"/>
    <p:sldId id="310" r:id="rId51"/>
    <p:sldId id="370" r:id="rId52"/>
    <p:sldId id="371" r:id="rId53"/>
    <p:sldId id="361" r:id="rId54"/>
    <p:sldId id="369" r:id="rId55"/>
    <p:sldId id="362" r:id="rId56"/>
    <p:sldId id="368" r:id="rId57"/>
    <p:sldId id="333" r:id="rId58"/>
    <p:sldId id="337" r:id="rId59"/>
    <p:sldId id="326" r:id="rId60"/>
    <p:sldId id="327" r:id="rId61"/>
    <p:sldId id="341" r:id="rId62"/>
    <p:sldId id="328" r:id="rId63"/>
    <p:sldId id="336" r:id="rId64"/>
    <p:sldId id="295" r:id="rId65"/>
    <p:sldId id="329" r:id="rId66"/>
    <p:sldId id="372" r:id="rId67"/>
    <p:sldId id="330" r:id="rId68"/>
    <p:sldId id="373" r:id="rId69"/>
    <p:sldId id="331" r:id="rId70"/>
    <p:sldId id="344" r:id="rId7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EFF"/>
    <a:srgbClr val="00BCFF"/>
    <a:srgbClr val="8DD1FF"/>
    <a:srgbClr val="00BFFF"/>
    <a:srgbClr val="61F6FF"/>
    <a:srgbClr val="539FB0"/>
    <a:srgbClr val="78FF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68917" autoAdjust="0"/>
  </p:normalViewPr>
  <p:slideViewPr>
    <p:cSldViewPr snapToGrid="0" snapToObjects="1">
      <p:cViewPr>
        <p:scale>
          <a:sx n="55" d="100"/>
          <a:sy n="55" d="100"/>
        </p:scale>
        <p:origin x="-17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76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6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slide" Target="slides/slide56.xml"/><Relationship Id="rId7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61" Type="http://schemas.openxmlformats.org/officeDocument/2006/relationships/slide" Target="slides/slide5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1.xml"/><Relationship Id="rId72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slide" Target="slides/slide60.xml"/><Relationship Id="rId75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15A2BA-483F-4313-A670-5FA325A0F143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788FB-353B-42A9-A995-6C02021E5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88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497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8746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728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9744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682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0700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2940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68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5155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177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5008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https://blogs.dal.ca/libraries/2011/10/uncovered-in-the-archives-19th-century-ottoman-manuscript/</a:t>
            </a:r>
          </a:p>
          <a:p>
            <a:endParaRPr lang="en-CA" dirty="0" smtClean="0"/>
          </a:p>
          <a:p>
            <a:r>
              <a:rPr lang="en-CA" dirty="0" smtClean="0"/>
              <a:t>“The issuance of my noble order has been requested with an official note by the aforementioned state’s embassy located in my Realm of Felicity [Istanbul].</a:t>
            </a:r>
          </a:p>
          <a:p>
            <a:r>
              <a:rPr lang="en-CA" dirty="0" smtClean="0"/>
              <a:t>…upon its arrival, after consideration (of?) my noble edict of permission for ship’s [passage] three hundred </a:t>
            </a:r>
            <a:r>
              <a:rPr lang="en-CA" dirty="0" err="1" smtClean="0"/>
              <a:t>akches</a:t>
            </a:r>
            <a:r>
              <a:rPr lang="en-CA" dirty="0" smtClean="0"/>
              <a:t> (aspers) having been paid in full as security duty in compliance with the imperial treaty.</a:t>
            </a:r>
          </a:p>
          <a:p>
            <a:r>
              <a:rPr lang="en-CA" dirty="0" smtClean="0"/>
              <a:t>…if [he] brings out…and purchases it, then the necessary duty required by the new trade pact only for the amount purchased…</a:t>
            </a:r>
          </a:p>
          <a:p>
            <a:r>
              <a:rPr lang="en-CA" dirty="0" smtClean="0"/>
              <a:t>With respect to attention being given to the matter of permission of passage acting in accordance with the imperial [...], my noble edict of permission for [ship's] passage has been granted.  Written on the day…”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5148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635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635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427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427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SNAC</a:t>
            </a:r>
            <a:r>
              <a:rPr lang="en-CA" baseline="0" dirty="0" smtClean="0"/>
              <a:t> Project visualisation of Carl </a:t>
            </a:r>
            <a:r>
              <a:rPr lang="en-CA" baseline="0" dirty="0" err="1" smtClean="0"/>
              <a:t>Ruggles</a:t>
            </a:r>
            <a:r>
              <a:rPr lang="en-CA" baseline="0" dirty="0" smtClean="0"/>
              <a:t>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120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45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6829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46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87461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47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87461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82674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0561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391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Digital Analog image credit</a:t>
            </a:r>
            <a:r>
              <a:rPr lang="en-CA" baseline="0" dirty="0" smtClean="0"/>
              <a:t> - </a:t>
            </a:r>
            <a:r>
              <a:rPr lang="en-CA" dirty="0" err="1" smtClean="0"/>
              <a:t>SparkFun</a:t>
            </a:r>
            <a:r>
              <a:rPr lang="en-CA" dirty="0" smtClean="0"/>
              <a:t>:</a:t>
            </a:r>
            <a:r>
              <a:rPr lang="en-CA" baseline="0" dirty="0" smtClean="0"/>
              <a:t> </a:t>
            </a:r>
            <a:r>
              <a:rPr lang="en-CA" dirty="0" smtClean="0"/>
              <a:t>https://learn.sparkfun.com/tutorials/logicblocks--digital-logic-introduction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Digital Analog image credit</a:t>
            </a:r>
            <a:r>
              <a:rPr lang="en-CA" baseline="0" dirty="0" smtClean="0"/>
              <a:t> - </a:t>
            </a:r>
            <a:r>
              <a:rPr lang="en-CA" dirty="0" err="1" smtClean="0"/>
              <a:t>SparkFun</a:t>
            </a:r>
            <a:r>
              <a:rPr lang="en-CA" dirty="0" smtClean="0"/>
              <a:t>:</a:t>
            </a:r>
            <a:r>
              <a:rPr lang="en-CA" baseline="0" dirty="0" smtClean="0"/>
              <a:t> </a:t>
            </a:r>
            <a:r>
              <a:rPr lang="en-CA" dirty="0" smtClean="0"/>
              <a:t>https://learn.sparkfun.com/tutorials/logicblocks--digital-logic-introduction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788FB-353B-42A9-A995-6C02021E585D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257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2800" b="0" i="0" baseline="0"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630370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7200" b="0" i="0" baseline="0">
                <a:latin typeface="Arial"/>
                <a:cs typeface="Arial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48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542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35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251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250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077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9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2800" b="0" i="0" baseline="0"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630370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7200" b="0" i="0" baseline="0">
                <a:latin typeface="Arial"/>
                <a:cs typeface="Arial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3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5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5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47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330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056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93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749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em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em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em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emf"/><Relationship Id="rId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1333497"/>
            <a:ext cx="9144000" cy="2051995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17500" y="6085417"/>
            <a:ext cx="37041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6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NAL Dal Shield Head_grey.ai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8" t="8000" r="20350" b="8308"/>
          <a:stretch/>
        </p:blipFill>
        <p:spPr>
          <a:xfrm rot="21318730">
            <a:off x="5102010" y="2428033"/>
            <a:ext cx="4726479" cy="52473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0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1062" y="6196242"/>
            <a:ext cx="1765738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32335" y="476250"/>
            <a:ext cx="0" cy="51622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53278" y="6168726"/>
            <a:ext cx="496778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Arial"/>
                <a:cs typeface="Arial"/>
              </a:rPr>
              <a:t>May 20, 2015 | presented by Creighton Barrett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HUMANITIES &amp; ARCHIVES | Dalhousie Libraries’ Research </a:t>
            </a:r>
            <a:r>
              <a:rPr lang="en-US" sz="1800" b="0" i="0" u="none" strike="noStrike" kern="1200" baseline="300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Bootcamp</a:t>
            </a:r>
            <a:endParaRPr lang="en-US" sz="1800" b="0" i="0" u="none" strike="noStrike" kern="1200" baseline="300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482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0" r:id="rId2"/>
    <p:sldLayoutId id="2147483657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0248" y="6196242"/>
            <a:ext cx="1576552" cy="299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53277" y="6168726"/>
            <a:ext cx="515697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Arial"/>
                <a:cs typeface="Arial"/>
              </a:rPr>
              <a:t>May 20, 2015 | presented by Creighton Barrett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HUMANITIES &amp; ARCHIVES | Dalhousie Libraries’ Research </a:t>
            </a:r>
            <a:r>
              <a:rPr lang="en-US" sz="1800" b="0" i="0" u="none" strike="noStrike" kern="1200" baseline="300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Bootcamp</a:t>
            </a:r>
            <a:endParaRPr lang="en-US" sz="1800" b="0" i="0" u="none" strike="noStrike" kern="1200" baseline="300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6801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1333497"/>
            <a:ext cx="9144000" cy="2051995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7500" y="6085417"/>
            <a:ext cx="37041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776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0248" y="6196242"/>
            <a:ext cx="1576552" cy="299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53277" y="6168726"/>
            <a:ext cx="515697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1200" baseline="30000" dirty="0" smtClean="0">
                <a:solidFill>
                  <a:prstClr val="black"/>
                </a:solidFill>
                <a:latin typeface="Arial"/>
                <a:cs typeface="Arial"/>
              </a:rPr>
              <a:t>May 20, 2015 | presented by Creighton Barrett</a:t>
            </a:r>
          </a:p>
          <a:p>
            <a:pPr>
              <a:lnSpc>
                <a:spcPct val="120000"/>
              </a:lnSpc>
              <a:defRPr/>
            </a:pPr>
            <a:r>
              <a:rPr lang="en-US" baseline="30000" dirty="0" smtClean="0">
                <a:solidFill>
                  <a:prstClr val="black"/>
                </a:solidFill>
                <a:latin typeface="Arial"/>
                <a:cs typeface="Arial"/>
              </a:rPr>
              <a:t>HUMANITIES &amp; ARCHIVES | Dalhousie Libraries’ Research </a:t>
            </a:r>
            <a:r>
              <a:rPr lang="en-US" baseline="30000" dirty="0" err="1" smtClean="0">
                <a:solidFill>
                  <a:prstClr val="black"/>
                </a:solidFill>
                <a:latin typeface="Arial"/>
                <a:cs typeface="Arial"/>
              </a:rPr>
              <a:t>Bootcamp</a:t>
            </a:r>
            <a:endParaRPr lang="en-US" baseline="30000" dirty="0" smtClean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625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0248" y="6196242"/>
            <a:ext cx="1576552" cy="299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53277" y="6168726"/>
            <a:ext cx="515697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1200" baseline="30000" dirty="0" smtClean="0">
                <a:solidFill>
                  <a:prstClr val="black"/>
                </a:solidFill>
                <a:latin typeface="Arial"/>
                <a:cs typeface="Arial"/>
              </a:rPr>
              <a:t>May 20, 2015 | presented by Creighton Barrett</a:t>
            </a:r>
          </a:p>
          <a:p>
            <a:pPr>
              <a:lnSpc>
                <a:spcPct val="120000"/>
              </a:lnSpc>
              <a:defRPr/>
            </a:pPr>
            <a:r>
              <a:rPr lang="en-US" baseline="30000" dirty="0" smtClean="0">
                <a:solidFill>
                  <a:prstClr val="black"/>
                </a:solidFill>
                <a:latin typeface="Arial"/>
                <a:cs typeface="Arial"/>
              </a:rPr>
              <a:t>HUMANITIES &amp; ARCHIVES | Dalhousie Libraries’ Research </a:t>
            </a:r>
            <a:r>
              <a:rPr lang="en-US" baseline="30000" dirty="0" err="1" smtClean="0">
                <a:solidFill>
                  <a:prstClr val="black"/>
                </a:solidFill>
                <a:latin typeface="Arial"/>
                <a:cs typeface="Arial"/>
              </a:rPr>
              <a:t>Bootcamp</a:t>
            </a:r>
            <a:endParaRPr lang="en-US" baseline="30000" dirty="0" smtClean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568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2.0/legalco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c-lac.gc.ca/eng/Pages/home.asp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2.archivists.org/usingarchives" TargetMode="External"/><Relationship Id="rId5" Type="http://schemas.openxmlformats.org/officeDocument/2006/relationships/hyperlink" Target="http://www.halifax.ca/archives/" TargetMode="External"/><Relationship Id="rId4" Type="http://schemas.openxmlformats.org/officeDocument/2006/relationships/hyperlink" Target="http://novascotia.ca/archive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arconf.ca/archive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2.archivists.org/usingarchives" TargetMode="External"/><Relationship Id="rId5" Type="http://schemas.openxmlformats.org/officeDocument/2006/relationships/hyperlink" Target="http://www.archives.shambhala.org/" TargetMode="External"/><Relationship Id="rId4" Type="http://schemas.openxmlformats.org/officeDocument/2006/relationships/hyperlink" Target="http://www.presbyterianarchives.ca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ga.ca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2.archivists.org/usingarchives" TargetMode="External"/><Relationship Id="rId5" Type="http://schemas.openxmlformats.org/officeDocument/2006/relationships/hyperlink" Target="http://drewarchives.org/" TargetMode="External"/><Relationship Id="rId4" Type="http://schemas.openxmlformats.org/officeDocument/2006/relationships/hyperlink" Target="http://www.settlersmuseum.ns.ca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museum.ca/hom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2.archivists.org/usingarchives" TargetMode="External"/><Relationship Id="rId4" Type="http://schemas.openxmlformats.org/officeDocument/2006/relationships/hyperlink" Target="http://coleharbourfarmmuseum.ca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otiabank.com/ca/en/0,,467,00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2.archivists.org/usingarchives" TargetMode="External"/><Relationship Id="rId4" Type="http://schemas.openxmlformats.org/officeDocument/2006/relationships/hyperlink" Target="https://www.siemens.com/history/en/siemens_historical_institute/corporate_archives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ncouncilarchives.ca/directory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2.archivists.org/assoc-orgs" TargetMode="External"/><Relationship Id="rId5" Type="http://schemas.openxmlformats.org/officeDocument/2006/relationships/hyperlink" Target="http://www2.archivists.org/groups/business-archives-section/directory-of-corporate-archives-in-the-united-states-and-canada-introduction" TargetMode="External"/><Relationship Id="rId4" Type="http://schemas.openxmlformats.org/officeDocument/2006/relationships/hyperlink" Target="http://www.councilofnsarchives.ca/members-map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manitoba.ca/libraries/units/archives/tutorial/tutorial_introduction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util.library.dal.ca/dmsearch/click.php?product=Chicago%20manual%20of%20style%20online&amp;site=http://ezproxy.library.dal.ca/login?url=http://www.chicagomanualofstyle.org/16/contents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dal.ca.libguides.com/content.php?pid=184574&amp;sid=1551252" TargetMode="External"/><Relationship Id="rId5" Type="http://schemas.openxmlformats.org/officeDocument/2006/relationships/hyperlink" Target="http://novanet-primo.hosted.exlibrisgroup.com/DAL:NOVANET_ALEPH002165400" TargetMode="External"/><Relationship Id="rId4" Type="http://schemas.openxmlformats.org/officeDocument/2006/relationships/hyperlink" Target="http://novanet-primo.hosted.exlibrisgroup.com/DAL:NOVANET_ALEPH002047970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dal.ca.libguides.com/content.php?pid=184574&amp;sid=1551252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use.jhu.edu/journals/portal_libraries_and_the_academy/v002/2.3schmiesing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rnnc.org/search?search_exact=National+Archives+and+Records+Administration&amp;include_empty=0&amp;media=document&amp;advanced=1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learnnc.org/lp/pages/5316" TargetMode="External"/><Relationship Id="rId4" Type="http://schemas.openxmlformats.org/officeDocument/2006/relationships/hyperlink" Target="http://americanarchivist.org/doi/abs/10.17723/aarc.74.1.mml4871x2365j265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rnnc.org/lp/pages/700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ourdocuments.gov/content.php?flash=true&amp;page=integration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montonjournal.com/Alberta+opposition+concerned+about+document+shredding/11041087/story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m/news/science-environment-30888767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.library.dal.ca/order-of-passage-issued-to-eliza-oulton-by-ottoman-empire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ies.dal.ca/collection/archives/collectionsguide.html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ies.dal.ca/collection/archives/collectionsguide.html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dal.ca.libguides.com/archivalresearch" TargetMode="External"/><Relationship Id="rId4" Type="http://schemas.openxmlformats.org/officeDocument/2006/relationships/hyperlink" Target="http://findingaids.library.dal.ca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findingaids.library.dal.ca/" TargetMode="Externa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://findingaids.library.dal.ca/" TargetMode="External"/><Relationship Id="rId3" Type="http://schemas.openxmlformats.org/officeDocument/2006/relationships/hyperlink" Target="http://findingaids.library.dal.ca/informationobject/browse" TargetMode="External"/><Relationship Id="rId7" Type="http://schemas.openxmlformats.org/officeDocument/2006/relationships/hyperlink" Target="http://findingaids.library.dal.ca/digitalobject/browse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findingaids.library.dal.ca/places" TargetMode="External"/><Relationship Id="rId5" Type="http://schemas.openxmlformats.org/officeDocument/2006/relationships/hyperlink" Target="http://findingaids.library.dal.ca/subjects" TargetMode="External"/><Relationship Id="rId4" Type="http://schemas.openxmlformats.org/officeDocument/2006/relationships/hyperlink" Target="http://findingaids.library.dal.ca/actor/browse" TargetMode="External"/><Relationship Id="rId9" Type="http://schemas.openxmlformats.org/officeDocument/2006/relationships/hyperlink" Target="http://findingaids.library.dal.ca/search/advanced" TargetMode="Externa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ccesstomemory.org/en/docs/2.0/" TargetMode="External"/><Relationship Id="rId3" Type="http://schemas.openxmlformats.org/officeDocument/2006/relationships/hyperlink" Target="mailto:archives@dal.ca" TargetMode="External"/><Relationship Id="rId7" Type="http://schemas.openxmlformats.org/officeDocument/2006/relationships/hyperlink" Target="https://www.youtube.com/playlist?list=PL225-3XEOQa8j0TRozdrD4_oZkwuvzMDe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dal.ca.libguides.com/content.php?pid=184574&amp;sid=4462764" TargetMode="External"/><Relationship Id="rId5" Type="http://schemas.openxmlformats.org/officeDocument/2006/relationships/hyperlink" Target="http://dal.ca.libguides.com/content.php?pid=184574&amp;sid=1672543" TargetMode="External"/><Relationship Id="rId4" Type="http://schemas.openxmlformats.org/officeDocument/2006/relationships/hyperlink" Target="http://dal.ca.libguides.com/archivalresearch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dal.ca.libguides.com/content.php?pid=658783&amp;sid=5456528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lgdata.s3-website-us-east-1.amazonaws.com/docs/5/1385907/Research_Bootcamp_Foundations_1_Part_1.pdf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lgdata.s3-website-us-east-1.amazonaws.com/docs/5/1385908/Research_bootcamp_exercise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.library.dal.ca/solar-audio-collect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llectionscanada.gc.ca/04/0416_e.html#tips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llectionscanada.gc.ca/04/0416_e.html#tips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llectionscanada.gc.ca/04/0416_e.html#tips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lectionscanada.gc.ca/04/0416_e.html" TargetMode="External"/><Relationship Id="rId7" Type="http://schemas.openxmlformats.org/officeDocument/2006/relationships/hyperlink" Target="http://www.umanitoba.ca/libraries/units/archives/tutorial/tutorial_introduction.html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trentu.ca/history/workbook/libraryskills.php#g" TargetMode="External"/><Relationship Id="rId5" Type="http://schemas.openxmlformats.org/officeDocument/2006/relationships/hyperlink" Target="http://www.dal.ca/dept/copyrightoffice/about-copyright/public-domain/determining-items-in-the-public-domain.html" TargetMode="External"/><Relationship Id="rId4" Type="http://schemas.openxmlformats.org/officeDocument/2006/relationships/hyperlink" Target="http://www2.archivists.org/usingarchives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dal.ca.libguides.com/archivalresearch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umanitoba.ca/libraries/units/archives/tutorial/tutorial_introduction.html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montonjournal.com/Alberta+opposition+concerned+about+document+shredding/11041087/story.html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collectionscanada.gc.ca/04/0416_e.html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urdocuments.gov/content.php?flash=true&amp;page=integration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americanarchivist.org/doi/abs/10.17723/aarc.74.1.mml4871x2365j26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findingaids.library.dal.ca/solar-audio-collection" TargetMode="Externa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muse.jhu.edu/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2.archivists.org/usingarchives" TargetMode="Externa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rnnc.org/lp/pages/5316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bbc.com/news/science-environment-30888767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.library.dal.ca/centre-for-art-tapes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l.ca/archiv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2.archivists.org/usingarchives" TargetMode="External"/><Relationship Id="rId4" Type="http://schemas.openxmlformats.org/officeDocument/2006/relationships/hyperlink" Target="http://www.library.yorku.ca/web/archiv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7537" y="317500"/>
            <a:ext cx="7565171" cy="867833"/>
          </a:xfrm>
        </p:spPr>
        <p:txBody>
          <a:bodyPr/>
          <a:lstStyle/>
          <a:p>
            <a:r>
              <a:rPr lang="en-US" dirty="0" smtClean="0"/>
              <a:t>May 20, 2015</a:t>
            </a:r>
          </a:p>
          <a:p>
            <a:r>
              <a:rPr lang="en-US" dirty="0" smtClean="0"/>
              <a:t>Presented by Creighton Barrett</a:t>
            </a:r>
            <a:br>
              <a:rPr lang="en-US" dirty="0" smtClean="0"/>
            </a:br>
            <a:r>
              <a:rPr lang="en-US" dirty="0" smtClean="0"/>
              <a:t>Digital Archivist, Dalhousie University Libraries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HUMANITIES &amp; ARCHIVES</a:t>
            </a:r>
          </a:p>
          <a:p>
            <a:r>
              <a:rPr lang="en-US" dirty="0" smtClean="0"/>
              <a:t>Research </a:t>
            </a:r>
            <a:r>
              <a:rPr lang="en-US" dirty="0" err="1" smtClean="0"/>
              <a:t>Bootcamp</a:t>
            </a:r>
            <a:endParaRPr lang="en-US" dirty="0"/>
          </a:p>
        </p:txBody>
      </p:sp>
      <p:pic>
        <p:nvPicPr>
          <p:cNvPr id="1028" name="Picture 4" descr="http://mirrors.creativecommons.org/presskit/buttons/88x31/png/by-sa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901" y="212284"/>
            <a:ext cx="1556155" cy="54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2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GOVERNMENT ARCHIVES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Municipal, provincial/state, federal records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Public mandate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Many </a:t>
            </a:r>
            <a:r>
              <a:rPr lang="en-US" sz="2400" dirty="0"/>
              <a:t>have research collections (often called “manuscripts” or “special collections</a:t>
            </a:r>
            <a:r>
              <a:rPr lang="en-US" sz="2400" dirty="0" smtClean="0"/>
              <a:t>”) relevant to their geographic location and scope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Examples: </a:t>
            </a:r>
            <a:r>
              <a:rPr lang="en-US" sz="2400" dirty="0" smtClean="0">
                <a:hlinkClick r:id="rId3"/>
              </a:rPr>
              <a:t>Library and Archives Canada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4"/>
              </a:rPr>
              <a:t>Nova Scotia Archives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5"/>
              </a:rPr>
              <a:t>Halifax Municipal Archives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15710" y="456169"/>
            <a:ext cx="5391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6"/>
              </a:rPr>
              <a:t>Schmidt, Using Archives: A Guide to Effective Research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6214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RELIGIOUS ARCHIVES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Traditions and institutions of major faiths, denominations, or individual places of worship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Varying degrees of public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Location of records depends on approach to archives management (consolidated or federated)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Examples: </a:t>
            </a:r>
            <a:r>
              <a:rPr lang="en-US" sz="2400" dirty="0" smtClean="0">
                <a:hlinkClick r:id="rId3"/>
              </a:rPr>
              <a:t>Maritime Conference Archives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4"/>
              </a:rPr>
              <a:t>Presbyterian Church in Canada Archives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5"/>
              </a:rPr>
              <a:t>Shambhala Archives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15710" y="456169"/>
            <a:ext cx="5391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6"/>
              </a:rPr>
              <a:t>Schmidt, Using Archives: A Guide to Effective Research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8245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COMMUNITY ARCHIVES AND HISTORICAL SOCIETIES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Preserves history of a region, historical period, theme or subject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Often managed by community volunteers or “lone arrangers”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Examples: </a:t>
            </a:r>
            <a:r>
              <a:rPr lang="en-US" sz="2400" dirty="0" smtClean="0">
                <a:hlinkClick r:id="rId3"/>
              </a:rPr>
              <a:t>Canadian Lesbian and Gay Archives</a:t>
            </a:r>
            <a:r>
              <a:rPr lang="en-US" sz="2400" dirty="0" smtClean="0"/>
              <a:t>, </a:t>
            </a:r>
            <a:r>
              <a:rPr lang="en-US" sz="2400" dirty="0" err="1" smtClean="0">
                <a:hlinkClick r:id="rId4"/>
              </a:rPr>
              <a:t>Mahone</a:t>
            </a:r>
            <a:r>
              <a:rPr lang="en-US" sz="2400" dirty="0" smtClean="0">
                <a:hlinkClick r:id="rId4"/>
              </a:rPr>
              <a:t> Bay Settlers Museum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5"/>
              </a:rPr>
              <a:t>Duxbury Rural and Historic Society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15710" y="456169"/>
            <a:ext cx="5391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6"/>
              </a:rPr>
              <a:t>Schmidt, Using Archives: A Guide to Effective Research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2012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MUSEUM ARCHIVES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Museums and archives </a:t>
            </a:r>
            <a:r>
              <a:rPr lang="en-US" sz="2400" dirty="0"/>
              <a:t>share similar goals but collect different types of material and use different standards and best practices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Some museums include libraries and/or archives in addition to their collections of artifacts and/or artwork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Some archives have museum objects in their archival collections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Many museum archives in Nova Scotia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Examples: </a:t>
            </a:r>
            <a:r>
              <a:rPr lang="en-US" sz="2400" dirty="0" smtClean="0">
                <a:hlinkClick r:id="rId3"/>
              </a:rPr>
              <a:t>Canadian Museum of History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4"/>
              </a:rPr>
              <a:t>Cole </a:t>
            </a:r>
            <a:r>
              <a:rPr lang="en-US" sz="2400" dirty="0" err="1" smtClean="0">
                <a:hlinkClick r:id="rId4"/>
              </a:rPr>
              <a:t>Harbour</a:t>
            </a:r>
            <a:r>
              <a:rPr lang="en-US" sz="2400" dirty="0" smtClean="0">
                <a:hlinkClick r:id="rId4"/>
              </a:rPr>
              <a:t> Heritage Farm Museum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15710" y="456169"/>
            <a:ext cx="5391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5"/>
              </a:rPr>
              <a:t>Schmidt, Using Archives: A Guide to Effective Research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2433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CORPORATE ARCHIVES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Usually a department of a company that collects and preserves institutional memory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Serve the needs of the company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Varying degrees of public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Examples: </a:t>
            </a:r>
            <a:r>
              <a:rPr lang="en-US" sz="2400" dirty="0" smtClean="0">
                <a:hlinkClick r:id="rId3"/>
              </a:rPr>
              <a:t>ScotiaBank Archives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4"/>
              </a:rPr>
              <a:t>Siemens Corporate Archives</a:t>
            </a: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15710" y="456169"/>
            <a:ext cx="5391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5"/>
              </a:rPr>
              <a:t>Schmidt, Using Archives: A Guide to Effective Research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0403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HOW TO FIND ARCHIVAL INSTITUTIONS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3"/>
              </a:rPr>
              <a:t>Directory of Archives</a:t>
            </a:r>
            <a:r>
              <a:rPr lang="en-US" sz="2400" dirty="0" smtClean="0"/>
              <a:t> (Canadian Council of Archives)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4"/>
              </a:rPr>
              <a:t>Members’ Map</a:t>
            </a:r>
            <a:r>
              <a:rPr lang="en-US" sz="2400" dirty="0" smtClean="0"/>
              <a:t> (Council of Nova Scotia Archives)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5"/>
              </a:rPr>
              <a:t>Directory of Corporate Archives in the United States and Canada </a:t>
            </a:r>
            <a:r>
              <a:rPr lang="en-US" sz="2400" dirty="0" smtClean="0"/>
              <a:t>(Society of American Archivists)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6"/>
              </a:rPr>
              <a:t>Directory of Archival Organization</a:t>
            </a:r>
            <a:r>
              <a:rPr lang="en-US" sz="2400" dirty="0" smtClean="0"/>
              <a:t> (Society of American Archivists)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Internet searches</a:t>
            </a:r>
          </a:p>
        </p:txBody>
      </p:sp>
    </p:spTree>
    <p:extLst>
      <p:ext uri="{BB962C8B-B14F-4D97-AF65-F5344CB8AC3E}">
        <p14:creationId xmlns:p14="http://schemas.microsoft.com/office/powerpoint/2010/main" val="81466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0" y="1535123"/>
            <a:ext cx="8440879" cy="1354137"/>
          </a:xfrm>
        </p:spPr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USING PRIMARY SOURCES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349002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INTEGRATING PRIMARY SOURCES INTO ASSIGNMENTS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Evidence to back up a statement that supports your thesis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Compare and contrast information over time and space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Enhance your project with historical photographs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Research methodology involving critical and/or comprehensive examination of archival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491991" y="456169"/>
            <a:ext cx="6415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3"/>
              </a:rPr>
              <a:t>Dan Elves, University of Manitoba, Archives Research Tutorial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4604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INTEGRATING PRIMARY SOURCES INTO ASSIGNMENTS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Document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Annotated bibliographies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Understand creative/artistic process (draft manuscripts, production records, research material,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Cite evidence of the evolution of an idea or way of thinking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Sources for text/data mining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Text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Metadata (archival descriptions)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76786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Picture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7206128"/>
              </p:ext>
            </p:extLst>
          </p:nvPr>
        </p:nvGraphicFramePr>
        <p:xfrm>
          <a:off x="0" y="352928"/>
          <a:ext cx="9144000" cy="5663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/>
                <a:gridCol w="4572000"/>
              </a:tblGrid>
              <a:tr h="591370">
                <a:tc>
                  <a:txBody>
                    <a:bodyPr/>
                    <a:lstStyle/>
                    <a:p>
                      <a:r>
                        <a:rPr lang="en-CA" sz="2400" b="1" dirty="0" smtClean="0"/>
                        <a:t>Research topic/assignment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b="1" dirty="0" smtClean="0"/>
                        <a:t>Primary sources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644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Influence of landlocked</a:t>
                      </a:r>
                      <a:r>
                        <a:rPr lang="en-CA" sz="2400" baseline="0" dirty="0" smtClean="0"/>
                        <a:t> states on exclusive economic zones in “Law of the Sea”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err="1" smtClean="0"/>
                        <a:t>UNCLoS</a:t>
                      </a:r>
                      <a:r>
                        <a:rPr lang="en-CA" sz="2400" baseline="0" dirty="0" smtClean="0"/>
                        <a:t> III “series” in Elisabeth Mann </a:t>
                      </a:r>
                      <a:r>
                        <a:rPr lang="en-CA" sz="2400" baseline="0" dirty="0" err="1" smtClean="0"/>
                        <a:t>Borgese</a:t>
                      </a:r>
                      <a:r>
                        <a:rPr lang="en-CA" sz="2400" baseline="0" dirty="0" smtClean="0"/>
                        <a:t> </a:t>
                      </a:r>
                      <a:r>
                        <a:rPr lang="en-CA" sz="2400" baseline="0" dirty="0" err="1" smtClean="0"/>
                        <a:t>fonds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0268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kern="1200" dirty="0" smtClean="0"/>
                        <a:t>Annotated bibliography of sources on conceptual</a:t>
                      </a:r>
                      <a:r>
                        <a:rPr lang="en-CA" sz="2400" kern="1200" baseline="0" dirty="0" smtClean="0"/>
                        <a:t> art</a:t>
                      </a:r>
                      <a:endParaRPr lang="en-CA" sz="2400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Eyelevel Gallery </a:t>
                      </a:r>
                      <a:r>
                        <a:rPr lang="en-CA" sz="2400" dirty="0" err="1" smtClean="0"/>
                        <a:t>fonds</a:t>
                      </a:r>
                      <a:r>
                        <a:rPr lang="en-CA" sz="2400" dirty="0" smtClean="0"/>
                        <a:t>, Centre for Art Tapes </a:t>
                      </a:r>
                      <a:r>
                        <a:rPr lang="en-CA" sz="2400" dirty="0" err="1" smtClean="0"/>
                        <a:t>fonds</a:t>
                      </a:r>
                      <a:r>
                        <a:rPr lang="en-CA" sz="2400" dirty="0" smtClean="0"/>
                        <a:t>, </a:t>
                      </a:r>
                      <a:r>
                        <a:rPr lang="en-CA" sz="2400" u="sng" dirty="0" smtClean="0"/>
                        <a:t>and</a:t>
                      </a:r>
                      <a:r>
                        <a:rPr lang="en-CA" sz="2400" dirty="0" smtClean="0"/>
                        <a:t>…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6083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baseline="0" dirty="0" smtClean="0"/>
                        <a:t>Significance of landscape in Atlantic Canadian literature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Thomas Head </a:t>
                      </a:r>
                      <a:r>
                        <a:rPr lang="en-CA" sz="2400" dirty="0" err="1" smtClean="0"/>
                        <a:t>Raddall</a:t>
                      </a:r>
                      <a:r>
                        <a:rPr lang="en-CA" sz="2400" baseline="0" dirty="0" smtClean="0"/>
                        <a:t> </a:t>
                      </a:r>
                      <a:r>
                        <a:rPr lang="en-CA" sz="2400" baseline="0" dirty="0" err="1" smtClean="0"/>
                        <a:t>fonds</a:t>
                      </a:r>
                      <a:r>
                        <a:rPr lang="en-CA" sz="2400" baseline="0" dirty="0" smtClean="0"/>
                        <a:t>, Donna Morrissey </a:t>
                      </a:r>
                      <a:r>
                        <a:rPr lang="en-CA" sz="2400" baseline="0" dirty="0" err="1" smtClean="0"/>
                        <a:t>fonds</a:t>
                      </a:r>
                      <a:r>
                        <a:rPr lang="en-CA" sz="2400" baseline="0" dirty="0" smtClean="0"/>
                        <a:t>, </a:t>
                      </a:r>
                      <a:r>
                        <a:rPr lang="en-CA" sz="2400" u="sng" baseline="0" dirty="0" smtClean="0"/>
                        <a:t>and</a:t>
                      </a:r>
                      <a:r>
                        <a:rPr lang="en-CA" sz="2400" baseline="0" dirty="0" smtClean="0"/>
                        <a:t>…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0910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Environmental activism in Nova Scotia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Ecology Action Centre</a:t>
                      </a:r>
                      <a:r>
                        <a:rPr lang="en-CA" sz="2400" baseline="0" dirty="0" smtClean="0"/>
                        <a:t> </a:t>
                      </a:r>
                      <a:r>
                        <a:rPr lang="en-CA" sz="2400" baseline="0" dirty="0" err="1" smtClean="0"/>
                        <a:t>fonds</a:t>
                      </a:r>
                      <a:r>
                        <a:rPr lang="en-CA" sz="2400" baseline="0" dirty="0" smtClean="0"/>
                        <a:t>, M.O.V.E. </a:t>
                      </a:r>
                      <a:r>
                        <a:rPr lang="en-CA" sz="2400" baseline="0" dirty="0" err="1" smtClean="0"/>
                        <a:t>fonds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9137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Meta</a:t>
                      </a:r>
                      <a:r>
                        <a:rPr lang="en-CA" sz="2400" baseline="0" dirty="0" smtClean="0"/>
                        <a:t> analysis of marine research on space </a:t>
                      </a:r>
                      <a:r>
                        <a:rPr lang="en-CA" sz="2400" dirty="0" smtClean="0"/>
                        <a:t>shuttle</a:t>
                      </a:r>
                      <a:r>
                        <a:rPr lang="en-CA" sz="2400" baseline="0" dirty="0" smtClean="0"/>
                        <a:t>s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u="sng" dirty="0" smtClean="0"/>
                        <a:t>Uncatalogued</a:t>
                      </a:r>
                      <a:r>
                        <a:rPr lang="en-CA" sz="2400" baseline="0" dirty="0" smtClean="0"/>
                        <a:t> v</a:t>
                      </a:r>
                      <a:r>
                        <a:rPr lang="en-CA" sz="2400" dirty="0" smtClean="0"/>
                        <a:t>ideocassettes</a:t>
                      </a:r>
                      <a:r>
                        <a:rPr lang="en-CA" sz="2400" baseline="0" dirty="0" smtClean="0"/>
                        <a:t> in Ron </a:t>
                      </a:r>
                      <a:r>
                        <a:rPr lang="en-CA" sz="2400" baseline="0" dirty="0" err="1" smtClean="0"/>
                        <a:t>O’Dor</a:t>
                      </a:r>
                      <a:r>
                        <a:rPr lang="en-CA" sz="2400" baseline="0" dirty="0" smtClean="0"/>
                        <a:t> </a:t>
                      </a:r>
                      <a:r>
                        <a:rPr lang="en-CA" sz="2400" baseline="0" dirty="0" err="1" smtClean="0"/>
                        <a:t>fonds</a:t>
                      </a:r>
                      <a:r>
                        <a:rPr lang="en-CA" sz="2400" baseline="0" dirty="0" smtClean="0"/>
                        <a:t>, </a:t>
                      </a:r>
                      <a:r>
                        <a:rPr lang="en-CA" sz="2400" u="sng" baseline="0" dirty="0" smtClean="0"/>
                        <a:t>and</a:t>
                      </a:r>
                      <a:r>
                        <a:rPr lang="en-CA" sz="2400" baseline="0" dirty="0" smtClean="0"/>
                        <a:t>…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9137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History of trigonometry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James Dinwiddie </a:t>
                      </a:r>
                      <a:r>
                        <a:rPr lang="en-CA" sz="2400" dirty="0" err="1" smtClean="0"/>
                        <a:t>fonds</a:t>
                      </a:r>
                      <a:r>
                        <a:rPr lang="en-CA" sz="2400" dirty="0" smtClean="0"/>
                        <a:t>,</a:t>
                      </a:r>
                      <a:r>
                        <a:rPr lang="en-CA" sz="2400" baseline="0" dirty="0" smtClean="0"/>
                        <a:t> </a:t>
                      </a:r>
                      <a:r>
                        <a:rPr lang="en-CA" sz="2400" u="sng" baseline="0" dirty="0" smtClean="0"/>
                        <a:t>and</a:t>
                      </a:r>
                      <a:r>
                        <a:rPr lang="en-CA" sz="2400" baseline="0" dirty="0" smtClean="0"/>
                        <a:t>…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493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21237" cy="4815416"/>
          </a:xfrm>
        </p:spPr>
        <p:txBody>
          <a:bodyPr/>
          <a:lstStyle/>
          <a:p>
            <a:r>
              <a:rPr lang="en-US" dirty="0" smtClean="0"/>
              <a:t>GOAL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Provide information on using archival material for humanities research</a:t>
            </a:r>
          </a:p>
          <a:p>
            <a:r>
              <a:rPr lang="en-US" dirty="0" smtClean="0"/>
              <a:t>LEARNING OBJECTIVES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Differentiate types of archival institutions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Understand how to use and cite archival 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Examine challenges and opportunities of archival research in the humanities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Develop search strategies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Introduce the Dal Archives</a:t>
            </a:r>
            <a:r>
              <a:rPr lang="en-US" sz="2400" dirty="0"/>
              <a:t>’ </a:t>
            </a:r>
            <a:r>
              <a:rPr lang="en-US" sz="2400" dirty="0" smtClean="0"/>
              <a:t>catalogue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Share tips for archival researchers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84651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CITING PRIMARY SOURCES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You can’t just download your citations…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Use a style guide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hlinkClick r:id="rId3"/>
              </a:rPr>
              <a:t>Chicago Manual of </a:t>
            </a:r>
            <a:r>
              <a:rPr lang="en-US" sz="2400" dirty="0" smtClean="0">
                <a:hlinkClick r:id="rId3"/>
              </a:rPr>
              <a:t>Style</a:t>
            </a:r>
            <a:endParaRPr lang="en-US" sz="24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4"/>
              </a:rPr>
              <a:t>MLA Handbook</a:t>
            </a:r>
            <a:endParaRPr lang="en-US" sz="24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5"/>
              </a:rPr>
              <a:t>APA Publication Manual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u="sng" dirty="0" smtClean="0"/>
              <a:t>Chicago:</a:t>
            </a:r>
            <a:r>
              <a:rPr lang="en-US" sz="2400" dirty="0" smtClean="0"/>
              <a:t> Place </a:t>
            </a:r>
            <a:r>
              <a:rPr lang="en-US" sz="2400" dirty="0"/>
              <a:t>the cited </a:t>
            </a:r>
            <a:r>
              <a:rPr lang="en-US" sz="2400" u="sng" dirty="0"/>
              <a:t>item</a:t>
            </a:r>
            <a:r>
              <a:rPr lang="en-US" sz="2400" dirty="0"/>
              <a:t> first [in a note]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There is no general agreement on the sequence of the remaining elements in the citation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Check your department for guidance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Check the journal, publishing company,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090057" y="456169"/>
            <a:ext cx="681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6"/>
              </a:rPr>
              <a:t>Dalhousie University Archives: Citing Archival Materials</a:t>
            </a:r>
            <a:r>
              <a:rPr lang="en-CA" dirty="0" smtClean="0"/>
              <a:t>)</a:t>
            </a:r>
            <a:endParaRPr lang="en-CA" dirty="0"/>
          </a:p>
        </p:txBody>
      </p:sp>
      <p:sp>
        <p:nvSpPr>
          <p:cNvPr id="4" name="Right Arrow 3"/>
          <p:cNvSpPr/>
          <p:nvPr/>
        </p:nvSpPr>
        <p:spPr>
          <a:xfrm rot="12183700">
            <a:off x="6561571" y="2407388"/>
            <a:ext cx="1014883" cy="653143"/>
          </a:xfrm>
          <a:prstGeom prst="rightArrow">
            <a:avLst/>
          </a:prstGeom>
          <a:solidFill>
            <a:srgbClr val="00BC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4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CITING PRIMARY SOURCES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Be consistent throughout your work once you adopt a sequence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Note: </a:t>
            </a:r>
            <a:r>
              <a:rPr lang="en-US" sz="2400" dirty="0"/>
              <a:t>Correspondence from Henry Davies Hicks to the Annapolis County electorate, </a:t>
            </a:r>
            <a:r>
              <a:rPr lang="en-US" sz="2400" dirty="0" smtClean="0"/>
              <a:t>October 24, 1956</a:t>
            </a:r>
            <a:r>
              <a:rPr lang="en-US" sz="2400" dirty="0"/>
              <a:t>, MS-2-511, Box 15, Folder 9, Henry Davies Hicks </a:t>
            </a:r>
            <a:r>
              <a:rPr lang="en-US" sz="2400" dirty="0" err="1"/>
              <a:t>fonds</a:t>
            </a:r>
            <a:r>
              <a:rPr lang="en-US" sz="2400" dirty="0"/>
              <a:t>, Dalhousie University Archives, Halifax, Nova Scotia, Canada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Bibliography: </a:t>
            </a:r>
            <a:r>
              <a:rPr lang="en-US" sz="2400" dirty="0"/>
              <a:t>Henry Davies Hicks </a:t>
            </a:r>
            <a:r>
              <a:rPr lang="en-US" sz="2400" dirty="0" err="1"/>
              <a:t>fonds</a:t>
            </a:r>
            <a:r>
              <a:rPr lang="en-US" sz="2400" dirty="0"/>
              <a:t>, MS-2-511. Dalhousie University Archives, Halifax, Nova Scotia, Canada.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090057" y="456169"/>
            <a:ext cx="681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3"/>
              </a:rPr>
              <a:t>Dalhousie University Archives: Citing Archival Materials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3734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TEACHING WITH PRIMARY SOURCES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“As </a:t>
            </a:r>
            <a:r>
              <a:rPr lang="en-US" sz="2400" dirty="0"/>
              <a:t>a result of their reluctance to </a:t>
            </a:r>
            <a:r>
              <a:rPr lang="en-US" sz="2400" dirty="0" smtClean="0"/>
              <a:t>acknowledge the </a:t>
            </a:r>
            <a:r>
              <a:rPr lang="en-US" sz="2400" dirty="0"/>
              <a:t>interrelationship between the text and </a:t>
            </a:r>
            <a:r>
              <a:rPr lang="en-US" sz="2400" dirty="0" smtClean="0"/>
              <a:t>its packaging</a:t>
            </a:r>
            <a:r>
              <a:rPr lang="en-US" sz="2400" dirty="0"/>
              <a:t>, faculty and librarians </a:t>
            </a:r>
            <a:r>
              <a:rPr lang="en-US" sz="2400" dirty="0" smtClean="0"/>
              <a:t>have overlooked </a:t>
            </a:r>
            <a:r>
              <a:rPr lang="en-US" sz="2400" dirty="0"/>
              <a:t>the pedagogical advantages </a:t>
            </a:r>
            <a:r>
              <a:rPr lang="en-US" sz="2400" dirty="0" smtClean="0"/>
              <a:t>of using </a:t>
            </a:r>
            <a:r>
              <a:rPr lang="en-US" sz="2400" dirty="0"/>
              <a:t>rare materials and book history </a:t>
            </a:r>
            <a:r>
              <a:rPr lang="en-US" sz="2400" dirty="0" smtClean="0"/>
              <a:t>to further </a:t>
            </a:r>
            <a:r>
              <a:rPr lang="en-US" sz="2400" dirty="0"/>
              <a:t>students’ understanding of </a:t>
            </a:r>
            <a:r>
              <a:rPr lang="en-US" sz="2400" dirty="0" smtClean="0"/>
              <a:t>subjects within </a:t>
            </a:r>
            <a:r>
              <a:rPr lang="en-US" sz="2400" dirty="0"/>
              <a:t>a variety of disciplines</a:t>
            </a:r>
            <a:r>
              <a:rPr lang="en-US" sz="2400" dirty="0" smtClean="0"/>
              <a:t>.”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090057" y="456169"/>
            <a:ext cx="681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US" dirty="0" smtClean="0">
                <a:hlinkClick r:id="rId3"/>
              </a:rPr>
              <a:t>Schmiesing and Hollis, 2002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5177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TEACHING WITH PRIMARY SOURCES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Studies have shown that students are ready to engage with primary sources early in their university career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Focus on course goals, learning objectives, and weekly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Use as examples for lectures and </a:t>
            </a:r>
            <a:r>
              <a:rPr lang="en-US" sz="2400" dirty="0" smtClean="0"/>
              <a:t>seminars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Inquiry-based learning (start with questions, not “facts”)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Active learning techniques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3"/>
              </a:rPr>
              <a:t>Primary source analysis worksheets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090057" y="456169"/>
            <a:ext cx="681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4"/>
              </a:rPr>
              <a:t>Pugh &amp; </a:t>
            </a:r>
            <a:r>
              <a:rPr lang="en-CA" dirty="0" err="1" smtClean="0">
                <a:hlinkClick r:id="rId4"/>
              </a:rPr>
              <a:t>Rockenbach</a:t>
            </a:r>
            <a:r>
              <a:rPr lang="en-CA" dirty="0" smtClean="0">
                <a:hlinkClick r:id="rId4"/>
              </a:rPr>
              <a:t>, 2011</a:t>
            </a:r>
            <a:r>
              <a:rPr lang="en-CA" dirty="0" smtClean="0"/>
              <a:t>; </a:t>
            </a:r>
            <a:r>
              <a:rPr lang="en-CA" dirty="0" smtClean="0">
                <a:hlinkClick r:id="rId5"/>
              </a:rPr>
              <a:t>Learn NC, Teaching with primary sources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5043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TEACHING WITH PRIMARY SOURCES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Document analysis activities (research skills development)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Brainstorming activities (start a new unit with a primary source)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Cross-curricular activities (collaborate with colleagues)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Current events (“what is past is prologue”)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Geography activities (context is everything)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“Not-so-famous person report” (</a:t>
            </a:r>
            <a:r>
              <a:rPr lang="en-US" sz="2400" dirty="0">
                <a:hlinkClick r:id="rId3"/>
              </a:rPr>
              <a:t>David </a:t>
            </a:r>
            <a:r>
              <a:rPr lang="en-US" sz="2400" dirty="0" err="1">
                <a:hlinkClick r:id="rId3"/>
              </a:rPr>
              <a:t>Walbert</a:t>
            </a:r>
            <a:r>
              <a:rPr lang="en-US" sz="2400" dirty="0"/>
              <a:t>)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090057" y="456169"/>
            <a:ext cx="681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4"/>
              </a:rPr>
              <a:t>Lee Ann Potter, Integrating OurDocuments.gov into the Classroom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583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0" y="1535123"/>
            <a:ext cx="8614299" cy="1354137"/>
          </a:xfrm>
        </p:spPr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CHALLENGES / OPPORTUNITIES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384707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www.sparkfun.com/marcomm/SF-Logo-2C-PC-%C2%AE.jpg"/>
          <p:cNvSpPr>
            <a:spLocks noChangeAspect="1" noChangeArrowheads="1"/>
          </p:cNvSpPr>
          <p:nvPr/>
        </p:nvSpPr>
        <p:spPr bwMode="auto">
          <a:xfrm>
            <a:off x="155575" y="-1790700"/>
            <a:ext cx="59912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pic>
        <p:nvPicPr>
          <p:cNvPr id="1026" name="Picture 2" descr="http://www.edmontonjournal.com/cms/binary/1103880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131" y="1952625"/>
            <a:ext cx="6267998" cy="409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800158"/>
            <a:ext cx="9144000" cy="574286"/>
          </a:xfrm>
        </p:spPr>
        <p:txBody>
          <a:bodyPr/>
          <a:lstStyle/>
          <a:p>
            <a:pPr algn="ctr"/>
            <a:r>
              <a:rPr lang="en-US" dirty="0" smtClean="0">
                <a:latin typeface="Arial"/>
                <a:cs typeface="Arial"/>
              </a:rPr>
              <a:t>ALBERTA OPPOSITION CONCERNED ABOUT DOCUMENT SHREDDING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35517" y="456169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>
                <a:solidFill>
                  <a:prstClr val="black"/>
                </a:solidFill>
              </a:rPr>
              <a:t>(</a:t>
            </a:r>
            <a:r>
              <a:rPr lang="en-CA" dirty="0" smtClean="0">
                <a:solidFill>
                  <a:prstClr val="black"/>
                </a:solidFill>
                <a:hlinkClick r:id="rId3"/>
              </a:rPr>
              <a:t>Gerein, </a:t>
            </a:r>
            <a:r>
              <a:rPr lang="en-CA" i="1" dirty="0" smtClean="0">
                <a:solidFill>
                  <a:prstClr val="black"/>
                </a:solidFill>
                <a:hlinkClick r:id="rId3"/>
              </a:rPr>
              <a:t>Edmonton Journal, </a:t>
            </a:r>
            <a:r>
              <a:rPr lang="en-CA" dirty="0" smtClean="0">
                <a:solidFill>
                  <a:prstClr val="black"/>
                </a:solidFill>
                <a:hlinkClick r:id="rId3"/>
              </a:rPr>
              <a:t>May 8, 2015</a:t>
            </a:r>
            <a:r>
              <a:rPr lang="en-CA" dirty="0" smtClean="0">
                <a:solidFill>
                  <a:prstClr val="black"/>
                </a:solidFill>
              </a:rPr>
              <a:t>)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68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www.sparkfun.com/marcomm/SF-Logo-2C-PC-%C2%AE.jpg"/>
          <p:cNvSpPr>
            <a:spLocks noChangeAspect="1" noChangeArrowheads="1"/>
          </p:cNvSpPr>
          <p:nvPr/>
        </p:nvSpPr>
        <p:spPr bwMode="auto">
          <a:xfrm>
            <a:off x="155575" y="-1790700"/>
            <a:ext cx="59912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800158"/>
            <a:ext cx="9144000" cy="574286"/>
          </a:xfrm>
        </p:spPr>
        <p:txBody>
          <a:bodyPr/>
          <a:lstStyle/>
          <a:p>
            <a:pPr algn="ctr"/>
            <a:r>
              <a:rPr lang="en-US" dirty="0" smtClean="0">
                <a:latin typeface="Arial"/>
                <a:cs typeface="Arial"/>
              </a:rPr>
              <a:t>X-RAY TECHNIQUE READS BURNT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VESUVIUS SCROLL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050" name="Picture 2" descr="Papyru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655" y="2050255"/>
            <a:ext cx="3558628" cy="355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lose-up of a scroll from Herculaneum">
            <a:hlinkClick r:id="rId3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96" y="1982704"/>
            <a:ext cx="2574096" cy="375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35517" y="456169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>
                <a:solidFill>
                  <a:prstClr val="black"/>
                </a:solidFill>
              </a:rPr>
              <a:t>(</a:t>
            </a:r>
            <a:r>
              <a:rPr lang="en-CA" dirty="0" smtClean="0">
                <a:solidFill>
                  <a:prstClr val="black"/>
                </a:solidFill>
                <a:hlinkClick r:id="rId3"/>
              </a:rPr>
              <a:t>Webb, </a:t>
            </a:r>
            <a:r>
              <a:rPr lang="en-CA" i="1" dirty="0" smtClean="0">
                <a:solidFill>
                  <a:prstClr val="black"/>
                </a:solidFill>
                <a:hlinkClick r:id="rId3"/>
              </a:rPr>
              <a:t>BBC News</a:t>
            </a:r>
            <a:r>
              <a:rPr lang="en-CA" dirty="0" smtClean="0">
                <a:solidFill>
                  <a:prstClr val="black"/>
                </a:solidFill>
                <a:hlinkClick r:id="rId3"/>
              </a:rPr>
              <a:t>, January 20, 2015</a:t>
            </a:r>
            <a:r>
              <a:rPr lang="en-CA" dirty="0" smtClean="0">
                <a:solidFill>
                  <a:prstClr val="black"/>
                </a:solidFill>
              </a:rPr>
              <a:t>)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34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LANGUAGE AND SCRIPTS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Humanities research may require proficiency in multiple languages and/or scripts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Archival collections often have multilingual 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Cultural evolution of languages and communication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u="sng" dirty="0" smtClean="0"/>
              <a:t>Paleography</a:t>
            </a:r>
            <a:r>
              <a:rPr lang="en-US" sz="2400" dirty="0" smtClean="0"/>
              <a:t>: Study of ancient and historical handwriting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Digitization and transcription of handwritten material is challenging and expensive but extremely rewarding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96019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www.sparkfun.com/marcomm/SF-Logo-2C-PC-%C2%AE.jpg"/>
          <p:cNvSpPr>
            <a:spLocks noChangeAspect="1" noChangeArrowheads="1"/>
          </p:cNvSpPr>
          <p:nvPr/>
        </p:nvSpPr>
        <p:spPr bwMode="auto">
          <a:xfrm>
            <a:off x="155575" y="-1790700"/>
            <a:ext cx="59912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55574" y="800158"/>
            <a:ext cx="4423267" cy="2605194"/>
          </a:xfrm>
        </p:spPr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ORDER OF PASSAGE ISSUED TO THE ELIZA OULTON BY THE OTTOMAN EMPIRE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, O’Brien Family </a:t>
            </a:r>
            <a:r>
              <a:rPr lang="en-C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fonds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CA" dirty="0" smtClean="0"/>
              <a:t>MS-4-242, Box 2, Folder 3, Item 1)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findingaids.library.dal.ca/uploads/r/dalhousie-university-archives/d/3/8/d38042b2db266d357e3a85438075e619808a798250d23f01abf15e98e1e8821d/ms-4-242_2_3_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285" y="571542"/>
            <a:ext cx="3919813" cy="562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55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996094" cy="4815416"/>
          </a:xfrm>
        </p:spPr>
        <p:txBody>
          <a:bodyPr/>
          <a:lstStyle/>
          <a:p>
            <a:r>
              <a:rPr lang="en-US" dirty="0" smtClean="0"/>
              <a:t>AGENDA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Introductions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Types of archives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Using and citing primary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Challenges and opportunities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Dalhousie University Archives’ collections and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Dalhousie University Archives catalogue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Research question exercise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Tips for researchers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415597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881420" cy="4815416"/>
          </a:xfrm>
        </p:spPr>
        <p:txBody>
          <a:bodyPr/>
          <a:lstStyle/>
          <a:p>
            <a:r>
              <a:rPr lang="en-US" dirty="0" smtClean="0"/>
              <a:t>MATERIAL TYPE AND FORMAT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Many documentary formats in archives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Text (papyrus, parchment, pulp, etc…)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Sound recordings (vinyl, cassette, etc.)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Moving images (film, video, etc…)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Still images (tintype, print, negative, etc.)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Technical drawings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R</a:t>
            </a:r>
            <a:r>
              <a:rPr lang="en-US" sz="2400" dirty="0" smtClean="0"/>
              <a:t>esearch data 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Archives may require advance notice for certain materials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Surrogates or alternative sources may be provided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8611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ACCESS RESTRICTIONS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Donors can impose access or use restrictions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Archivists can impose access or use restrictions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FOIPOP requests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Ethics agreements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Access may be prohibited due to lack of equipment or preservation concerns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Uncatalogued “backlog” is professionally unacceptable but exists virtually everywhere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7180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878412" cy="4815416"/>
          </a:xfrm>
        </p:spPr>
        <p:txBody>
          <a:bodyPr/>
          <a:lstStyle/>
          <a:p>
            <a:r>
              <a:rPr lang="en-US" dirty="0" smtClean="0"/>
              <a:t>“ONE OF A KIND” OPPORTUNITIES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Archival materials can distinguish your 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Primary sources enhance your usage of secondary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Use archives to present new answers and perspectives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Archives can facilitate cross-disciplinary research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You may have a serendipitous “discovery”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You may find a possible career path in archives, museums, or libraries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7352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DIGITAL HUMANITIES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Unprecedented access to archival materials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Technology enables new research </a:t>
            </a:r>
            <a:r>
              <a:rPr lang="en-US" sz="2400" dirty="0" smtClean="0"/>
              <a:t>methodologies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Data visualisation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Data/text mining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Digital mapping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Statistical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Major advances in archival description standards and best practices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8076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401554"/>
            <a:ext cx="8305800" cy="573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476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0" y="1535123"/>
            <a:ext cx="8440879" cy="1354137"/>
          </a:xfrm>
        </p:spPr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DALHOUSIE ARCHIVES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164235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DAL ARCHIVAL COLLECTIONS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Almost 7 kilometres of physical records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Textual records</a:t>
            </a:r>
            <a:endParaRPr lang="en-US" sz="24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Sound recordings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Film and videos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Photographs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Technical drawings and plans</a:t>
            </a:r>
            <a:endParaRPr lang="en-US" sz="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Over 15 TB of digital records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Digitization projects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Born digital records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Strengths in 19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and 20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 Maritime Canadian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2991" y="2468780"/>
            <a:ext cx="4894644" cy="168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74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DAL ARCHIVAL COLLECTIONS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University records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Faculty papers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Theatre and culture / Literature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Business archives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Medical archives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Labour archives / Citizen action 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Environment, oceans, and sustainability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Maritime history archives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Women’s archives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2991" y="2468780"/>
            <a:ext cx="4894644" cy="168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95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GUIDE TO MAJOR RESEARCH COLLECTIONS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Organizes collections into broad thematic areas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Each page contains: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Summary of collection area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List </a:t>
            </a:r>
            <a:r>
              <a:rPr lang="en-US" sz="2400" dirty="0"/>
              <a:t>of key </a:t>
            </a:r>
            <a:r>
              <a:rPr lang="en-US" sz="2400" dirty="0" smtClean="0"/>
              <a:t>subjects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en-US" sz="2400" dirty="0"/>
              <a:t>List of featured </a:t>
            </a:r>
            <a:r>
              <a:rPr lang="en-US" sz="2400" dirty="0" smtClean="0"/>
              <a:t>collections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Citations </a:t>
            </a:r>
            <a:r>
              <a:rPr lang="en-US" sz="2400" dirty="0"/>
              <a:t>for published research </a:t>
            </a:r>
            <a:r>
              <a:rPr lang="en-US" sz="2400" dirty="0" smtClean="0"/>
              <a:t>that references collections of interest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62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DAL ARCHIVES SERVICES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Archives and Special Collections Reference Desk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en-US" sz="2400" dirty="0"/>
              <a:t>Research assistance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en-US" sz="2400" dirty="0"/>
              <a:t>Place materials on reserve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en-US" sz="2400" dirty="0"/>
              <a:t>Photocopy and scanning requests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3"/>
              </a:rPr>
              <a:t>Guide to major research collections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4"/>
              </a:rPr>
              <a:t>Archives </a:t>
            </a:r>
            <a:r>
              <a:rPr lang="en-US" sz="2400" dirty="0">
                <a:hlinkClick r:id="rId4"/>
              </a:rPr>
              <a:t>catalogue and online collections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5"/>
              </a:rPr>
              <a:t>Guide to archival research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Class instruction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Support for archives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6449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1" y="1535123"/>
            <a:ext cx="8440878" cy="1354137"/>
          </a:xfrm>
        </p:spPr>
        <p:txBody>
          <a:bodyPr/>
          <a:lstStyle/>
          <a:p>
            <a:r>
              <a:rPr lang="en-US" dirty="0" smtClean="0"/>
              <a:t>RESEARCH INTERESTS?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74389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362607"/>
            <a:ext cx="9144000" cy="627993"/>
          </a:xfrm>
        </p:spPr>
        <p:txBody>
          <a:bodyPr/>
          <a:lstStyle/>
          <a:p>
            <a:pPr algn="ctr"/>
            <a:r>
              <a:rPr lang="en-US" dirty="0" smtClean="0">
                <a:latin typeface="Arial"/>
                <a:cs typeface="Arial"/>
                <a:hlinkClick r:id="rId2"/>
              </a:rPr>
              <a:t>ARCHIVES CATALOGUE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28" y="990600"/>
            <a:ext cx="8683593" cy="485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374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ARCHIVES CATALOGUE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Fully searchable database of “finding aids” to Dal Archives collections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155,000+ archival descriptions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Digital archives embedded into catalogue records on an ongoing basis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Map of collections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Quality of data varies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Feedback is strongly encouraged!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8768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ARCHIVES CATALOGUE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Browse by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3"/>
              </a:rPr>
              <a:t>Title</a:t>
            </a:r>
            <a:endParaRPr lang="en-US" sz="24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4"/>
              </a:rPr>
              <a:t>Name (of creator)</a:t>
            </a:r>
            <a:endParaRPr lang="en-US" sz="24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5"/>
              </a:rPr>
              <a:t>Subjects</a:t>
            </a:r>
            <a:endParaRPr lang="en-US" sz="24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6"/>
              </a:rPr>
              <a:t>Geographic location</a:t>
            </a:r>
            <a:endParaRPr lang="en-US" sz="24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7"/>
              </a:rPr>
              <a:t>Digital object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8"/>
              </a:rPr>
              <a:t>Basic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9"/>
              </a:rPr>
              <a:t>advanced search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Search facets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95798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ARCHIVES CATALOGUE HELP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Archives and Special Collections Reference Desk (902-494-3615)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Archives email: </a:t>
            </a:r>
            <a:r>
              <a:rPr lang="en-US" sz="2400" dirty="0" smtClean="0">
                <a:hlinkClick r:id="rId3"/>
              </a:rPr>
              <a:t>archives@dal.ca</a:t>
            </a:r>
            <a:r>
              <a:rPr lang="en-US" sz="24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Dal Archives “</a:t>
            </a:r>
            <a:r>
              <a:rPr lang="en-US" sz="2400" dirty="0" smtClean="0">
                <a:hlinkClick r:id="rId4"/>
              </a:rPr>
              <a:t>Guide to Archival Research</a:t>
            </a:r>
            <a:r>
              <a:rPr lang="en-US" sz="2400" dirty="0" smtClean="0"/>
              <a:t>”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Detailed </a:t>
            </a:r>
            <a:r>
              <a:rPr lang="en-US" sz="2400" dirty="0"/>
              <a:t>instructions on </a:t>
            </a:r>
            <a:r>
              <a:rPr lang="en-US" sz="2400" dirty="0">
                <a:hlinkClick r:id="rId5"/>
              </a:rPr>
              <a:t>searching</a:t>
            </a:r>
            <a:r>
              <a:rPr lang="en-US" sz="2400" dirty="0"/>
              <a:t> and </a:t>
            </a:r>
            <a:r>
              <a:rPr lang="en-US" sz="2400" dirty="0">
                <a:hlinkClick r:id="rId6"/>
              </a:rPr>
              <a:t>browsing</a:t>
            </a:r>
            <a:r>
              <a:rPr lang="en-US" sz="2400" dirty="0"/>
              <a:t> the catalogue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Council of Nova Scotia Archives </a:t>
            </a:r>
            <a:r>
              <a:rPr lang="en-US" sz="2400" dirty="0" smtClean="0"/>
              <a:t>(CNSA) </a:t>
            </a:r>
            <a:r>
              <a:rPr lang="en-US" sz="2400" dirty="0" err="1" smtClean="0"/>
              <a:t>MemoryNS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7"/>
              </a:rPr>
              <a:t>YouTube video tutorials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“Access to Memory” </a:t>
            </a:r>
            <a:r>
              <a:rPr lang="en-US" sz="2400" dirty="0" smtClean="0">
                <a:hlinkClick r:id="rId8"/>
              </a:rPr>
              <a:t>documentation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4180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0" y="1535123"/>
            <a:ext cx="8614299" cy="1354137"/>
          </a:xfrm>
        </p:spPr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SEARCH STRATEGIES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149015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FUNDAMENTALS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Searching for archives is not like searching for journal articles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Search for archives is just like searching for </a:t>
            </a:r>
            <a:r>
              <a:rPr lang="en-US" sz="2400" dirty="0"/>
              <a:t>journal articles!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Focus your research question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Break your question into concepts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Identify subject headings/keywords for each </a:t>
            </a:r>
            <a:r>
              <a:rPr lang="en-US" sz="2400" dirty="0" smtClean="0"/>
              <a:t>concept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Manage your search results/citations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Check other catalogues/websites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Write an email, pick up the phone, drop by…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76830" y="456169"/>
            <a:ext cx="693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3"/>
              </a:rPr>
              <a:t>Dalhousie University Libraries Research </a:t>
            </a:r>
            <a:r>
              <a:rPr lang="en-CA" dirty="0" err="1" smtClean="0">
                <a:hlinkClick r:id="rId3"/>
              </a:rPr>
              <a:t>Bootcamp</a:t>
            </a:r>
            <a:r>
              <a:rPr lang="en-CA" dirty="0" smtClean="0">
                <a:hlinkClick r:id="rId3"/>
              </a:rPr>
              <a:t> Fundamentals 1 &amp; 2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3112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49179" y="800158"/>
            <a:ext cx="8261683" cy="574286"/>
          </a:xfrm>
        </p:spPr>
        <p:txBody>
          <a:bodyPr/>
          <a:lstStyle/>
          <a:p>
            <a:pPr algn="ctr"/>
            <a:r>
              <a:rPr lang="en-US" dirty="0" smtClean="0"/>
              <a:t>CONCEPTS IN YOUR </a:t>
            </a:r>
            <a:br>
              <a:rPr lang="en-US" dirty="0" smtClean="0"/>
            </a:br>
            <a:r>
              <a:rPr lang="en-US" dirty="0" smtClean="0"/>
              <a:t>RESEARCH QUESTION</a:t>
            </a:r>
          </a:p>
          <a:p>
            <a:r>
              <a:rPr lang="en-US" sz="2400" b="1" u="sng" dirty="0" smtClean="0"/>
              <a:t>Example: </a:t>
            </a:r>
            <a:r>
              <a:rPr lang="en-US" sz="2400" dirty="0" smtClean="0"/>
              <a:t>How did </a:t>
            </a:r>
            <a:r>
              <a:rPr lang="en-US" sz="2400" u="sng" dirty="0" smtClean="0"/>
              <a:t>landlocked states </a:t>
            </a:r>
            <a:r>
              <a:rPr lang="en-US" sz="2400" dirty="0" smtClean="0"/>
              <a:t>influence the </a:t>
            </a:r>
            <a:r>
              <a:rPr lang="en-US" sz="2400" u="sng" dirty="0" smtClean="0"/>
              <a:t>Exclusive Economic Zones </a:t>
            </a:r>
            <a:r>
              <a:rPr lang="en-US" sz="2400" dirty="0" smtClean="0"/>
              <a:t>of the UN “</a:t>
            </a:r>
            <a:r>
              <a:rPr lang="en-US" sz="2400" u="sng" dirty="0" smtClean="0"/>
              <a:t>Law of the Sea</a:t>
            </a:r>
            <a:r>
              <a:rPr lang="en-US" sz="2400" dirty="0" smtClean="0"/>
              <a:t>”?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892487"/>
              </p:ext>
            </p:extLst>
          </p:nvPr>
        </p:nvGraphicFramePr>
        <p:xfrm>
          <a:off x="449178" y="2808705"/>
          <a:ext cx="8261684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65421"/>
                <a:gridCol w="2065421"/>
                <a:gridCol w="2065421"/>
                <a:gridCol w="2065421"/>
              </a:tblGrid>
              <a:tr h="370840"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b="1" dirty="0" smtClean="0"/>
                        <a:t>CONCEPT</a:t>
                      </a:r>
                      <a:r>
                        <a:rPr lang="en-CA" sz="2400" b="1" baseline="0" dirty="0" smtClean="0"/>
                        <a:t> 1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b="1" dirty="0" smtClean="0"/>
                        <a:t>CONCEPT</a:t>
                      </a:r>
                      <a:r>
                        <a:rPr lang="en-CA" sz="2400" b="1" baseline="0" dirty="0" smtClean="0"/>
                        <a:t> 2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b="1" dirty="0" smtClean="0"/>
                        <a:t>CONCEPT 3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Keyword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Callout 5"/>
          <p:cNvSpPr/>
          <p:nvPr/>
        </p:nvSpPr>
        <p:spPr>
          <a:xfrm>
            <a:off x="-114300" y="247650"/>
            <a:ext cx="2405312" cy="1282038"/>
          </a:xfrm>
          <a:prstGeom prst="wedgeEllipseCallout">
            <a:avLst>
              <a:gd name="adj1" fmla="val 748"/>
              <a:gd name="adj2" fmla="val 73044"/>
            </a:avLst>
          </a:prstGeom>
          <a:solidFill>
            <a:srgbClr val="6CCE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BROAD</a:t>
            </a:r>
            <a:endParaRPr lang="en-C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58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49179" y="800158"/>
            <a:ext cx="8261683" cy="574286"/>
          </a:xfrm>
        </p:spPr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CONCEPTS IN YOUR 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QUESTION</a:t>
            </a:r>
          </a:p>
          <a:p>
            <a:r>
              <a:rPr lang="en-U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Example: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Who wrote the </a:t>
            </a: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quotation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Eyelevel Gallery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’s webpage about </a:t>
            </a:r>
            <a:r>
              <a:rPr lang="en-U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R. Holland Murray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’s 1983 exhibition?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415555"/>
              </p:ext>
            </p:extLst>
          </p:nvPr>
        </p:nvGraphicFramePr>
        <p:xfrm>
          <a:off x="449178" y="2808705"/>
          <a:ext cx="8261684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65421"/>
                <a:gridCol w="2065421"/>
                <a:gridCol w="2065421"/>
                <a:gridCol w="2065421"/>
              </a:tblGrid>
              <a:tr h="370840"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CONCEPT</a:t>
                      </a:r>
                      <a:r>
                        <a:rPr lang="en-CA" sz="2400" b="1" baseline="0" dirty="0" smtClean="0"/>
                        <a:t> 1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CONCEPT</a:t>
                      </a:r>
                      <a:r>
                        <a:rPr lang="en-CA" sz="2400" b="1" baseline="0" dirty="0" smtClean="0"/>
                        <a:t> 2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CONCEPT 3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Keyword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Callout 3"/>
          <p:cNvSpPr/>
          <p:nvPr/>
        </p:nvSpPr>
        <p:spPr>
          <a:xfrm>
            <a:off x="-114300" y="247650"/>
            <a:ext cx="2405312" cy="1282038"/>
          </a:xfrm>
          <a:prstGeom prst="wedgeEllipseCallout">
            <a:avLst>
              <a:gd name="adj1" fmla="val 748"/>
              <a:gd name="adj2" fmla="val 73044"/>
            </a:avLst>
          </a:prstGeom>
          <a:solidFill>
            <a:srgbClr val="6CCE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NARROW</a:t>
            </a:r>
            <a:endParaRPr lang="en-C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ultiply 2"/>
          <p:cNvSpPr/>
          <p:nvPr/>
        </p:nvSpPr>
        <p:spPr>
          <a:xfrm>
            <a:off x="2533650" y="2076450"/>
            <a:ext cx="2019300" cy="4972050"/>
          </a:xfrm>
          <a:prstGeom prst="mathMultiply">
            <a:avLst/>
          </a:prstGeom>
          <a:solidFill>
            <a:srgbClr val="6CCE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Multiply 5"/>
          <p:cNvSpPr/>
          <p:nvPr/>
        </p:nvSpPr>
        <p:spPr>
          <a:xfrm>
            <a:off x="4610100" y="2076450"/>
            <a:ext cx="2019300" cy="4972050"/>
          </a:xfrm>
          <a:prstGeom prst="mathMultiply">
            <a:avLst/>
          </a:prstGeom>
          <a:solidFill>
            <a:srgbClr val="6CCE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641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1" y="1535123"/>
            <a:ext cx="8614299" cy="1354137"/>
          </a:xfrm>
        </p:spPr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SEARCH EXERCISE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301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CATALOGUE SEARCH EXERCISE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Write down your research question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Break your research question into concepts (back to the fundamentals!)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Brainstorm keywords for each concept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Start with simple 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Use AND/OR in basic search box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Use quotations to search for phrases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Build searches using advanced search page</a:t>
            </a:r>
          </a:p>
          <a:p>
            <a:endParaRPr lang="en-US" sz="2400" dirty="0" smtClean="0"/>
          </a:p>
          <a:p>
            <a:r>
              <a:rPr lang="en-US" sz="2400" b="1" dirty="0" smtClean="0"/>
              <a:t>Tip: </a:t>
            </a:r>
            <a:r>
              <a:rPr lang="en-US" sz="2400" dirty="0" smtClean="0"/>
              <a:t>Refer to the Research </a:t>
            </a:r>
            <a:r>
              <a:rPr lang="en-US" sz="2400" dirty="0" err="1" smtClean="0"/>
              <a:t>Bootcamp</a:t>
            </a:r>
            <a:r>
              <a:rPr lang="en-US" sz="2400" dirty="0" smtClean="0"/>
              <a:t> Foundations, Part 1 </a:t>
            </a:r>
            <a:r>
              <a:rPr lang="en-US" sz="2400" dirty="0" smtClean="0">
                <a:hlinkClick r:id="rId3"/>
              </a:rPr>
              <a:t>slides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4"/>
              </a:rPr>
              <a:t>exercise sheet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1547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content-lga.xx.fbcdn.net/hphotos-xfp1/v/t1.0-9/1475943_10153571344795332_1215897410_n.jpg?oh=83858fc853164a49724649bb552e87e0&amp;oe=55C720E8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5" b="7483"/>
          <a:stretch/>
        </p:blipFill>
        <p:spPr bwMode="auto">
          <a:xfrm>
            <a:off x="-286975" y="0"/>
            <a:ext cx="9731633" cy="583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s://www.sparkfun.com/marcomm/SF-Logo-2C-PC-%C2%AE.jpg"/>
          <p:cNvSpPr>
            <a:spLocks noChangeAspect="1" noChangeArrowheads="1"/>
          </p:cNvSpPr>
          <p:nvPr/>
        </p:nvSpPr>
        <p:spPr bwMode="auto">
          <a:xfrm>
            <a:off x="155575" y="-1790700"/>
            <a:ext cx="59912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575" y="5833241"/>
            <a:ext cx="8846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prstClr val="black"/>
                </a:solidFill>
                <a:hlinkClick r:id="rId3"/>
              </a:rPr>
              <a:t>http://</a:t>
            </a:r>
            <a:r>
              <a:rPr lang="en-CA" sz="1400" dirty="0" smtClean="0">
                <a:solidFill>
                  <a:prstClr val="black"/>
                </a:solidFill>
                <a:hlinkClick r:id="rId3"/>
              </a:rPr>
              <a:t>findingaids.library.dal.ca/solar-audio-collection</a:t>
            </a:r>
            <a:r>
              <a:rPr lang="en-CA" sz="1400" dirty="0" smtClean="0">
                <a:solidFill>
                  <a:prstClr val="black"/>
                </a:solidFill>
              </a:rPr>
              <a:t> </a:t>
            </a:r>
            <a:endParaRPr lang="en-CA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2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0" y="1535123"/>
            <a:ext cx="8614299" cy="1354137"/>
          </a:xfrm>
        </p:spPr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TIPS FOR RESEARCHERS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114596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GENERAL TIPS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Start with clear information about the type and scope of archival materials needed to support your 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Spend time becoming comfortable with document analysis, paleography, languages and scripts, research methods, and other skills that will help you conduct archival research and use archival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Consult with archivists during every phase of your </a:t>
            </a:r>
            <a:r>
              <a:rPr lang="en-US" sz="2400" dirty="0" smtClean="0"/>
              <a:t>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092261" y="456169"/>
            <a:ext cx="381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3"/>
              </a:rPr>
              <a:t>Library and Archives Canada, 2008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5495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NOTE TAKING TIPS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Notes should include: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Name of institution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Manuscript collection/record group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Series and/or file title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Date(s) of material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Reference codes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Exact title or description of the item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Annotation of the information that interests you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Make sure factual data and quotations that you intend to use are recorded in full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092261" y="456169"/>
            <a:ext cx="381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3"/>
              </a:rPr>
              <a:t>Library and Archives Canada, 2008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5712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NOTE TAKING TIPS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Record </a:t>
            </a:r>
            <a:r>
              <a:rPr lang="en-US" sz="2400" dirty="0"/>
              <a:t>complete citations for all materials referenced, even the material you do not intend to </a:t>
            </a:r>
            <a:r>
              <a:rPr lang="en-US" sz="2400" dirty="0" smtClean="0"/>
              <a:t>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Consider writing summary notes for each collection you consulted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Chronological scope and arrangement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Whether all or only part was checked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Items which you plan to use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Those which are irrelevant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092261" y="456169"/>
            <a:ext cx="381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3"/>
              </a:rPr>
              <a:t>Library and Archives Canada, 2008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9853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938570" cy="4815416"/>
          </a:xfrm>
        </p:spPr>
        <p:txBody>
          <a:bodyPr/>
          <a:lstStyle/>
          <a:p>
            <a:r>
              <a:rPr lang="en-US" dirty="0" smtClean="0"/>
              <a:t>TIPS FOR RESEARCH TRIPS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/>
              <a:t>P</a:t>
            </a:r>
            <a:r>
              <a:rPr lang="en-US" sz="2400" dirty="0" smtClean="0"/>
              <a:t>lan every detail in advance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/>
              <a:t>R</a:t>
            </a:r>
            <a:r>
              <a:rPr lang="en-US" sz="2400" dirty="0" smtClean="0"/>
              <a:t>esearch the collections in advance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/>
              <a:t>E</a:t>
            </a:r>
            <a:r>
              <a:rPr lang="en-US" sz="2400" dirty="0" smtClean="0"/>
              <a:t>ngage the institution in advance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/>
              <a:t>P</a:t>
            </a:r>
            <a:r>
              <a:rPr lang="en-US" sz="2400" dirty="0" smtClean="0"/>
              <a:t>rioritize your research activities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u="sng" dirty="0" smtClean="0"/>
              <a:t>A</a:t>
            </a:r>
            <a:r>
              <a:rPr lang="en-US" sz="2400" dirty="0" smtClean="0"/>
              <a:t>djust your priorities accordingly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/>
              <a:t>R</a:t>
            </a:r>
            <a:r>
              <a:rPr lang="en-US" sz="2400" dirty="0" smtClean="0"/>
              <a:t>equest reproductions for key material</a:t>
            </a:r>
            <a:endParaRPr lang="en-US" sz="2400" b="1" u="sng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/>
              <a:t>A</a:t>
            </a:r>
            <a:r>
              <a:rPr lang="en-US" sz="2400" dirty="0" smtClean="0"/>
              <a:t>sk many questions while you are visiting</a:t>
            </a:r>
            <a:endParaRPr lang="en-US" sz="2400" b="1" u="sng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/>
              <a:t>T</a:t>
            </a:r>
            <a:r>
              <a:rPr lang="en-US" sz="2400" dirty="0" smtClean="0"/>
              <a:t>alk to your professors, advisors, mentors, etc</a:t>
            </a:r>
            <a:r>
              <a:rPr lang="en-US" sz="2400" dirty="0"/>
              <a:t>.</a:t>
            </a:r>
            <a:endParaRPr lang="en-US" sz="2400" b="1" u="sng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/>
              <a:t>I</a:t>
            </a:r>
            <a:r>
              <a:rPr lang="en-US" sz="2400" dirty="0" smtClean="0"/>
              <a:t>magine yourself wishing you had access again</a:t>
            </a:r>
            <a:endParaRPr lang="en-US" sz="2400" b="1" u="sng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/>
              <a:t>O</a:t>
            </a:r>
            <a:r>
              <a:rPr lang="en-US" sz="2400" dirty="0" smtClean="0"/>
              <a:t>bserve habits of other researchers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/>
              <a:t>N</a:t>
            </a:r>
            <a:r>
              <a:rPr lang="en-US" sz="2400" dirty="0" smtClean="0"/>
              <a:t>otes, notes, notes, notes…</a:t>
            </a:r>
            <a:endParaRPr lang="en-US" sz="2400" b="1" u="sng" dirty="0" smtClean="0"/>
          </a:p>
        </p:txBody>
      </p:sp>
      <p:sp>
        <p:nvSpPr>
          <p:cNvPr id="4" name="Right Brace 3"/>
          <p:cNvSpPr/>
          <p:nvPr/>
        </p:nvSpPr>
        <p:spPr>
          <a:xfrm>
            <a:off x="7239000" y="1428750"/>
            <a:ext cx="514350" cy="1733550"/>
          </a:xfrm>
          <a:prstGeom prst="rightBrace">
            <a:avLst/>
          </a:prstGeom>
          <a:ln w="38100">
            <a:solidFill>
              <a:srgbClr val="6CCE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ight Brace 4"/>
          <p:cNvSpPr/>
          <p:nvPr/>
        </p:nvSpPr>
        <p:spPr>
          <a:xfrm rot="10800000">
            <a:off x="1447800" y="1428750"/>
            <a:ext cx="514350" cy="1733550"/>
          </a:xfrm>
          <a:prstGeom prst="rightBrace">
            <a:avLst/>
          </a:prstGeom>
          <a:ln w="38100">
            <a:solidFill>
              <a:srgbClr val="6CCE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191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RESEARCH GUIDES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3"/>
              </a:rPr>
              <a:t>Using Archives: A Practical Guide for Researchers</a:t>
            </a:r>
            <a:r>
              <a:rPr lang="en-US" sz="2400" dirty="0" smtClean="0"/>
              <a:t> (Library and Archives Canada)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4"/>
              </a:rPr>
              <a:t>Using Archives: A Guide to Effective Research</a:t>
            </a:r>
            <a:r>
              <a:rPr lang="en-US" sz="2400" dirty="0" smtClean="0"/>
              <a:t> (Society of American Archivists)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5"/>
              </a:rPr>
              <a:t>Determining Public Domain Status</a:t>
            </a:r>
            <a:r>
              <a:rPr lang="en-US" sz="2400" dirty="0" smtClean="0"/>
              <a:t> (Dalhousie Libraries’ Copyright Office)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hlinkClick r:id="rId6"/>
              </a:rPr>
              <a:t>Library Skills for the History Student</a:t>
            </a:r>
            <a:r>
              <a:rPr lang="en-US" sz="2400" dirty="0"/>
              <a:t> (Trent University Online History Workbook</a:t>
            </a:r>
            <a:r>
              <a:rPr lang="en-US" sz="24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7"/>
              </a:rPr>
              <a:t>Archives Research Tutorial</a:t>
            </a:r>
            <a:r>
              <a:rPr lang="en-US" sz="2400" dirty="0" smtClean="0"/>
              <a:t> (University of Manitoba Libraries)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882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0" y="1535123"/>
            <a:ext cx="8614299" cy="1354137"/>
          </a:xfrm>
        </p:spPr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REFERENCES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419986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REFERENCES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Dalhousie University Libraries. “Guide to Archival Research.” </a:t>
            </a:r>
            <a:r>
              <a:rPr lang="en-US" sz="2400" dirty="0"/>
              <a:t>Last updated May 19, 2015. </a:t>
            </a: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dal.ca.libguides.com/archivalresearch</a:t>
            </a:r>
            <a:r>
              <a:rPr lang="en-US" sz="2400" dirty="0" smtClean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Dan Elves. “Archives Research Tutoria</a:t>
            </a:r>
            <a:r>
              <a:rPr lang="en-US" sz="2400" dirty="0"/>
              <a:t>l.” Accessed May 20, 2015. </a:t>
            </a:r>
            <a:r>
              <a:rPr lang="en-US" sz="2400" dirty="0">
                <a:hlinkClick r:id="rId4"/>
              </a:rPr>
              <a:t>http://</a:t>
            </a:r>
            <a:r>
              <a:rPr lang="en-US" sz="2400" dirty="0" smtClean="0">
                <a:hlinkClick r:id="rId4"/>
              </a:rPr>
              <a:t>www.umanitoba.ca/libraries/units/archives/tutorial/tutorial_introduction.html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632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REFERENCES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Keith </a:t>
            </a:r>
            <a:r>
              <a:rPr lang="en-US" sz="2400" dirty="0" err="1" smtClean="0"/>
              <a:t>Gerein</a:t>
            </a:r>
            <a:r>
              <a:rPr lang="en-US" sz="2400" dirty="0" smtClean="0"/>
              <a:t>. “Alberta opposition concerned about document shredding.” </a:t>
            </a:r>
            <a:r>
              <a:rPr lang="en-US" sz="2400" i="1" dirty="0" smtClean="0"/>
              <a:t>Edmonton Journal</a:t>
            </a:r>
            <a:r>
              <a:rPr lang="en-US" sz="2400" dirty="0"/>
              <a:t>, May 8, 2015, </a:t>
            </a: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www.edmontonjournal.com/Alberta+opposition+concerned+about+document+shredding/11041087/story.html</a:t>
            </a:r>
            <a:r>
              <a:rPr lang="en-US" sz="2400" dirty="0" smtClean="0"/>
              <a:t>. 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Library and Archives Canada. “Using Archives: A Practical Guide for Researchers.” Last </a:t>
            </a:r>
            <a:r>
              <a:rPr lang="en-US" sz="2400" dirty="0"/>
              <a:t>modified January 14, 2008, </a:t>
            </a:r>
            <a:r>
              <a:rPr lang="en-US" sz="2400" dirty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www.collectionscanada.gc.ca/04/0416_e.html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498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REFERENCES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Lee Ann Potter. “Integrating OurDocuments.gov into the Classroom.” </a:t>
            </a:r>
            <a:r>
              <a:rPr lang="en-US" sz="2400" i="1" dirty="0" smtClean="0"/>
              <a:t>OurDocuments.gov. </a:t>
            </a:r>
            <a:r>
              <a:rPr lang="en-US" sz="2400" dirty="0"/>
              <a:t>Accessed May 20, 2015. </a:t>
            </a: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www.ourdocuments.gov/content.php?flash=true&amp;page=integration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Mary Pugh and Barbara </a:t>
            </a:r>
            <a:r>
              <a:rPr lang="en-US" sz="2400" dirty="0" err="1"/>
              <a:t>Rockenbach</a:t>
            </a:r>
            <a:r>
              <a:rPr lang="en-US" sz="2400" dirty="0"/>
              <a:t>, “Archives, undergraduates, and inquiry-based learning: Case studies from Yale University Library,” </a:t>
            </a:r>
            <a:r>
              <a:rPr lang="en-US" sz="2400" i="1" dirty="0"/>
              <a:t>American Archivist </a:t>
            </a:r>
            <a:r>
              <a:rPr lang="en-US" sz="2400" dirty="0"/>
              <a:t>74, no. 1 (2011): 297-311. </a:t>
            </a:r>
            <a:r>
              <a:rPr lang="en-US" sz="2400" dirty="0">
                <a:hlinkClick r:id="rId4"/>
              </a:rPr>
              <a:t>http://americanarchivist.org/doi/abs/10.17723/aarc.74.1.mml4871x2365j265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1306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800158"/>
            <a:ext cx="9144000" cy="574286"/>
          </a:xfrm>
        </p:spPr>
        <p:txBody>
          <a:bodyPr/>
          <a:lstStyle/>
          <a:p>
            <a:pPr algn="ctr"/>
            <a:r>
              <a:rPr lang="en-US" dirty="0" smtClean="0">
                <a:latin typeface="Arial"/>
                <a:cs typeface="Arial"/>
                <a:hlinkClick r:id="rId2"/>
              </a:rPr>
              <a:t>SOLAR AUDIO RECORDING STUDIO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3074" name="Picture 2" descr="visualperformingarts_slid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61" y="-1"/>
            <a:ext cx="9649847" cy="583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575" y="5833241"/>
            <a:ext cx="8846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prstClr val="black"/>
                </a:solidFill>
                <a:hlinkClick r:id="rId2"/>
              </a:rPr>
              <a:t>http://</a:t>
            </a:r>
            <a:r>
              <a:rPr lang="en-CA" sz="1400" dirty="0" smtClean="0">
                <a:solidFill>
                  <a:prstClr val="black"/>
                </a:solidFill>
                <a:hlinkClick r:id="rId2"/>
              </a:rPr>
              <a:t>findingaids.library.dal.ca/solar-audio-collection</a:t>
            </a:r>
            <a:r>
              <a:rPr lang="en-CA" sz="1400" dirty="0" smtClean="0">
                <a:solidFill>
                  <a:prstClr val="black"/>
                </a:solidFill>
              </a:rPr>
              <a:t> </a:t>
            </a:r>
            <a:endParaRPr lang="en-CA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94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REFERENCES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Ann </a:t>
            </a:r>
            <a:r>
              <a:rPr lang="en-US" sz="2400" dirty="0" err="1" smtClean="0"/>
              <a:t>Schmiesing</a:t>
            </a:r>
            <a:r>
              <a:rPr lang="en-US" sz="2400" dirty="0" smtClean="0"/>
              <a:t> and Deborah Hollis. “The Role of Special Collections Departments in Humanities Undergraduate and Graduate Teaching: A Case Study.” </a:t>
            </a:r>
            <a:r>
              <a:rPr lang="en-US" sz="2400" i="1" dirty="0" smtClean="0"/>
              <a:t>Portal: Libraries and the Academy </a:t>
            </a:r>
            <a:r>
              <a:rPr lang="en-US" sz="2400" dirty="0" smtClean="0"/>
              <a:t>2, no. 3 (July 2002): 465-480. </a:t>
            </a:r>
            <a:r>
              <a:rPr lang="en-CA" sz="2400" dirty="0">
                <a:hlinkClick r:id="rId3"/>
              </a:rPr>
              <a:t>https://muse.jhu.edu</a:t>
            </a:r>
            <a:r>
              <a:rPr lang="en-CA" sz="2400" dirty="0" smtClean="0">
                <a:hlinkClick r:id="rId3"/>
              </a:rPr>
              <a:t>/</a:t>
            </a:r>
            <a:r>
              <a:rPr lang="en-CA" sz="2400" dirty="0" smtClean="0"/>
              <a:t>. </a:t>
            </a:r>
            <a:endParaRPr lang="en-CA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Laura Schmidt. “Using Archives: A Guide to Effective Research,” accessed on May 18, 2015, </a:t>
            </a:r>
            <a:r>
              <a:rPr lang="en-US" sz="2400" dirty="0">
                <a:hlinkClick r:id="rId4"/>
              </a:rPr>
              <a:t>http://www2.archivists.org/usingarchives</a:t>
            </a:r>
            <a:r>
              <a:rPr lang="en-US" sz="2400" dirty="0"/>
              <a:t>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79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REFERENCES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University </a:t>
            </a:r>
            <a:r>
              <a:rPr lang="en-US" sz="2400" dirty="0" smtClean="0"/>
              <a:t>of North Carolina School of Education. “Teaching with Primary Sources</a:t>
            </a:r>
            <a:r>
              <a:rPr lang="en-US" sz="2400" dirty="0"/>
              <a:t>.” Accessed May 20, 2015. </a:t>
            </a: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www.learnnc.org/lp/pages/5316</a:t>
            </a:r>
            <a:r>
              <a:rPr lang="en-US" sz="2400" dirty="0" smtClean="0"/>
              <a:t>.  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Jonathan Webb. “X-ray technique reads burnt Vesuvius scroll.” </a:t>
            </a:r>
            <a:r>
              <a:rPr lang="en-US" sz="2400" i="1" dirty="0" smtClean="0"/>
              <a:t>BBC News</a:t>
            </a:r>
            <a:r>
              <a:rPr lang="en-US" sz="2400" dirty="0" smtClean="0"/>
              <a:t>, January 20, 2015, </a:t>
            </a:r>
            <a:r>
              <a:rPr lang="en-CA" sz="2400" dirty="0">
                <a:hlinkClick r:id="rId4"/>
              </a:rPr>
              <a:t>http://</a:t>
            </a:r>
            <a:r>
              <a:rPr lang="en-CA" sz="2400" dirty="0" smtClean="0">
                <a:hlinkClick r:id="rId4"/>
              </a:rPr>
              <a:t>www.bbc.com/news/science-environment-30888767</a:t>
            </a:r>
            <a:r>
              <a:rPr lang="en-CA" sz="2400" dirty="0" smtClean="0"/>
              <a:t>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55936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50"/>
          <a:stretch/>
        </p:blipFill>
        <p:spPr bwMode="auto">
          <a:xfrm>
            <a:off x="0" y="-220716"/>
            <a:ext cx="9200541" cy="6006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5575" y="5833241"/>
            <a:ext cx="8846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hlinkClick r:id="rId3"/>
              </a:rPr>
              <a:t>http://</a:t>
            </a:r>
            <a:r>
              <a:rPr lang="en-CA" sz="1400" dirty="0" smtClean="0">
                <a:hlinkClick r:id="rId3"/>
              </a:rPr>
              <a:t>findingaids.library.dal.ca/centre-for-art-tapes</a:t>
            </a:r>
            <a:r>
              <a:rPr lang="en-CA" sz="1400" dirty="0" smtClean="0"/>
              <a:t> 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17944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0" y="1535123"/>
            <a:ext cx="8614299" cy="1354137"/>
          </a:xfrm>
        </p:spPr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TYPES OF ARCHIVES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368592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0" y="825501"/>
            <a:ext cx="6733416" cy="4815416"/>
          </a:xfrm>
        </p:spPr>
        <p:txBody>
          <a:bodyPr/>
          <a:lstStyle/>
          <a:p>
            <a:r>
              <a:rPr lang="en-US" dirty="0" smtClean="0"/>
              <a:t>UNIVERSITY AND COLLEGE ARCHIVES</a:t>
            </a:r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Collect and preserve institutional memory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Some have </a:t>
            </a:r>
            <a:r>
              <a:rPr lang="en-US" sz="2400" dirty="0"/>
              <a:t>r</a:t>
            </a:r>
            <a:r>
              <a:rPr lang="en-US" sz="2400" dirty="0" smtClean="0"/>
              <a:t>ecords management programs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Materials in all </a:t>
            </a:r>
            <a:r>
              <a:rPr lang="en-US" sz="2400" dirty="0" smtClean="0"/>
              <a:t>formats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Some have research collections (often called “manuscripts” or “special collections”)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Typically focus research collections on specific subject areas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Examples: </a:t>
            </a:r>
            <a:r>
              <a:rPr lang="en-US" sz="2400" dirty="0" smtClean="0">
                <a:hlinkClick r:id="rId3"/>
              </a:rPr>
              <a:t>Dalhousie University Archives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4"/>
              </a:rPr>
              <a:t>Clara Thomas Archives and Special Collections, York University</a:t>
            </a: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15710" y="456169"/>
            <a:ext cx="5391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(</a:t>
            </a:r>
            <a:r>
              <a:rPr lang="en-CA" dirty="0" smtClean="0">
                <a:hlinkClick r:id="rId5"/>
              </a:rPr>
              <a:t>Schmidt, Using Archives: A Guide to Effective Research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8197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6a6a9153-db81-41aa-b483-54a7d12e9aff">Downloads</Categor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E8702A6576644ABA37097A1290309" ma:contentTypeVersion="1" ma:contentTypeDescription="Create a new document." ma:contentTypeScope="" ma:versionID="1576807ebee743457da536efbe00e557">
  <xsd:schema xmlns:xsd="http://www.w3.org/2001/XMLSchema" xmlns:xs="http://www.w3.org/2001/XMLSchema" xmlns:p="http://schemas.microsoft.com/office/2006/metadata/properties" xmlns:ns2="6a6a9153-db81-41aa-b483-54a7d12e9aff" targetNamespace="http://schemas.microsoft.com/office/2006/metadata/properties" ma:root="true" ma:fieldsID="c5284bd0c06afedab9f975488e5a399d" ns2:_="">
    <xsd:import namespace="6a6a9153-db81-41aa-b483-54a7d12e9aff"/>
    <xsd:element name="properties">
      <xsd:complexType>
        <xsd:sequence>
          <xsd:element name="documentManagement">
            <xsd:complexType>
              <xsd:all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6a9153-db81-41aa-b483-54a7d12e9aff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Downloads" ma:format="Dropdown" ma:internalName="Category">
      <xsd:simpleType>
        <xsd:restriction base="dms:Choice">
          <xsd:enumeration value="Downloads"/>
          <xsd:enumeration value="Project planning"/>
          <xsd:enumeration value="Guidelines"/>
          <xsd:enumeration value="Event planning"/>
          <xsd:enumeration value="Media relations"/>
          <xsd:enumeration value="Crisis communication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45007D-45C7-4C1D-8BB4-D2E65B232BF3}">
  <ds:schemaRefs>
    <ds:schemaRef ds:uri="http://schemas.microsoft.com/office/2006/metadata/properties"/>
    <ds:schemaRef ds:uri="6a6a9153-db81-41aa-b483-54a7d12e9aff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B43A5E9-DEB1-44E2-9206-552C0F1C9C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28F9C6-9CBF-42E7-B1BF-DA37EA64DC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6a9153-db81-41aa-b483-54a7d12e9a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9768</TotalTime>
  <Words>2626</Words>
  <Application>Microsoft Office PowerPoint</Application>
  <PresentationFormat>On-screen Show (4:3)</PresentationFormat>
  <Paragraphs>420</Paragraphs>
  <Slides>61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61</vt:i4>
      </vt:variant>
    </vt:vector>
  </HeadingPairs>
  <TitlesOfParts>
    <vt:vector size="68" baseType="lpstr">
      <vt:lpstr>Custom Design</vt:lpstr>
      <vt:lpstr>1_Custom Design</vt:lpstr>
      <vt:lpstr>Office Theme</vt:lpstr>
      <vt:lpstr>1_Office Theme</vt:lpstr>
      <vt:lpstr>2_Custom Design</vt:lpstr>
      <vt:lpstr>3_Office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ann shier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presentation: Arial template</dc:title>
  <dc:creator>Ann Shier</dc:creator>
  <cp:lastModifiedBy>Nadine</cp:lastModifiedBy>
  <cp:revision>201</cp:revision>
  <cp:lastPrinted>2014-06-16T17:18:12Z</cp:lastPrinted>
  <dcterms:created xsi:type="dcterms:W3CDTF">2014-06-16T16:08:57Z</dcterms:created>
  <dcterms:modified xsi:type="dcterms:W3CDTF">2015-05-29T02:20:56Z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0x010100F4BE8702A6576644ABA37097A1290309</vt:lpwstr>
  </property>
</Properties>
</file>