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8.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1.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2.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3.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4.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15.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16.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2" r:id="rId4"/>
  </p:sldMasterIdLst>
  <p:notesMasterIdLst>
    <p:notesMasterId r:id="rId77"/>
  </p:notesMasterIdLst>
  <p:handoutMasterIdLst>
    <p:handoutMasterId r:id="rId78"/>
  </p:handoutMasterIdLst>
  <p:sldIdLst>
    <p:sldId id="256" r:id="rId5"/>
    <p:sldId id="307" r:id="rId6"/>
    <p:sldId id="308" r:id="rId7"/>
    <p:sldId id="309" r:id="rId8"/>
    <p:sldId id="314" r:id="rId9"/>
    <p:sldId id="310" r:id="rId10"/>
    <p:sldId id="311" r:id="rId11"/>
    <p:sldId id="313" r:id="rId12"/>
    <p:sldId id="312" r:id="rId13"/>
    <p:sldId id="315" r:id="rId14"/>
    <p:sldId id="316" r:id="rId15"/>
    <p:sldId id="317" r:id="rId16"/>
    <p:sldId id="318" r:id="rId17"/>
    <p:sldId id="320" r:id="rId18"/>
    <p:sldId id="319" r:id="rId19"/>
    <p:sldId id="321" r:id="rId20"/>
    <p:sldId id="322" r:id="rId21"/>
    <p:sldId id="323" r:id="rId22"/>
    <p:sldId id="324" r:id="rId23"/>
    <p:sldId id="325" r:id="rId24"/>
    <p:sldId id="328" r:id="rId25"/>
    <p:sldId id="329" r:id="rId26"/>
    <p:sldId id="332" r:id="rId27"/>
    <p:sldId id="331" r:id="rId28"/>
    <p:sldId id="330" r:id="rId29"/>
    <p:sldId id="304" r:id="rId30"/>
    <p:sldId id="333" r:id="rId31"/>
    <p:sldId id="305" r:id="rId32"/>
    <p:sldId id="334" r:id="rId33"/>
    <p:sldId id="335" r:id="rId34"/>
    <p:sldId id="336" r:id="rId35"/>
    <p:sldId id="337" r:id="rId36"/>
    <p:sldId id="339" r:id="rId37"/>
    <p:sldId id="281" r:id="rId38"/>
    <p:sldId id="341" r:id="rId39"/>
    <p:sldId id="342" r:id="rId40"/>
    <p:sldId id="343" r:id="rId41"/>
    <p:sldId id="344" r:id="rId42"/>
    <p:sldId id="345" r:id="rId43"/>
    <p:sldId id="346" r:id="rId44"/>
    <p:sldId id="347" r:id="rId45"/>
    <p:sldId id="348" r:id="rId46"/>
    <p:sldId id="349" r:id="rId47"/>
    <p:sldId id="350" r:id="rId48"/>
    <p:sldId id="351" r:id="rId49"/>
    <p:sldId id="353" r:id="rId50"/>
    <p:sldId id="352" r:id="rId51"/>
    <p:sldId id="354" r:id="rId52"/>
    <p:sldId id="355" r:id="rId53"/>
    <p:sldId id="287" r:id="rId54"/>
    <p:sldId id="357" r:id="rId55"/>
    <p:sldId id="356" r:id="rId56"/>
    <p:sldId id="358" r:id="rId57"/>
    <p:sldId id="359" r:id="rId58"/>
    <p:sldId id="360" r:id="rId59"/>
    <p:sldId id="361" r:id="rId60"/>
    <p:sldId id="362" r:id="rId61"/>
    <p:sldId id="363" r:id="rId62"/>
    <p:sldId id="364" r:id="rId63"/>
    <p:sldId id="365" r:id="rId64"/>
    <p:sldId id="366" r:id="rId65"/>
    <p:sldId id="367" r:id="rId66"/>
    <p:sldId id="368" r:id="rId67"/>
    <p:sldId id="369" r:id="rId68"/>
    <p:sldId id="372" r:id="rId69"/>
    <p:sldId id="373" r:id="rId70"/>
    <p:sldId id="374" r:id="rId71"/>
    <p:sldId id="375" r:id="rId72"/>
    <p:sldId id="376" r:id="rId73"/>
    <p:sldId id="377" r:id="rId74"/>
    <p:sldId id="378" r:id="rId75"/>
    <p:sldId id="289" r:id="rId7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2450" autoAdjust="0"/>
  </p:normalViewPr>
  <p:slideViewPr>
    <p:cSldViewPr snapToGrid="0">
      <p:cViewPr varScale="1">
        <p:scale>
          <a:sx n="60" d="100"/>
          <a:sy n="60" d="100"/>
        </p:scale>
        <p:origin x="276" y="36"/>
      </p:cViewPr>
      <p:guideLst>
        <p:guide orient="horz" pos="2160"/>
        <p:guide pos="3840"/>
      </p:guideLst>
    </p:cSldViewPr>
  </p:slideViewPr>
  <p:outlineViewPr>
    <p:cViewPr>
      <p:scale>
        <a:sx n="33" d="100"/>
        <a:sy n="33" d="100"/>
      </p:scale>
      <p:origin x="0" y="-586"/>
    </p:cViewPr>
  </p:outlineViewPr>
  <p:notesTextViewPr>
    <p:cViewPr>
      <p:scale>
        <a:sx n="1" d="1"/>
        <a:sy n="1" d="1"/>
      </p:scale>
      <p:origin x="0" y="0"/>
    </p:cViewPr>
  </p:notesTextViewPr>
  <p:sorterViewPr>
    <p:cViewPr>
      <p:scale>
        <a:sx n="100" d="100"/>
        <a:sy n="100" d="100"/>
      </p:scale>
      <p:origin x="0" y="-485"/>
    </p:cViewPr>
  </p:sorterViewPr>
  <p:notesViewPr>
    <p:cSldViewPr snapToGrid="0">
      <p:cViewPr varScale="1">
        <p:scale>
          <a:sx n="65" d="100"/>
          <a:sy n="65" d="100"/>
        </p:scale>
        <p:origin x="3154" y="43"/>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handoutMaster" Target="handoutMasters/handoutMaster1.xml"/><Relationship Id="rId8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s>
</file>

<file path=ppt/diagrams/_rels/data12.xml.rels><?xml version="1.0" encoding="UTF-8" standalone="yes"?>
<Relationships xmlns="http://schemas.openxmlformats.org/package/2006/relationships"><Relationship Id="rId1" Type="http://schemas.openxmlformats.org/officeDocument/2006/relationships/hyperlink" Target="https://developingchild.harvard.edu/resources/aces-and-toxic-stress-frequently-asked-questions/" TargetMode="External"/></Relationships>
</file>

<file path=ppt/diagrams/_rels/drawing12.xml.rels><?xml version="1.0" encoding="UTF-8" standalone="yes"?>
<Relationships xmlns="http://schemas.openxmlformats.org/package/2006/relationships"><Relationship Id="rId1" Type="http://schemas.openxmlformats.org/officeDocument/2006/relationships/hyperlink" Target="https://developingchild.harvard.edu/resources/aces-and-toxic-stress-frequently-asked-questions/" TargetMode="Externa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84A7A1-556B-459C-A82C-E489C8DCB18D}" type="doc">
      <dgm:prSet loTypeId="urn:microsoft.com/office/officeart/2005/8/layout/list1" loCatId="list" qsTypeId="urn:microsoft.com/office/officeart/2005/8/quickstyle/simple1" qsCatId="simple" csTypeId="urn:microsoft.com/office/officeart/2005/8/colors/accent0_3" csCatId="mainScheme" phldr="1"/>
      <dgm:spPr/>
      <dgm:t>
        <a:bodyPr/>
        <a:lstStyle/>
        <a:p>
          <a:endParaRPr lang="en-US"/>
        </a:p>
      </dgm:t>
    </dgm:pt>
    <dgm:pt modelId="{07A2BD10-CDAD-4944-BD8F-F440B5FC9496}">
      <dgm:prSet/>
      <dgm:spPr/>
      <dgm:t>
        <a:bodyPr/>
        <a:lstStyle/>
        <a:p>
          <a:r>
            <a:rPr lang="en-US" dirty="0"/>
            <a:t>Chronicle of Higher Education (Brown, 2021) </a:t>
          </a:r>
        </a:p>
      </dgm:t>
    </dgm:pt>
    <dgm:pt modelId="{B9B604DE-ED2A-49EF-BD19-F1D6DA974B71}" type="parTrans" cxnId="{A454E85F-8F65-47E0-9BFE-AE631DE73AA2}">
      <dgm:prSet/>
      <dgm:spPr/>
      <dgm:t>
        <a:bodyPr/>
        <a:lstStyle/>
        <a:p>
          <a:endParaRPr lang="en-US"/>
        </a:p>
      </dgm:t>
    </dgm:pt>
    <dgm:pt modelId="{3876B17C-57FB-4AFE-911E-CE8C0B5098FF}" type="sibTrans" cxnId="{A454E85F-8F65-47E0-9BFE-AE631DE73AA2}">
      <dgm:prSet/>
      <dgm:spPr/>
      <dgm:t>
        <a:bodyPr/>
        <a:lstStyle/>
        <a:p>
          <a:endParaRPr lang="en-US"/>
        </a:p>
      </dgm:t>
    </dgm:pt>
    <dgm:pt modelId="{2F70BF92-D809-42EB-99D7-A407500F62E9}">
      <dgm:prSet/>
      <dgm:spPr/>
      <dgm:t>
        <a:bodyPr/>
        <a:lstStyle/>
        <a:p>
          <a:r>
            <a:rPr lang="en-US"/>
            <a:t>Pandemic only exacerbated already high levels of anxiety and depression among post-secondary students</a:t>
          </a:r>
        </a:p>
      </dgm:t>
    </dgm:pt>
    <dgm:pt modelId="{FC05005E-4BE6-486C-A69E-81F551ABDF32}" type="parTrans" cxnId="{5DC2A732-1E8A-404B-8C97-C5331A201963}">
      <dgm:prSet/>
      <dgm:spPr/>
      <dgm:t>
        <a:bodyPr/>
        <a:lstStyle/>
        <a:p>
          <a:endParaRPr lang="en-US"/>
        </a:p>
      </dgm:t>
    </dgm:pt>
    <dgm:pt modelId="{04428169-2E16-4317-8349-F0E4D7FDEAF6}" type="sibTrans" cxnId="{5DC2A732-1E8A-404B-8C97-C5331A201963}">
      <dgm:prSet/>
      <dgm:spPr/>
      <dgm:t>
        <a:bodyPr/>
        <a:lstStyle/>
        <a:p>
          <a:endParaRPr lang="en-US"/>
        </a:p>
      </dgm:t>
    </dgm:pt>
    <dgm:pt modelId="{9E211C24-EBE8-40A4-BE9E-50A59D62D47C}">
      <dgm:prSet/>
      <dgm:spPr/>
      <dgm:t>
        <a:bodyPr/>
        <a:lstStyle/>
        <a:p>
          <a:r>
            <a:rPr lang="en-US"/>
            <a:t>Student counselors are observing an increase in anxiety related to current circumstances (rather than future/past)</a:t>
          </a:r>
        </a:p>
      </dgm:t>
    </dgm:pt>
    <dgm:pt modelId="{E7B65508-5CDC-4EEE-A2E4-8776889E1C2E}" type="parTrans" cxnId="{81ABE08A-22D2-44D1-99E4-C17F878FF4BB}">
      <dgm:prSet/>
      <dgm:spPr/>
      <dgm:t>
        <a:bodyPr/>
        <a:lstStyle/>
        <a:p>
          <a:endParaRPr lang="en-US"/>
        </a:p>
      </dgm:t>
    </dgm:pt>
    <dgm:pt modelId="{69C3F85B-3669-4889-9A9F-BBEF533CB44F}" type="sibTrans" cxnId="{81ABE08A-22D2-44D1-99E4-C17F878FF4BB}">
      <dgm:prSet/>
      <dgm:spPr/>
      <dgm:t>
        <a:bodyPr/>
        <a:lstStyle/>
        <a:p>
          <a:endParaRPr lang="en-US"/>
        </a:p>
      </dgm:t>
    </dgm:pt>
    <dgm:pt modelId="{F43321E0-0D56-4046-8950-624906E8D56B}">
      <dgm:prSet/>
      <dgm:spPr/>
      <dgm:t>
        <a:bodyPr/>
        <a:lstStyle/>
        <a:p>
          <a:r>
            <a:rPr lang="en-US" dirty="0"/>
            <a:t>Evidence of Post-traumatic Stress Disorder (PTSD) </a:t>
          </a:r>
        </a:p>
      </dgm:t>
    </dgm:pt>
    <dgm:pt modelId="{F70E4982-72B7-42BB-BB23-7C63E00AFDFB}" type="parTrans" cxnId="{A1AA02AF-9F62-447F-80C0-AE53D13F561A}">
      <dgm:prSet/>
      <dgm:spPr/>
      <dgm:t>
        <a:bodyPr/>
        <a:lstStyle/>
        <a:p>
          <a:endParaRPr lang="en-US"/>
        </a:p>
      </dgm:t>
    </dgm:pt>
    <dgm:pt modelId="{E63E5AC3-3ECA-413A-824C-E5856C986727}" type="sibTrans" cxnId="{A1AA02AF-9F62-447F-80C0-AE53D13F561A}">
      <dgm:prSet/>
      <dgm:spPr/>
      <dgm:t>
        <a:bodyPr/>
        <a:lstStyle/>
        <a:p>
          <a:endParaRPr lang="en-US"/>
        </a:p>
      </dgm:t>
    </dgm:pt>
    <dgm:pt modelId="{1FAE1BF5-F676-4B0A-A5D1-FA733CE170CB}">
      <dgm:prSet/>
      <dgm:spPr/>
      <dgm:t>
        <a:bodyPr/>
        <a:lstStyle/>
        <a:p>
          <a:r>
            <a:rPr lang="en-US"/>
            <a:t>U.S. Healthy Minds Study</a:t>
          </a:r>
        </a:p>
      </dgm:t>
    </dgm:pt>
    <dgm:pt modelId="{81A746A3-F16F-4ED3-950F-F52C0781CC5D}" type="parTrans" cxnId="{D791B6CF-A6C1-4E87-9FCF-0EE60834F857}">
      <dgm:prSet/>
      <dgm:spPr/>
      <dgm:t>
        <a:bodyPr/>
        <a:lstStyle/>
        <a:p>
          <a:endParaRPr lang="en-US"/>
        </a:p>
      </dgm:t>
    </dgm:pt>
    <dgm:pt modelId="{24EF20F0-29AE-4E08-AE5D-79357C76FA92}" type="sibTrans" cxnId="{D791B6CF-A6C1-4E87-9FCF-0EE60834F857}">
      <dgm:prSet/>
      <dgm:spPr/>
      <dgm:t>
        <a:bodyPr/>
        <a:lstStyle/>
        <a:p>
          <a:endParaRPr lang="en-US"/>
        </a:p>
      </dgm:t>
    </dgm:pt>
    <dgm:pt modelId="{4A2AF03D-CD4B-4AE4-A385-0A3B3508A222}">
      <dgm:prSet/>
      <dgm:spPr/>
      <dgm:t>
        <a:bodyPr/>
        <a:lstStyle/>
        <a:p>
          <a:r>
            <a:rPr lang="en-US"/>
            <a:t>Post-secondary student surveys since 2007</a:t>
          </a:r>
        </a:p>
      </dgm:t>
    </dgm:pt>
    <dgm:pt modelId="{E60C3A20-BC1D-48A6-9542-88B03B754071}" type="parTrans" cxnId="{8042DB9B-5B2B-4CD4-B9F1-68F50395F7DB}">
      <dgm:prSet/>
      <dgm:spPr/>
      <dgm:t>
        <a:bodyPr/>
        <a:lstStyle/>
        <a:p>
          <a:endParaRPr lang="en-US"/>
        </a:p>
      </dgm:t>
    </dgm:pt>
    <dgm:pt modelId="{45624EE1-8932-4D53-B5AB-9716C7D26E5A}" type="sibTrans" cxnId="{8042DB9B-5B2B-4CD4-B9F1-68F50395F7DB}">
      <dgm:prSet/>
      <dgm:spPr/>
      <dgm:t>
        <a:bodyPr/>
        <a:lstStyle/>
        <a:p>
          <a:endParaRPr lang="en-US"/>
        </a:p>
      </dgm:t>
    </dgm:pt>
    <dgm:pt modelId="{DF0E08CD-9F33-4088-97BE-D891E8BC8591}">
      <dgm:prSet/>
      <dgm:spPr/>
      <dgm:t>
        <a:bodyPr/>
        <a:lstStyle/>
        <a:p>
          <a:r>
            <a:rPr lang="en-US"/>
            <a:t>There has been an upward trend in student anxiety and depression well before and continuing into the pandemic</a:t>
          </a:r>
        </a:p>
      </dgm:t>
    </dgm:pt>
    <dgm:pt modelId="{E394F1FF-9630-4DA6-9984-915D9DE46BB4}" type="parTrans" cxnId="{411EFB23-01B0-456E-BECF-80B6D2795996}">
      <dgm:prSet/>
      <dgm:spPr/>
      <dgm:t>
        <a:bodyPr/>
        <a:lstStyle/>
        <a:p>
          <a:endParaRPr lang="en-US"/>
        </a:p>
      </dgm:t>
    </dgm:pt>
    <dgm:pt modelId="{FFFF5C23-7827-40CF-8F66-439A6884F390}" type="sibTrans" cxnId="{411EFB23-01B0-456E-BECF-80B6D2795996}">
      <dgm:prSet/>
      <dgm:spPr/>
      <dgm:t>
        <a:bodyPr/>
        <a:lstStyle/>
        <a:p>
          <a:endParaRPr lang="en-US"/>
        </a:p>
      </dgm:t>
    </dgm:pt>
    <dgm:pt modelId="{6A3690CD-5206-47E3-A2D4-9BF6A38A20CE}" type="pres">
      <dgm:prSet presAssocID="{A984A7A1-556B-459C-A82C-E489C8DCB18D}" presName="linear" presStyleCnt="0">
        <dgm:presLayoutVars>
          <dgm:dir/>
          <dgm:animLvl val="lvl"/>
          <dgm:resizeHandles val="exact"/>
        </dgm:presLayoutVars>
      </dgm:prSet>
      <dgm:spPr/>
    </dgm:pt>
    <dgm:pt modelId="{A7F646FF-135A-4060-8A85-6C8F7A5F88E5}" type="pres">
      <dgm:prSet presAssocID="{07A2BD10-CDAD-4944-BD8F-F440B5FC9496}" presName="parentLin" presStyleCnt="0"/>
      <dgm:spPr/>
    </dgm:pt>
    <dgm:pt modelId="{2ADF90F7-59B9-4D8E-BF34-5284759F0E11}" type="pres">
      <dgm:prSet presAssocID="{07A2BD10-CDAD-4944-BD8F-F440B5FC9496}" presName="parentLeftMargin" presStyleLbl="node1" presStyleIdx="0" presStyleCnt="2"/>
      <dgm:spPr/>
    </dgm:pt>
    <dgm:pt modelId="{DACE0913-AD2F-4D63-A44F-749E7A8A44AB}" type="pres">
      <dgm:prSet presAssocID="{07A2BD10-CDAD-4944-BD8F-F440B5FC9496}" presName="parentText" presStyleLbl="node1" presStyleIdx="0" presStyleCnt="2">
        <dgm:presLayoutVars>
          <dgm:chMax val="0"/>
          <dgm:bulletEnabled val="1"/>
        </dgm:presLayoutVars>
      </dgm:prSet>
      <dgm:spPr/>
    </dgm:pt>
    <dgm:pt modelId="{2C1F6E8B-3869-4C6B-8287-05FDA38D21EE}" type="pres">
      <dgm:prSet presAssocID="{07A2BD10-CDAD-4944-BD8F-F440B5FC9496}" presName="negativeSpace" presStyleCnt="0"/>
      <dgm:spPr/>
    </dgm:pt>
    <dgm:pt modelId="{986DF780-D474-4844-BE5F-F8D0CE0DA6DF}" type="pres">
      <dgm:prSet presAssocID="{07A2BD10-CDAD-4944-BD8F-F440B5FC9496}" presName="childText" presStyleLbl="conFgAcc1" presStyleIdx="0" presStyleCnt="2">
        <dgm:presLayoutVars>
          <dgm:bulletEnabled val="1"/>
        </dgm:presLayoutVars>
      </dgm:prSet>
      <dgm:spPr/>
    </dgm:pt>
    <dgm:pt modelId="{D0A3412F-727D-422B-B2A3-52D482BDA644}" type="pres">
      <dgm:prSet presAssocID="{3876B17C-57FB-4AFE-911E-CE8C0B5098FF}" presName="spaceBetweenRectangles" presStyleCnt="0"/>
      <dgm:spPr/>
    </dgm:pt>
    <dgm:pt modelId="{0005F1B2-52A7-4524-A222-42F0C339A466}" type="pres">
      <dgm:prSet presAssocID="{1FAE1BF5-F676-4B0A-A5D1-FA733CE170CB}" presName="parentLin" presStyleCnt="0"/>
      <dgm:spPr/>
    </dgm:pt>
    <dgm:pt modelId="{5C029884-C189-4EAE-B91B-D8321C94154F}" type="pres">
      <dgm:prSet presAssocID="{1FAE1BF5-F676-4B0A-A5D1-FA733CE170CB}" presName="parentLeftMargin" presStyleLbl="node1" presStyleIdx="0" presStyleCnt="2"/>
      <dgm:spPr/>
    </dgm:pt>
    <dgm:pt modelId="{A4785424-725A-443E-B74D-4DE496E17F0B}" type="pres">
      <dgm:prSet presAssocID="{1FAE1BF5-F676-4B0A-A5D1-FA733CE170CB}" presName="parentText" presStyleLbl="node1" presStyleIdx="1" presStyleCnt="2">
        <dgm:presLayoutVars>
          <dgm:chMax val="0"/>
          <dgm:bulletEnabled val="1"/>
        </dgm:presLayoutVars>
      </dgm:prSet>
      <dgm:spPr/>
    </dgm:pt>
    <dgm:pt modelId="{DCDB0A57-484F-4583-A6C7-AC27E99A6782}" type="pres">
      <dgm:prSet presAssocID="{1FAE1BF5-F676-4B0A-A5D1-FA733CE170CB}" presName="negativeSpace" presStyleCnt="0"/>
      <dgm:spPr/>
    </dgm:pt>
    <dgm:pt modelId="{130918AF-0783-4BE9-BD1E-E523DE630CC4}" type="pres">
      <dgm:prSet presAssocID="{1FAE1BF5-F676-4B0A-A5D1-FA733CE170CB}" presName="childText" presStyleLbl="conFgAcc1" presStyleIdx="1" presStyleCnt="2">
        <dgm:presLayoutVars>
          <dgm:bulletEnabled val="1"/>
        </dgm:presLayoutVars>
      </dgm:prSet>
      <dgm:spPr/>
    </dgm:pt>
  </dgm:ptLst>
  <dgm:cxnLst>
    <dgm:cxn modelId="{411EFB23-01B0-456E-BECF-80B6D2795996}" srcId="{1FAE1BF5-F676-4B0A-A5D1-FA733CE170CB}" destId="{DF0E08CD-9F33-4088-97BE-D891E8BC8591}" srcOrd="1" destOrd="0" parTransId="{E394F1FF-9630-4DA6-9984-915D9DE46BB4}" sibTransId="{FFFF5C23-7827-40CF-8F66-439A6884F390}"/>
    <dgm:cxn modelId="{58925D32-68C9-45A7-85A7-739660484EA3}" type="presOf" srcId="{9E211C24-EBE8-40A4-BE9E-50A59D62D47C}" destId="{986DF780-D474-4844-BE5F-F8D0CE0DA6DF}" srcOrd="0" destOrd="1" presId="urn:microsoft.com/office/officeart/2005/8/layout/list1"/>
    <dgm:cxn modelId="{5DC2A732-1E8A-404B-8C97-C5331A201963}" srcId="{07A2BD10-CDAD-4944-BD8F-F440B5FC9496}" destId="{2F70BF92-D809-42EB-99D7-A407500F62E9}" srcOrd="0" destOrd="0" parTransId="{FC05005E-4BE6-486C-A69E-81F551ABDF32}" sibTransId="{04428169-2E16-4317-8349-F0E4D7FDEAF6}"/>
    <dgm:cxn modelId="{A454E85F-8F65-47E0-9BFE-AE631DE73AA2}" srcId="{A984A7A1-556B-459C-A82C-E489C8DCB18D}" destId="{07A2BD10-CDAD-4944-BD8F-F440B5FC9496}" srcOrd="0" destOrd="0" parTransId="{B9B604DE-ED2A-49EF-BD19-F1D6DA974B71}" sibTransId="{3876B17C-57FB-4AFE-911E-CE8C0B5098FF}"/>
    <dgm:cxn modelId="{03E12447-F503-4A64-B775-D25ADF8C0821}" type="presOf" srcId="{4A2AF03D-CD4B-4AE4-A385-0A3B3508A222}" destId="{130918AF-0783-4BE9-BD1E-E523DE630CC4}" srcOrd="0" destOrd="0" presId="urn:microsoft.com/office/officeart/2005/8/layout/list1"/>
    <dgm:cxn modelId="{E299AC7F-32E4-45C5-9CFC-AD0185139772}" type="presOf" srcId="{A984A7A1-556B-459C-A82C-E489C8DCB18D}" destId="{6A3690CD-5206-47E3-A2D4-9BF6A38A20CE}" srcOrd="0" destOrd="0" presId="urn:microsoft.com/office/officeart/2005/8/layout/list1"/>
    <dgm:cxn modelId="{81ABE08A-22D2-44D1-99E4-C17F878FF4BB}" srcId="{07A2BD10-CDAD-4944-BD8F-F440B5FC9496}" destId="{9E211C24-EBE8-40A4-BE9E-50A59D62D47C}" srcOrd="1" destOrd="0" parTransId="{E7B65508-5CDC-4EEE-A2E4-8776889E1C2E}" sibTransId="{69C3F85B-3669-4889-9A9F-BBEF533CB44F}"/>
    <dgm:cxn modelId="{8042DB9B-5B2B-4CD4-B9F1-68F50395F7DB}" srcId="{1FAE1BF5-F676-4B0A-A5D1-FA733CE170CB}" destId="{4A2AF03D-CD4B-4AE4-A385-0A3B3508A222}" srcOrd="0" destOrd="0" parTransId="{E60C3A20-BC1D-48A6-9542-88B03B754071}" sibTransId="{45624EE1-8932-4D53-B5AB-9716C7D26E5A}"/>
    <dgm:cxn modelId="{D9E3C8A0-2668-4CC5-A306-B9A1F16B95AD}" type="presOf" srcId="{07A2BD10-CDAD-4944-BD8F-F440B5FC9496}" destId="{DACE0913-AD2F-4D63-A44F-749E7A8A44AB}" srcOrd="1" destOrd="0" presId="urn:microsoft.com/office/officeart/2005/8/layout/list1"/>
    <dgm:cxn modelId="{A1AA02AF-9F62-447F-80C0-AE53D13F561A}" srcId="{07A2BD10-CDAD-4944-BD8F-F440B5FC9496}" destId="{F43321E0-0D56-4046-8950-624906E8D56B}" srcOrd="2" destOrd="0" parTransId="{F70E4982-72B7-42BB-BB23-7C63E00AFDFB}" sibTransId="{E63E5AC3-3ECA-413A-824C-E5856C986727}"/>
    <dgm:cxn modelId="{D725F9B1-01F7-4B89-AD73-D9C5739D940B}" type="presOf" srcId="{DF0E08CD-9F33-4088-97BE-D891E8BC8591}" destId="{130918AF-0783-4BE9-BD1E-E523DE630CC4}" srcOrd="0" destOrd="1" presId="urn:microsoft.com/office/officeart/2005/8/layout/list1"/>
    <dgm:cxn modelId="{7F048BC8-18E1-4121-9ADC-08C6FECB1D3D}" type="presOf" srcId="{1FAE1BF5-F676-4B0A-A5D1-FA733CE170CB}" destId="{A4785424-725A-443E-B74D-4DE496E17F0B}" srcOrd="1" destOrd="0" presId="urn:microsoft.com/office/officeart/2005/8/layout/list1"/>
    <dgm:cxn modelId="{D791B6CF-A6C1-4E87-9FCF-0EE60834F857}" srcId="{A984A7A1-556B-459C-A82C-E489C8DCB18D}" destId="{1FAE1BF5-F676-4B0A-A5D1-FA733CE170CB}" srcOrd="1" destOrd="0" parTransId="{81A746A3-F16F-4ED3-950F-F52C0781CC5D}" sibTransId="{24EF20F0-29AE-4E08-AE5D-79357C76FA92}"/>
    <dgm:cxn modelId="{2AC158D3-6A89-425B-91A5-B758CF04FD30}" type="presOf" srcId="{2F70BF92-D809-42EB-99D7-A407500F62E9}" destId="{986DF780-D474-4844-BE5F-F8D0CE0DA6DF}" srcOrd="0" destOrd="0" presId="urn:microsoft.com/office/officeart/2005/8/layout/list1"/>
    <dgm:cxn modelId="{7315F7D5-89F5-4188-AF14-414269F19883}" type="presOf" srcId="{07A2BD10-CDAD-4944-BD8F-F440B5FC9496}" destId="{2ADF90F7-59B9-4D8E-BF34-5284759F0E11}" srcOrd="0" destOrd="0" presId="urn:microsoft.com/office/officeart/2005/8/layout/list1"/>
    <dgm:cxn modelId="{9ED2DAF7-4962-433C-9D9C-4592E44E332A}" type="presOf" srcId="{1FAE1BF5-F676-4B0A-A5D1-FA733CE170CB}" destId="{5C029884-C189-4EAE-B91B-D8321C94154F}" srcOrd="0" destOrd="0" presId="urn:microsoft.com/office/officeart/2005/8/layout/list1"/>
    <dgm:cxn modelId="{E4958AFD-067F-408E-82C8-BADEF260AF8E}" type="presOf" srcId="{F43321E0-0D56-4046-8950-624906E8D56B}" destId="{986DF780-D474-4844-BE5F-F8D0CE0DA6DF}" srcOrd="0" destOrd="2" presId="urn:microsoft.com/office/officeart/2005/8/layout/list1"/>
    <dgm:cxn modelId="{17B71036-4B89-4503-8A4E-6F4A5BA0DB06}" type="presParOf" srcId="{6A3690CD-5206-47E3-A2D4-9BF6A38A20CE}" destId="{A7F646FF-135A-4060-8A85-6C8F7A5F88E5}" srcOrd="0" destOrd="0" presId="urn:microsoft.com/office/officeart/2005/8/layout/list1"/>
    <dgm:cxn modelId="{BB60E2B5-C967-4087-8180-7147C8FC2B0C}" type="presParOf" srcId="{A7F646FF-135A-4060-8A85-6C8F7A5F88E5}" destId="{2ADF90F7-59B9-4D8E-BF34-5284759F0E11}" srcOrd="0" destOrd="0" presId="urn:microsoft.com/office/officeart/2005/8/layout/list1"/>
    <dgm:cxn modelId="{43C1FCF1-12D7-44A9-9B70-49F7F4FD0415}" type="presParOf" srcId="{A7F646FF-135A-4060-8A85-6C8F7A5F88E5}" destId="{DACE0913-AD2F-4D63-A44F-749E7A8A44AB}" srcOrd="1" destOrd="0" presId="urn:microsoft.com/office/officeart/2005/8/layout/list1"/>
    <dgm:cxn modelId="{FECF8546-59D7-438A-81DF-654800A389B9}" type="presParOf" srcId="{6A3690CD-5206-47E3-A2D4-9BF6A38A20CE}" destId="{2C1F6E8B-3869-4C6B-8287-05FDA38D21EE}" srcOrd="1" destOrd="0" presId="urn:microsoft.com/office/officeart/2005/8/layout/list1"/>
    <dgm:cxn modelId="{572B7C3D-9989-40C7-93A9-B352FB58701C}" type="presParOf" srcId="{6A3690CD-5206-47E3-A2D4-9BF6A38A20CE}" destId="{986DF780-D474-4844-BE5F-F8D0CE0DA6DF}" srcOrd="2" destOrd="0" presId="urn:microsoft.com/office/officeart/2005/8/layout/list1"/>
    <dgm:cxn modelId="{A65B5FB5-ABB0-4C4B-8993-99F029CBE2DC}" type="presParOf" srcId="{6A3690CD-5206-47E3-A2D4-9BF6A38A20CE}" destId="{D0A3412F-727D-422B-B2A3-52D482BDA644}" srcOrd="3" destOrd="0" presId="urn:microsoft.com/office/officeart/2005/8/layout/list1"/>
    <dgm:cxn modelId="{FC7AC7B3-C914-4EC8-8402-79AA055E35B9}" type="presParOf" srcId="{6A3690CD-5206-47E3-A2D4-9BF6A38A20CE}" destId="{0005F1B2-52A7-4524-A222-42F0C339A466}" srcOrd="4" destOrd="0" presId="urn:microsoft.com/office/officeart/2005/8/layout/list1"/>
    <dgm:cxn modelId="{B6500605-3BDF-47F8-8E1D-6CB2296088AF}" type="presParOf" srcId="{0005F1B2-52A7-4524-A222-42F0C339A466}" destId="{5C029884-C189-4EAE-B91B-D8321C94154F}" srcOrd="0" destOrd="0" presId="urn:microsoft.com/office/officeart/2005/8/layout/list1"/>
    <dgm:cxn modelId="{4A4013A5-EA9C-4DA0-9DF7-D06CE81612FB}" type="presParOf" srcId="{0005F1B2-52A7-4524-A222-42F0C339A466}" destId="{A4785424-725A-443E-B74D-4DE496E17F0B}" srcOrd="1" destOrd="0" presId="urn:microsoft.com/office/officeart/2005/8/layout/list1"/>
    <dgm:cxn modelId="{E67A4D89-6A14-405A-A61A-0479D37B8AD9}" type="presParOf" srcId="{6A3690CD-5206-47E3-A2D4-9BF6A38A20CE}" destId="{DCDB0A57-484F-4583-A6C7-AC27E99A6782}" srcOrd="5" destOrd="0" presId="urn:microsoft.com/office/officeart/2005/8/layout/list1"/>
    <dgm:cxn modelId="{C3EE367B-2E18-49D9-8E9B-03350BC65F98}" type="presParOf" srcId="{6A3690CD-5206-47E3-A2D4-9BF6A38A20CE}" destId="{130918AF-0783-4BE9-BD1E-E523DE630CC4}"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A984A7A1-556B-459C-A82C-E489C8DCB18D}" type="doc">
      <dgm:prSet loTypeId="urn:microsoft.com/office/officeart/2005/8/layout/list1" loCatId="list" qsTypeId="urn:microsoft.com/office/officeart/2005/8/quickstyle/simple2" qsCatId="simple" csTypeId="urn:microsoft.com/office/officeart/2005/8/colors/colorful1" csCatId="colorful" phldr="1"/>
      <dgm:spPr/>
      <dgm:t>
        <a:bodyPr/>
        <a:lstStyle/>
        <a:p>
          <a:endParaRPr lang="en-US"/>
        </a:p>
      </dgm:t>
    </dgm:pt>
    <dgm:pt modelId="{07A2BD10-CDAD-4944-BD8F-F440B5FC9496}">
      <dgm:prSet/>
      <dgm:spPr/>
      <dgm:t>
        <a:bodyPr/>
        <a:lstStyle/>
        <a:p>
          <a:r>
            <a:rPr lang="en-US" dirty="0">
              <a:solidFill>
                <a:schemeClr val="tx1"/>
              </a:solidFill>
            </a:rPr>
            <a:t>Trauma</a:t>
          </a:r>
        </a:p>
      </dgm:t>
    </dgm:pt>
    <dgm:pt modelId="{B9B604DE-ED2A-49EF-BD19-F1D6DA974B71}" type="parTrans" cxnId="{A454E85F-8F65-47E0-9BFE-AE631DE73AA2}">
      <dgm:prSet/>
      <dgm:spPr/>
      <dgm:t>
        <a:bodyPr/>
        <a:lstStyle/>
        <a:p>
          <a:endParaRPr lang="en-US"/>
        </a:p>
      </dgm:t>
    </dgm:pt>
    <dgm:pt modelId="{3876B17C-57FB-4AFE-911E-CE8C0B5098FF}" type="sibTrans" cxnId="{A454E85F-8F65-47E0-9BFE-AE631DE73AA2}">
      <dgm:prSet/>
      <dgm:spPr/>
      <dgm:t>
        <a:bodyPr/>
        <a:lstStyle/>
        <a:p>
          <a:endParaRPr lang="en-US"/>
        </a:p>
      </dgm:t>
    </dgm:pt>
    <dgm:pt modelId="{2F70BF92-D809-42EB-99D7-A407500F62E9}">
      <dgm:prSet/>
      <dgm:spPr/>
      <dgm:t>
        <a:bodyPr/>
        <a:lstStyle/>
        <a:p>
          <a:r>
            <a:rPr lang="en-US" dirty="0"/>
            <a:t>Among SAMHSA’s common types of trauma, we find matches to the Covid-19 pandemic:</a:t>
          </a:r>
        </a:p>
      </dgm:t>
    </dgm:pt>
    <dgm:pt modelId="{FC05005E-4BE6-486C-A69E-81F551ABDF32}" type="parTrans" cxnId="{5DC2A732-1E8A-404B-8C97-C5331A201963}">
      <dgm:prSet/>
      <dgm:spPr/>
      <dgm:t>
        <a:bodyPr/>
        <a:lstStyle/>
        <a:p>
          <a:endParaRPr lang="en-US"/>
        </a:p>
      </dgm:t>
    </dgm:pt>
    <dgm:pt modelId="{04428169-2E16-4317-8349-F0E4D7FDEAF6}" type="sibTrans" cxnId="{5DC2A732-1E8A-404B-8C97-C5331A201963}">
      <dgm:prSet/>
      <dgm:spPr/>
      <dgm:t>
        <a:bodyPr/>
        <a:lstStyle/>
        <a:p>
          <a:endParaRPr lang="en-US"/>
        </a:p>
      </dgm:t>
    </dgm:pt>
    <dgm:pt modelId="{6A7A5FCE-B1A3-4EF3-9288-FD6DA4A893D4}">
      <dgm:prSet/>
      <dgm:spPr/>
      <dgm:t>
        <a:bodyPr/>
        <a:lstStyle/>
        <a:p>
          <a:r>
            <a:rPr lang="en-US" b="1" dirty="0"/>
            <a:t>Repetitive</a:t>
          </a:r>
          <a:r>
            <a:rPr lang="en-US" dirty="0"/>
            <a:t> (e.g., shutdowns, school closures, news reports)</a:t>
          </a:r>
        </a:p>
      </dgm:t>
    </dgm:pt>
    <dgm:pt modelId="{B733C6D5-F32B-4A1F-8938-FE757E991E0F}" type="parTrans" cxnId="{01DA177C-FAE6-4BE6-AB3C-186190384114}">
      <dgm:prSet/>
      <dgm:spPr/>
      <dgm:t>
        <a:bodyPr/>
        <a:lstStyle/>
        <a:p>
          <a:endParaRPr lang="en-US"/>
        </a:p>
      </dgm:t>
    </dgm:pt>
    <dgm:pt modelId="{67FE98BB-3178-4E00-9403-914E145D94EB}" type="sibTrans" cxnId="{01DA177C-FAE6-4BE6-AB3C-186190384114}">
      <dgm:prSet/>
      <dgm:spPr/>
      <dgm:t>
        <a:bodyPr/>
        <a:lstStyle/>
        <a:p>
          <a:endParaRPr lang="en-US"/>
        </a:p>
      </dgm:t>
    </dgm:pt>
    <dgm:pt modelId="{481327C7-CF36-46FA-9E8F-DACD98AC5ADD}">
      <dgm:prSet/>
      <dgm:spPr/>
      <dgm:t>
        <a:bodyPr/>
        <a:lstStyle/>
        <a:p>
          <a:r>
            <a:rPr lang="en-US" b="1" dirty="0"/>
            <a:t>Complex</a:t>
          </a:r>
          <a:r>
            <a:rPr lang="en-US" dirty="0"/>
            <a:t> (e.g., various effects including isolation, domestic disturbances)</a:t>
          </a:r>
        </a:p>
      </dgm:t>
    </dgm:pt>
    <dgm:pt modelId="{671FBD7D-EB44-4A60-AF3A-82C17261F307}" type="parTrans" cxnId="{0EBC07EA-8086-4CBF-87B8-5D3D12E0810D}">
      <dgm:prSet/>
      <dgm:spPr/>
      <dgm:t>
        <a:bodyPr/>
        <a:lstStyle/>
        <a:p>
          <a:endParaRPr lang="en-US"/>
        </a:p>
      </dgm:t>
    </dgm:pt>
    <dgm:pt modelId="{F0C42927-90F3-44DD-A913-5B829466C815}" type="sibTrans" cxnId="{0EBC07EA-8086-4CBF-87B8-5D3D12E0810D}">
      <dgm:prSet/>
      <dgm:spPr/>
      <dgm:t>
        <a:bodyPr/>
        <a:lstStyle/>
        <a:p>
          <a:endParaRPr lang="en-US"/>
        </a:p>
      </dgm:t>
    </dgm:pt>
    <dgm:pt modelId="{EE9EFAC3-7250-460D-B9AD-38FE38D0D6E5}">
      <dgm:prSet/>
      <dgm:spPr/>
      <dgm:t>
        <a:bodyPr/>
        <a:lstStyle/>
        <a:p>
          <a:r>
            <a:rPr lang="en-US" b="1" dirty="0"/>
            <a:t>Complex development trauma </a:t>
          </a:r>
          <a:r>
            <a:rPr lang="en-US" dirty="0"/>
            <a:t>(occurring during childhood and adolescence)</a:t>
          </a:r>
        </a:p>
      </dgm:t>
    </dgm:pt>
    <dgm:pt modelId="{AA5208B9-2705-4E6C-BC63-DF0016BADABE}" type="parTrans" cxnId="{DE639B40-7567-48CF-B257-D0111A9A14DD}">
      <dgm:prSet/>
      <dgm:spPr/>
      <dgm:t>
        <a:bodyPr/>
        <a:lstStyle/>
        <a:p>
          <a:endParaRPr lang="en-US"/>
        </a:p>
      </dgm:t>
    </dgm:pt>
    <dgm:pt modelId="{75404A41-F4ED-42FB-94CB-9D074A963DC3}" type="sibTrans" cxnId="{DE639B40-7567-48CF-B257-D0111A9A14DD}">
      <dgm:prSet/>
      <dgm:spPr/>
      <dgm:t>
        <a:bodyPr/>
        <a:lstStyle/>
        <a:p>
          <a:endParaRPr lang="en-US"/>
        </a:p>
      </dgm:t>
    </dgm:pt>
    <dgm:pt modelId="{823B10A7-861C-4843-A18D-9D2E9E3CE4EC}">
      <dgm:prSet/>
      <dgm:spPr/>
      <dgm:t>
        <a:bodyPr/>
        <a:lstStyle/>
        <a:p>
          <a:r>
            <a:rPr lang="en-US" b="1" dirty="0"/>
            <a:t>Vicarious</a:t>
          </a:r>
          <a:r>
            <a:rPr lang="en-US" dirty="0"/>
            <a:t> (e.g., reports of the sick and dying)</a:t>
          </a:r>
        </a:p>
      </dgm:t>
    </dgm:pt>
    <dgm:pt modelId="{60E06AFA-7E73-431E-B4F3-B583D356869F}" type="parTrans" cxnId="{3283D31B-A77F-41EE-86C9-92F74B765081}">
      <dgm:prSet/>
      <dgm:spPr/>
      <dgm:t>
        <a:bodyPr/>
        <a:lstStyle/>
        <a:p>
          <a:endParaRPr lang="en-US"/>
        </a:p>
      </dgm:t>
    </dgm:pt>
    <dgm:pt modelId="{20E727F4-4B3E-4551-BA6E-AA02E25F33CB}" type="sibTrans" cxnId="{3283D31B-A77F-41EE-86C9-92F74B765081}">
      <dgm:prSet/>
      <dgm:spPr/>
      <dgm:t>
        <a:bodyPr/>
        <a:lstStyle/>
        <a:p>
          <a:endParaRPr lang="en-US"/>
        </a:p>
      </dgm:t>
    </dgm:pt>
    <dgm:pt modelId="{C1C5B5F5-5229-4F20-93FD-233C2C432834}">
      <dgm:prSet/>
      <dgm:spPr/>
      <dgm:t>
        <a:bodyPr/>
        <a:lstStyle/>
        <a:p>
          <a:r>
            <a:rPr lang="en-US" b="1" dirty="0"/>
            <a:t>Collective</a:t>
          </a:r>
          <a:r>
            <a:rPr lang="en-US" dirty="0"/>
            <a:t> (e.g., community and global impacts) </a:t>
          </a:r>
        </a:p>
      </dgm:t>
    </dgm:pt>
    <dgm:pt modelId="{133EF070-E59A-48E9-9E9F-9130D45DD6B5}" type="parTrans" cxnId="{FB80A665-1588-4710-94A9-2168E147E7B8}">
      <dgm:prSet/>
      <dgm:spPr/>
      <dgm:t>
        <a:bodyPr/>
        <a:lstStyle/>
        <a:p>
          <a:endParaRPr lang="en-US"/>
        </a:p>
      </dgm:t>
    </dgm:pt>
    <dgm:pt modelId="{A84942A8-6571-4E80-8366-E30E94FC15AD}" type="sibTrans" cxnId="{FB80A665-1588-4710-94A9-2168E147E7B8}">
      <dgm:prSet/>
      <dgm:spPr/>
      <dgm:t>
        <a:bodyPr/>
        <a:lstStyle/>
        <a:p>
          <a:endParaRPr lang="en-US"/>
        </a:p>
      </dgm:t>
    </dgm:pt>
    <dgm:pt modelId="{28B01A8B-A897-4387-B621-C8ED470C811F}" type="pres">
      <dgm:prSet presAssocID="{A984A7A1-556B-459C-A82C-E489C8DCB18D}" presName="linear" presStyleCnt="0">
        <dgm:presLayoutVars>
          <dgm:dir/>
          <dgm:animLvl val="lvl"/>
          <dgm:resizeHandles val="exact"/>
        </dgm:presLayoutVars>
      </dgm:prSet>
      <dgm:spPr/>
    </dgm:pt>
    <dgm:pt modelId="{C3122C8E-9D40-4681-A2B5-4606C77F8795}" type="pres">
      <dgm:prSet presAssocID="{07A2BD10-CDAD-4944-BD8F-F440B5FC9496}" presName="parentLin" presStyleCnt="0"/>
      <dgm:spPr/>
    </dgm:pt>
    <dgm:pt modelId="{0438AD90-20E0-44CA-8601-71B9885B40DA}" type="pres">
      <dgm:prSet presAssocID="{07A2BD10-CDAD-4944-BD8F-F440B5FC9496}" presName="parentLeftMargin" presStyleLbl="node1" presStyleIdx="0" presStyleCnt="1"/>
      <dgm:spPr/>
    </dgm:pt>
    <dgm:pt modelId="{625EB50D-817A-44C0-A4B7-0D8AB2A85BFA}" type="pres">
      <dgm:prSet presAssocID="{07A2BD10-CDAD-4944-BD8F-F440B5FC9496}" presName="parentText" presStyleLbl="node1" presStyleIdx="0" presStyleCnt="1">
        <dgm:presLayoutVars>
          <dgm:chMax val="0"/>
          <dgm:bulletEnabled val="1"/>
        </dgm:presLayoutVars>
      </dgm:prSet>
      <dgm:spPr/>
    </dgm:pt>
    <dgm:pt modelId="{0E21438B-09B5-4551-B67F-8FE3F7E1A7E8}" type="pres">
      <dgm:prSet presAssocID="{07A2BD10-CDAD-4944-BD8F-F440B5FC9496}" presName="negativeSpace" presStyleCnt="0"/>
      <dgm:spPr/>
    </dgm:pt>
    <dgm:pt modelId="{A7B74EA9-D0C2-43E0-B5E7-0FE43CB0E802}" type="pres">
      <dgm:prSet presAssocID="{07A2BD10-CDAD-4944-BD8F-F440B5FC9496}" presName="childText" presStyleLbl="conFgAcc1" presStyleIdx="0" presStyleCnt="1">
        <dgm:presLayoutVars>
          <dgm:bulletEnabled val="1"/>
        </dgm:presLayoutVars>
      </dgm:prSet>
      <dgm:spPr/>
    </dgm:pt>
  </dgm:ptLst>
  <dgm:cxnLst>
    <dgm:cxn modelId="{DA71E100-DF48-4F58-8F11-09D715F3BEDC}" type="presOf" srcId="{EE9EFAC3-7250-460D-B9AD-38FE38D0D6E5}" destId="{A7B74EA9-D0C2-43E0-B5E7-0FE43CB0E802}" srcOrd="0" destOrd="3" presId="urn:microsoft.com/office/officeart/2005/8/layout/list1"/>
    <dgm:cxn modelId="{2E9DA20A-BD3C-4287-BF58-524ADBCE1844}" type="presOf" srcId="{2F70BF92-D809-42EB-99D7-A407500F62E9}" destId="{A7B74EA9-D0C2-43E0-B5E7-0FE43CB0E802}" srcOrd="0" destOrd="0" presId="urn:microsoft.com/office/officeart/2005/8/layout/list1"/>
    <dgm:cxn modelId="{3283D31B-A77F-41EE-86C9-92F74B765081}" srcId="{2F70BF92-D809-42EB-99D7-A407500F62E9}" destId="{823B10A7-861C-4843-A18D-9D2E9E3CE4EC}" srcOrd="3" destOrd="0" parTransId="{60E06AFA-7E73-431E-B4F3-B583D356869F}" sibTransId="{20E727F4-4B3E-4551-BA6E-AA02E25F33CB}"/>
    <dgm:cxn modelId="{5DC2A732-1E8A-404B-8C97-C5331A201963}" srcId="{07A2BD10-CDAD-4944-BD8F-F440B5FC9496}" destId="{2F70BF92-D809-42EB-99D7-A407500F62E9}" srcOrd="0" destOrd="0" parTransId="{FC05005E-4BE6-486C-A69E-81F551ABDF32}" sibTransId="{04428169-2E16-4317-8349-F0E4D7FDEAF6}"/>
    <dgm:cxn modelId="{A64B763C-5789-4C1E-AE1A-AB782DA18169}" type="presOf" srcId="{07A2BD10-CDAD-4944-BD8F-F440B5FC9496}" destId="{0438AD90-20E0-44CA-8601-71B9885B40DA}" srcOrd="0" destOrd="0" presId="urn:microsoft.com/office/officeart/2005/8/layout/list1"/>
    <dgm:cxn modelId="{DE639B40-7567-48CF-B257-D0111A9A14DD}" srcId="{2F70BF92-D809-42EB-99D7-A407500F62E9}" destId="{EE9EFAC3-7250-460D-B9AD-38FE38D0D6E5}" srcOrd="2" destOrd="0" parTransId="{AA5208B9-2705-4E6C-BC63-DF0016BADABE}" sibTransId="{75404A41-F4ED-42FB-94CB-9D074A963DC3}"/>
    <dgm:cxn modelId="{A454E85F-8F65-47E0-9BFE-AE631DE73AA2}" srcId="{A984A7A1-556B-459C-A82C-E489C8DCB18D}" destId="{07A2BD10-CDAD-4944-BD8F-F440B5FC9496}" srcOrd="0" destOrd="0" parTransId="{B9B604DE-ED2A-49EF-BD19-F1D6DA974B71}" sibTransId="{3876B17C-57FB-4AFE-911E-CE8C0B5098FF}"/>
    <dgm:cxn modelId="{E9C44960-4D88-41B2-AC9A-FAB73F8F9D74}" type="presOf" srcId="{481327C7-CF36-46FA-9E8F-DACD98AC5ADD}" destId="{A7B74EA9-D0C2-43E0-B5E7-0FE43CB0E802}" srcOrd="0" destOrd="2" presId="urn:microsoft.com/office/officeart/2005/8/layout/list1"/>
    <dgm:cxn modelId="{FB80A665-1588-4710-94A9-2168E147E7B8}" srcId="{2F70BF92-D809-42EB-99D7-A407500F62E9}" destId="{C1C5B5F5-5229-4F20-93FD-233C2C432834}" srcOrd="4" destOrd="0" parTransId="{133EF070-E59A-48E9-9E9F-9130D45DD6B5}" sibTransId="{A84942A8-6571-4E80-8366-E30E94FC15AD}"/>
    <dgm:cxn modelId="{01DA177C-FAE6-4BE6-AB3C-186190384114}" srcId="{2F70BF92-D809-42EB-99D7-A407500F62E9}" destId="{6A7A5FCE-B1A3-4EF3-9288-FD6DA4A893D4}" srcOrd="0" destOrd="0" parTransId="{B733C6D5-F32B-4A1F-8938-FE757E991E0F}" sibTransId="{67FE98BB-3178-4E00-9403-914E145D94EB}"/>
    <dgm:cxn modelId="{6E9FD29D-7FB4-43CD-84E4-145545378A17}" type="presOf" srcId="{A984A7A1-556B-459C-A82C-E489C8DCB18D}" destId="{28B01A8B-A897-4387-B621-C8ED470C811F}" srcOrd="0" destOrd="0" presId="urn:microsoft.com/office/officeart/2005/8/layout/list1"/>
    <dgm:cxn modelId="{E46C27C6-6944-4E65-880D-D0EE69B6F547}" type="presOf" srcId="{07A2BD10-CDAD-4944-BD8F-F440B5FC9496}" destId="{625EB50D-817A-44C0-A4B7-0D8AB2A85BFA}" srcOrd="1" destOrd="0" presId="urn:microsoft.com/office/officeart/2005/8/layout/list1"/>
    <dgm:cxn modelId="{3B11D6D3-4A41-4E76-BC19-FF7DB0913AAB}" type="presOf" srcId="{C1C5B5F5-5229-4F20-93FD-233C2C432834}" destId="{A7B74EA9-D0C2-43E0-B5E7-0FE43CB0E802}" srcOrd="0" destOrd="5" presId="urn:microsoft.com/office/officeart/2005/8/layout/list1"/>
    <dgm:cxn modelId="{08A914DC-0044-45E7-88F6-58A7E33C857B}" type="presOf" srcId="{823B10A7-861C-4843-A18D-9D2E9E3CE4EC}" destId="{A7B74EA9-D0C2-43E0-B5E7-0FE43CB0E802}" srcOrd="0" destOrd="4" presId="urn:microsoft.com/office/officeart/2005/8/layout/list1"/>
    <dgm:cxn modelId="{43F3DBE8-72CD-477A-BC7F-74EC29C600DF}" type="presOf" srcId="{6A7A5FCE-B1A3-4EF3-9288-FD6DA4A893D4}" destId="{A7B74EA9-D0C2-43E0-B5E7-0FE43CB0E802}" srcOrd="0" destOrd="1" presId="urn:microsoft.com/office/officeart/2005/8/layout/list1"/>
    <dgm:cxn modelId="{0EBC07EA-8086-4CBF-87B8-5D3D12E0810D}" srcId="{2F70BF92-D809-42EB-99D7-A407500F62E9}" destId="{481327C7-CF36-46FA-9E8F-DACD98AC5ADD}" srcOrd="1" destOrd="0" parTransId="{671FBD7D-EB44-4A60-AF3A-82C17261F307}" sibTransId="{F0C42927-90F3-44DD-A913-5B829466C815}"/>
    <dgm:cxn modelId="{412EFEF0-9E54-4779-B648-DC7C6F8E1906}" type="presParOf" srcId="{28B01A8B-A897-4387-B621-C8ED470C811F}" destId="{C3122C8E-9D40-4681-A2B5-4606C77F8795}" srcOrd="0" destOrd="0" presId="urn:microsoft.com/office/officeart/2005/8/layout/list1"/>
    <dgm:cxn modelId="{B8A07885-364A-46CB-8A16-4D6CA973A794}" type="presParOf" srcId="{C3122C8E-9D40-4681-A2B5-4606C77F8795}" destId="{0438AD90-20E0-44CA-8601-71B9885B40DA}" srcOrd="0" destOrd="0" presId="urn:microsoft.com/office/officeart/2005/8/layout/list1"/>
    <dgm:cxn modelId="{3A39E2A7-6C43-487E-B1A6-C521CEED0649}" type="presParOf" srcId="{C3122C8E-9D40-4681-A2B5-4606C77F8795}" destId="{625EB50D-817A-44C0-A4B7-0D8AB2A85BFA}" srcOrd="1" destOrd="0" presId="urn:microsoft.com/office/officeart/2005/8/layout/list1"/>
    <dgm:cxn modelId="{38C64949-907C-4DB0-B1DA-B64BCD0FEB5B}" type="presParOf" srcId="{28B01A8B-A897-4387-B621-C8ED470C811F}" destId="{0E21438B-09B5-4551-B67F-8FE3F7E1A7E8}" srcOrd="1" destOrd="0" presId="urn:microsoft.com/office/officeart/2005/8/layout/list1"/>
    <dgm:cxn modelId="{180E3379-CE5B-424E-8243-9BC36296617E}" type="presParOf" srcId="{28B01A8B-A897-4387-B621-C8ED470C811F}" destId="{A7B74EA9-D0C2-43E0-B5E7-0FE43CB0E802}"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984A7A1-556B-459C-A82C-E489C8DCB18D}" type="doc">
      <dgm:prSet loTypeId="urn:microsoft.com/office/officeart/2005/8/layout/list1" loCatId="list" qsTypeId="urn:microsoft.com/office/officeart/2005/8/quickstyle/simple2" qsCatId="simple" csTypeId="urn:microsoft.com/office/officeart/2005/8/colors/colorful1" csCatId="colorful" phldr="1"/>
      <dgm:spPr/>
      <dgm:t>
        <a:bodyPr/>
        <a:lstStyle/>
        <a:p>
          <a:endParaRPr lang="en-US"/>
        </a:p>
      </dgm:t>
    </dgm:pt>
    <dgm:pt modelId="{07A2BD10-CDAD-4944-BD8F-F440B5FC9496}">
      <dgm:prSet/>
      <dgm:spPr/>
      <dgm:t>
        <a:bodyPr/>
        <a:lstStyle/>
        <a:p>
          <a:r>
            <a:rPr lang="en-US" dirty="0">
              <a:solidFill>
                <a:schemeClr val="tx1"/>
              </a:solidFill>
            </a:rPr>
            <a:t>Trauma</a:t>
          </a:r>
        </a:p>
      </dgm:t>
    </dgm:pt>
    <dgm:pt modelId="{B9B604DE-ED2A-49EF-BD19-F1D6DA974B71}" type="parTrans" cxnId="{A454E85F-8F65-47E0-9BFE-AE631DE73AA2}">
      <dgm:prSet/>
      <dgm:spPr/>
      <dgm:t>
        <a:bodyPr/>
        <a:lstStyle/>
        <a:p>
          <a:endParaRPr lang="en-US"/>
        </a:p>
      </dgm:t>
    </dgm:pt>
    <dgm:pt modelId="{3876B17C-57FB-4AFE-911E-CE8C0B5098FF}" type="sibTrans" cxnId="{A454E85F-8F65-47E0-9BFE-AE631DE73AA2}">
      <dgm:prSet/>
      <dgm:spPr/>
      <dgm:t>
        <a:bodyPr/>
        <a:lstStyle/>
        <a:p>
          <a:endParaRPr lang="en-US"/>
        </a:p>
      </dgm:t>
    </dgm:pt>
    <dgm:pt modelId="{2F70BF92-D809-42EB-99D7-A407500F62E9}">
      <dgm:prSet/>
      <dgm:spPr/>
      <dgm:t>
        <a:bodyPr/>
        <a:lstStyle/>
        <a:p>
          <a:r>
            <a:rPr lang="en-US" dirty="0"/>
            <a:t>Repetitive exposure to childhood trauma causes complex development trauma, results of which are:</a:t>
          </a:r>
        </a:p>
      </dgm:t>
    </dgm:pt>
    <dgm:pt modelId="{FC05005E-4BE6-486C-A69E-81F551ABDF32}" type="parTrans" cxnId="{5DC2A732-1E8A-404B-8C97-C5331A201963}">
      <dgm:prSet/>
      <dgm:spPr/>
      <dgm:t>
        <a:bodyPr/>
        <a:lstStyle/>
        <a:p>
          <a:endParaRPr lang="en-US"/>
        </a:p>
      </dgm:t>
    </dgm:pt>
    <dgm:pt modelId="{04428169-2E16-4317-8349-F0E4D7FDEAF6}" type="sibTrans" cxnId="{5DC2A732-1E8A-404B-8C97-C5331A201963}">
      <dgm:prSet/>
      <dgm:spPr/>
      <dgm:t>
        <a:bodyPr/>
        <a:lstStyle/>
        <a:p>
          <a:endParaRPr lang="en-US"/>
        </a:p>
      </dgm:t>
    </dgm:pt>
    <dgm:pt modelId="{014D792E-22F2-4119-ADB9-67C94099AC0D}">
      <dgm:prSet/>
      <dgm:spPr/>
      <dgm:t>
        <a:bodyPr/>
        <a:lstStyle/>
        <a:p>
          <a:r>
            <a:rPr lang="en-US" dirty="0"/>
            <a:t>“lack of continuous sense of self</a:t>
          </a:r>
        </a:p>
      </dgm:t>
    </dgm:pt>
    <dgm:pt modelId="{3541CDCE-C8E8-445B-B7CF-8E9694C82CED}" type="parTrans" cxnId="{017E6BF2-E2CD-4619-A243-974C57DB7635}">
      <dgm:prSet/>
      <dgm:spPr/>
    </dgm:pt>
    <dgm:pt modelId="{BA83B62A-02B8-4CA5-991E-863E3CFE6499}" type="sibTrans" cxnId="{017E6BF2-E2CD-4619-A243-974C57DB7635}">
      <dgm:prSet/>
      <dgm:spPr/>
    </dgm:pt>
    <dgm:pt modelId="{2AD795F6-D5BA-4BAF-B514-0EE78AFCA7EA}">
      <dgm:prSet/>
      <dgm:spPr/>
      <dgm:t>
        <a:bodyPr/>
        <a:lstStyle/>
        <a:p>
          <a:r>
            <a:rPr lang="en-US" dirty="0"/>
            <a:t>poor emotion regulation and impulse control</a:t>
          </a:r>
        </a:p>
      </dgm:t>
    </dgm:pt>
    <dgm:pt modelId="{34E85D62-385F-4C35-BAB4-C55899E572D6}" type="parTrans" cxnId="{B9B86D02-1A07-49CC-B3F0-19EEEB966C4A}">
      <dgm:prSet/>
      <dgm:spPr/>
    </dgm:pt>
    <dgm:pt modelId="{6C8D5767-A9BE-40C8-A723-62E06B322BE6}" type="sibTrans" cxnId="{B9B86D02-1A07-49CC-B3F0-19EEEB966C4A}">
      <dgm:prSet/>
      <dgm:spPr/>
    </dgm:pt>
    <dgm:pt modelId="{8AFDECCB-817E-418D-B0A7-57BF9CB71BA3}">
      <dgm:prSet/>
      <dgm:spPr/>
      <dgm:t>
        <a:bodyPr/>
        <a:lstStyle/>
        <a:p>
          <a:r>
            <a:rPr lang="en-US" dirty="0"/>
            <a:t>uncertainty about the reliability and predictability of others”                                               (</a:t>
          </a:r>
          <a:r>
            <a:rPr lang="en-US" i="1" dirty="0"/>
            <a:t>Recognizing and responding to the effects of trauma</a:t>
          </a:r>
          <a:r>
            <a:rPr lang="en-US" dirty="0"/>
            <a:t>, 2015)</a:t>
          </a:r>
        </a:p>
      </dgm:t>
    </dgm:pt>
    <dgm:pt modelId="{96026A6E-848F-4695-A2B9-C5E3881CE08A}" type="parTrans" cxnId="{37FE1818-81C3-40CE-B0C0-E3FD775C90CD}">
      <dgm:prSet/>
      <dgm:spPr/>
    </dgm:pt>
    <dgm:pt modelId="{90D7BF51-A7AD-4A59-98BF-28062B0D9931}" type="sibTrans" cxnId="{37FE1818-81C3-40CE-B0C0-E3FD775C90CD}">
      <dgm:prSet/>
      <dgm:spPr/>
    </dgm:pt>
    <dgm:pt modelId="{28B01A8B-A897-4387-B621-C8ED470C811F}" type="pres">
      <dgm:prSet presAssocID="{A984A7A1-556B-459C-A82C-E489C8DCB18D}" presName="linear" presStyleCnt="0">
        <dgm:presLayoutVars>
          <dgm:dir/>
          <dgm:animLvl val="lvl"/>
          <dgm:resizeHandles val="exact"/>
        </dgm:presLayoutVars>
      </dgm:prSet>
      <dgm:spPr/>
    </dgm:pt>
    <dgm:pt modelId="{C3122C8E-9D40-4681-A2B5-4606C77F8795}" type="pres">
      <dgm:prSet presAssocID="{07A2BD10-CDAD-4944-BD8F-F440B5FC9496}" presName="parentLin" presStyleCnt="0"/>
      <dgm:spPr/>
    </dgm:pt>
    <dgm:pt modelId="{0438AD90-20E0-44CA-8601-71B9885B40DA}" type="pres">
      <dgm:prSet presAssocID="{07A2BD10-CDAD-4944-BD8F-F440B5FC9496}" presName="parentLeftMargin" presStyleLbl="node1" presStyleIdx="0" presStyleCnt="1"/>
      <dgm:spPr/>
    </dgm:pt>
    <dgm:pt modelId="{625EB50D-817A-44C0-A4B7-0D8AB2A85BFA}" type="pres">
      <dgm:prSet presAssocID="{07A2BD10-CDAD-4944-BD8F-F440B5FC9496}" presName="parentText" presStyleLbl="node1" presStyleIdx="0" presStyleCnt="1">
        <dgm:presLayoutVars>
          <dgm:chMax val="0"/>
          <dgm:bulletEnabled val="1"/>
        </dgm:presLayoutVars>
      </dgm:prSet>
      <dgm:spPr/>
    </dgm:pt>
    <dgm:pt modelId="{0E21438B-09B5-4551-B67F-8FE3F7E1A7E8}" type="pres">
      <dgm:prSet presAssocID="{07A2BD10-CDAD-4944-BD8F-F440B5FC9496}" presName="negativeSpace" presStyleCnt="0"/>
      <dgm:spPr/>
    </dgm:pt>
    <dgm:pt modelId="{A7B74EA9-D0C2-43E0-B5E7-0FE43CB0E802}" type="pres">
      <dgm:prSet presAssocID="{07A2BD10-CDAD-4944-BD8F-F440B5FC9496}" presName="childText" presStyleLbl="conFgAcc1" presStyleIdx="0" presStyleCnt="1">
        <dgm:presLayoutVars>
          <dgm:bulletEnabled val="1"/>
        </dgm:presLayoutVars>
      </dgm:prSet>
      <dgm:spPr/>
    </dgm:pt>
  </dgm:ptLst>
  <dgm:cxnLst>
    <dgm:cxn modelId="{B9B86D02-1A07-49CC-B3F0-19EEEB966C4A}" srcId="{2F70BF92-D809-42EB-99D7-A407500F62E9}" destId="{2AD795F6-D5BA-4BAF-B514-0EE78AFCA7EA}" srcOrd="1" destOrd="0" parTransId="{34E85D62-385F-4C35-BAB4-C55899E572D6}" sibTransId="{6C8D5767-A9BE-40C8-A723-62E06B322BE6}"/>
    <dgm:cxn modelId="{2E9DA20A-BD3C-4287-BF58-524ADBCE1844}" type="presOf" srcId="{2F70BF92-D809-42EB-99D7-A407500F62E9}" destId="{A7B74EA9-D0C2-43E0-B5E7-0FE43CB0E802}" srcOrd="0" destOrd="0" presId="urn:microsoft.com/office/officeart/2005/8/layout/list1"/>
    <dgm:cxn modelId="{37FE1818-81C3-40CE-B0C0-E3FD775C90CD}" srcId="{2F70BF92-D809-42EB-99D7-A407500F62E9}" destId="{8AFDECCB-817E-418D-B0A7-57BF9CB71BA3}" srcOrd="2" destOrd="0" parTransId="{96026A6E-848F-4695-A2B9-C5E3881CE08A}" sibTransId="{90D7BF51-A7AD-4A59-98BF-28062B0D9931}"/>
    <dgm:cxn modelId="{5DC2A732-1E8A-404B-8C97-C5331A201963}" srcId="{07A2BD10-CDAD-4944-BD8F-F440B5FC9496}" destId="{2F70BF92-D809-42EB-99D7-A407500F62E9}" srcOrd="0" destOrd="0" parTransId="{FC05005E-4BE6-486C-A69E-81F551ABDF32}" sibTransId="{04428169-2E16-4317-8349-F0E4D7FDEAF6}"/>
    <dgm:cxn modelId="{A64B763C-5789-4C1E-AE1A-AB782DA18169}" type="presOf" srcId="{07A2BD10-CDAD-4944-BD8F-F440B5FC9496}" destId="{0438AD90-20E0-44CA-8601-71B9885B40DA}" srcOrd="0" destOrd="0" presId="urn:microsoft.com/office/officeart/2005/8/layout/list1"/>
    <dgm:cxn modelId="{A454E85F-8F65-47E0-9BFE-AE631DE73AA2}" srcId="{A984A7A1-556B-459C-A82C-E489C8DCB18D}" destId="{07A2BD10-CDAD-4944-BD8F-F440B5FC9496}" srcOrd="0" destOrd="0" parTransId="{B9B604DE-ED2A-49EF-BD19-F1D6DA974B71}" sibTransId="{3876B17C-57FB-4AFE-911E-CE8C0B5098FF}"/>
    <dgm:cxn modelId="{FB8DC948-3C5A-424B-8BC2-CFFD23981EE5}" type="presOf" srcId="{014D792E-22F2-4119-ADB9-67C94099AC0D}" destId="{A7B74EA9-D0C2-43E0-B5E7-0FE43CB0E802}" srcOrd="0" destOrd="1" presId="urn:microsoft.com/office/officeart/2005/8/layout/list1"/>
    <dgm:cxn modelId="{6E9FD29D-7FB4-43CD-84E4-145545378A17}" type="presOf" srcId="{A984A7A1-556B-459C-A82C-E489C8DCB18D}" destId="{28B01A8B-A897-4387-B621-C8ED470C811F}" srcOrd="0" destOrd="0" presId="urn:microsoft.com/office/officeart/2005/8/layout/list1"/>
    <dgm:cxn modelId="{F453BFB6-AC19-465C-AFD1-32EA42562552}" type="presOf" srcId="{2AD795F6-D5BA-4BAF-B514-0EE78AFCA7EA}" destId="{A7B74EA9-D0C2-43E0-B5E7-0FE43CB0E802}" srcOrd="0" destOrd="2" presId="urn:microsoft.com/office/officeart/2005/8/layout/list1"/>
    <dgm:cxn modelId="{E46C27C6-6944-4E65-880D-D0EE69B6F547}" type="presOf" srcId="{07A2BD10-CDAD-4944-BD8F-F440B5FC9496}" destId="{625EB50D-817A-44C0-A4B7-0D8AB2A85BFA}" srcOrd="1" destOrd="0" presId="urn:microsoft.com/office/officeart/2005/8/layout/list1"/>
    <dgm:cxn modelId="{3DFF4DE0-B748-4705-A94D-2D56C4AFCF84}" type="presOf" srcId="{8AFDECCB-817E-418D-B0A7-57BF9CB71BA3}" destId="{A7B74EA9-D0C2-43E0-B5E7-0FE43CB0E802}" srcOrd="0" destOrd="3" presId="urn:microsoft.com/office/officeart/2005/8/layout/list1"/>
    <dgm:cxn modelId="{017E6BF2-E2CD-4619-A243-974C57DB7635}" srcId="{2F70BF92-D809-42EB-99D7-A407500F62E9}" destId="{014D792E-22F2-4119-ADB9-67C94099AC0D}" srcOrd="0" destOrd="0" parTransId="{3541CDCE-C8E8-445B-B7CF-8E9694C82CED}" sibTransId="{BA83B62A-02B8-4CA5-991E-863E3CFE6499}"/>
    <dgm:cxn modelId="{412EFEF0-9E54-4779-B648-DC7C6F8E1906}" type="presParOf" srcId="{28B01A8B-A897-4387-B621-C8ED470C811F}" destId="{C3122C8E-9D40-4681-A2B5-4606C77F8795}" srcOrd="0" destOrd="0" presId="urn:microsoft.com/office/officeart/2005/8/layout/list1"/>
    <dgm:cxn modelId="{B8A07885-364A-46CB-8A16-4D6CA973A794}" type="presParOf" srcId="{C3122C8E-9D40-4681-A2B5-4606C77F8795}" destId="{0438AD90-20E0-44CA-8601-71B9885B40DA}" srcOrd="0" destOrd="0" presId="urn:microsoft.com/office/officeart/2005/8/layout/list1"/>
    <dgm:cxn modelId="{3A39E2A7-6C43-487E-B1A6-C521CEED0649}" type="presParOf" srcId="{C3122C8E-9D40-4681-A2B5-4606C77F8795}" destId="{625EB50D-817A-44C0-A4B7-0D8AB2A85BFA}" srcOrd="1" destOrd="0" presId="urn:microsoft.com/office/officeart/2005/8/layout/list1"/>
    <dgm:cxn modelId="{38C64949-907C-4DB0-B1DA-B64BCD0FEB5B}" type="presParOf" srcId="{28B01A8B-A897-4387-B621-C8ED470C811F}" destId="{0E21438B-09B5-4551-B67F-8FE3F7E1A7E8}" srcOrd="1" destOrd="0" presId="urn:microsoft.com/office/officeart/2005/8/layout/list1"/>
    <dgm:cxn modelId="{180E3379-CE5B-424E-8243-9BC36296617E}" type="presParOf" srcId="{28B01A8B-A897-4387-B621-C8ED470C811F}" destId="{A7B74EA9-D0C2-43E0-B5E7-0FE43CB0E802}"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984A7A1-556B-459C-A82C-E489C8DCB18D}" type="doc">
      <dgm:prSet loTypeId="urn:microsoft.com/office/officeart/2005/8/layout/list1" loCatId="list" qsTypeId="urn:microsoft.com/office/officeart/2005/8/quickstyle/simple2" qsCatId="simple" csTypeId="urn:microsoft.com/office/officeart/2005/8/colors/colorful1" csCatId="colorful" phldr="1"/>
      <dgm:spPr/>
      <dgm:t>
        <a:bodyPr/>
        <a:lstStyle/>
        <a:p>
          <a:endParaRPr lang="en-US"/>
        </a:p>
      </dgm:t>
    </dgm:pt>
    <dgm:pt modelId="{07A2BD10-CDAD-4944-BD8F-F440B5FC9496}">
      <dgm:prSet/>
      <dgm:spPr/>
      <dgm:t>
        <a:bodyPr/>
        <a:lstStyle/>
        <a:p>
          <a:r>
            <a:rPr lang="en-US" dirty="0">
              <a:solidFill>
                <a:schemeClr val="tx1"/>
              </a:solidFill>
            </a:rPr>
            <a:t>Adverse Childhood Events (ACEs)</a:t>
          </a:r>
        </a:p>
      </dgm:t>
    </dgm:pt>
    <dgm:pt modelId="{B9B604DE-ED2A-49EF-BD19-F1D6DA974B71}" type="parTrans" cxnId="{A454E85F-8F65-47E0-9BFE-AE631DE73AA2}">
      <dgm:prSet/>
      <dgm:spPr/>
      <dgm:t>
        <a:bodyPr/>
        <a:lstStyle/>
        <a:p>
          <a:endParaRPr lang="en-US"/>
        </a:p>
      </dgm:t>
    </dgm:pt>
    <dgm:pt modelId="{3876B17C-57FB-4AFE-911E-CE8C0B5098FF}" type="sibTrans" cxnId="{A454E85F-8F65-47E0-9BFE-AE631DE73AA2}">
      <dgm:prSet/>
      <dgm:spPr/>
      <dgm:t>
        <a:bodyPr/>
        <a:lstStyle/>
        <a:p>
          <a:endParaRPr lang="en-US"/>
        </a:p>
      </dgm:t>
    </dgm:pt>
    <dgm:pt modelId="{2F70BF92-D809-42EB-99D7-A407500F62E9}">
      <dgm:prSet/>
      <dgm:spPr/>
      <dgm:t>
        <a:bodyPr/>
        <a:lstStyle/>
        <a:p>
          <a:r>
            <a:rPr lang="en-US" dirty="0"/>
            <a:t>Some researchers are investigating pandemic-related ACEs (abuse, neglect, and household dysfunction) that have lifelong impacts on physical and mental health (see </a:t>
          </a:r>
          <a:r>
            <a:rPr lang="en-US" i="1" dirty="0">
              <a:hlinkClick xmlns:r="http://schemas.openxmlformats.org/officeDocument/2006/relationships" r:id="rId1"/>
            </a:rPr>
            <a:t>What are ACEs?</a:t>
          </a:r>
          <a:r>
            <a:rPr lang="en-US" i="1" dirty="0"/>
            <a:t>, </a:t>
          </a:r>
          <a:r>
            <a:rPr lang="en-US" dirty="0"/>
            <a:t>n.d.).</a:t>
          </a:r>
        </a:p>
      </dgm:t>
    </dgm:pt>
    <dgm:pt modelId="{FC05005E-4BE6-486C-A69E-81F551ABDF32}" type="parTrans" cxnId="{5DC2A732-1E8A-404B-8C97-C5331A201963}">
      <dgm:prSet/>
      <dgm:spPr/>
      <dgm:t>
        <a:bodyPr/>
        <a:lstStyle/>
        <a:p>
          <a:endParaRPr lang="en-US"/>
        </a:p>
      </dgm:t>
    </dgm:pt>
    <dgm:pt modelId="{04428169-2E16-4317-8349-F0E4D7FDEAF6}" type="sibTrans" cxnId="{5DC2A732-1E8A-404B-8C97-C5331A201963}">
      <dgm:prSet/>
      <dgm:spPr/>
      <dgm:t>
        <a:bodyPr/>
        <a:lstStyle/>
        <a:p>
          <a:endParaRPr lang="en-US"/>
        </a:p>
      </dgm:t>
    </dgm:pt>
    <dgm:pt modelId="{28B01A8B-A897-4387-B621-C8ED470C811F}" type="pres">
      <dgm:prSet presAssocID="{A984A7A1-556B-459C-A82C-E489C8DCB18D}" presName="linear" presStyleCnt="0">
        <dgm:presLayoutVars>
          <dgm:dir/>
          <dgm:animLvl val="lvl"/>
          <dgm:resizeHandles val="exact"/>
        </dgm:presLayoutVars>
      </dgm:prSet>
      <dgm:spPr/>
    </dgm:pt>
    <dgm:pt modelId="{C3122C8E-9D40-4681-A2B5-4606C77F8795}" type="pres">
      <dgm:prSet presAssocID="{07A2BD10-CDAD-4944-BD8F-F440B5FC9496}" presName="parentLin" presStyleCnt="0"/>
      <dgm:spPr/>
    </dgm:pt>
    <dgm:pt modelId="{0438AD90-20E0-44CA-8601-71B9885B40DA}" type="pres">
      <dgm:prSet presAssocID="{07A2BD10-CDAD-4944-BD8F-F440B5FC9496}" presName="parentLeftMargin" presStyleLbl="node1" presStyleIdx="0" presStyleCnt="1"/>
      <dgm:spPr/>
    </dgm:pt>
    <dgm:pt modelId="{625EB50D-817A-44C0-A4B7-0D8AB2A85BFA}" type="pres">
      <dgm:prSet presAssocID="{07A2BD10-CDAD-4944-BD8F-F440B5FC9496}" presName="parentText" presStyleLbl="node1" presStyleIdx="0" presStyleCnt="1">
        <dgm:presLayoutVars>
          <dgm:chMax val="0"/>
          <dgm:bulletEnabled val="1"/>
        </dgm:presLayoutVars>
      </dgm:prSet>
      <dgm:spPr/>
    </dgm:pt>
    <dgm:pt modelId="{0E21438B-09B5-4551-B67F-8FE3F7E1A7E8}" type="pres">
      <dgm:prSet presAssocID="{07A2BD10-CDAD-4944-BD8F-F440B5FC9496}" presName="negativeSpace" presStyleCnt="0"/>
      <dgm:spPr/>
    </dgm:pt>
    <dgm:pt modelId="{A7B74EA9-D0C2-43E0-B5E7-0FE43CB0E802}" type="pres">
      <dgm:prSet presAssocID="{07A2BD10-CDAD-4944-BD8F-F440B5FC9496}" presName="childText" presStyleLbl="conFgAcc1" presStyleIdx="0" presStyleCnt="1">
        <dgm:presLayoutVars>
          <dgm:bulletEnabled val="1"/>
        </dgm:presLayoutVars>
      </dgm:prSet>
      <dgm:spPr/>
    </dgm:pt>
  </dgm:ptLst>
  <dgm:cxnLst>
    <dgm:cxn modelId="{2E9DA20A-BD3C-4287-BF58-524ADBCE1844}" type="presOf" srcId="{2F70BF92-D809-42EB-99D7-A407500F62E9}" destId="{A7B74EA9-D0C2-43E0-B5E7-0FE43CB0E802}" srcOrd="0" destOrd="0" presId="urn:microsoft.com/office/officeart/2005/8/layout/list1"/>
    <dgm:cxn modelId="{5DC2A732-1E8A-404B-8C97-C5331A201963}" srcId="{07A2BD10-CDAD-4944-BD8F-F440B5FC9496}" destId="{2F70BF92-D809-42EB-99D7-A407500F62E9}" srcOrd="0" destOrd="0" parTransId="{FC05005E-4BE6-486C-A69E-81F551ABDF32}" sibTransId="{04428169-2E16-4317-8349-F0E4D7FDEAF6}"/>
    <dgm:cxn modelId="{A64B763C-5789-4C1E-AE1A-AB782DA18169}" type="presOf" srcId="{07A2BD10-CDAD-4944-BD8F-F440B5FC9496}" destId="{0438AD90-20E0-44CA-8601-71B9885B40DA}" srcOrd="0" destOrd="0" presId="urn:microsoft.com/office/officeart/2005/8/layout/list1"/>
    <dgm:cxn modelId="{A454E85F-8F65-47E0-9BFE-AE631DE73AA2}" srcId="{A984A7A1-556B-459C-A82C-E489C8DCB18D}" destId="{07A2BD10-CDAD-4944-BD8F-F440B5FC9496}" srcOrd="0" destOrd="0" parTransId="{B9B604DE-ED2A-49EF-BD19-F1D6DA974B71}" sibTransId="{3876B17C-57FB-4AFE-911E-CE8C0B5098FF}"/>
    <dgm:cxn modelId="{6E9FD29D-7FB4-43CD-84E4-145545378A17}" type="presOf" srcId="{A984A7A1-556B-459C-A82C-E489C8DCB18D}" destId="{28B01A8B-A897-4387-B621-C8ED470C811F}" srcOrd="0" destOrd="0" presId="urn:microsoft.com/office/officeart/2005/8/layout/list1"/>
    <dgm:cxn modelId="{E46C27C6-6944-4E65-880D-D0EE69B6F547}" type="presOf" srcId="{07A2BD10-CDAD-4944-BD8F-F440B5FC9496}" destId="{625EB50D-817A-44C0-A4B7-0D8AB2A85BFA}" srcOrd="1" destOrd="0" presId="urn:microsoft.com/office/officeart/2005/8/layout/list1"/>
    <dgm:cxn modelId="{412EFEF0-9E54-4779-B648-DC7C6F8E1906}" type="presParOf" srcId="{28B01A8B-A897-4387-B621-C8ED470C811F}" destId="{C3122C8E-9D40-4681-A2B5-4606C77F8795}" srcOrd="0" destOrd="0" presId="urn:microsoft.com/office/officeart/2005/8/layout/list1"/>
    <dgm:cxn modelId="{B8A07885-364A-46CB-8A16-4D6CA973A794}" type="presParOf" srcId="{C3122C8E-9D40-4681-A2B5-4606C77F8795}" destId="{0438AD90-20E0-44CA-8601-71B9885B40DA}" srcOrd="0" destOrd="0" presId="urn:microsoft.com/office/officeart/2005/8/layout/list1"/>
    <dgm:cxn modelId="{3A39E2A7-6C43-487E-B1A6-C521CEED0649}" type="presParOf" srcId="{C3122C8E-9D40-4681-A2B5-4606C77F8795}" destId="{625EB50D-817A-44C0-A4B7-0D8AB2A85BFA}" srcOrd="1" destOrd="0" presId="urn:microsoft.com/office/officeart/2005/8/layout/list1"/>
    <dgm:cxn modelId="{38C64949-907C-4DB0-B1DA-B64BCD0FEB5B}" type="presParOf" srcId="{28B01A8B-A897-4387-B621-C8ED470C811F}" destId="{0E21438B-09B5-4551-B67F-8FE3F7E1A7E8}" srcOrd="1" destOrd="0" presId="urn:microsoft.com/office/officeart/2005/8/layout/list1"/>
    <dgm:cxn modelId="{180E3379-CE5B-424E-8243-9BC36296617E}" type="presParOf" srcId="{28B01A8B-A897-4387-B621-C8ED470C811F}" destId="{A7B74EA9-D0C2-43E0-B5E7-0FE43CB0E802}"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984A7A1-556B-459C-A82C-E489C8DCB18D}" type="doc">
      <dgm:prSet loTypeId="urn:microsoft.com/office/officeart/2005/8/layout/list1" loCatId="list" qsTypeId="urn:microsoft.com/office/officeart/2005/8/quickstyle/simple2" qsCatId="simple" csTypeId="urn:microsoft.com/office/officeart/2005/8/colors/colorful1" csCatId="colorful" phldr="1"/>
      <dgm:spPr/>
      <dgm:t>
        <a:bodyPr/>
        <a:lstStyle/>
        <a:p>
          <a:endParaRPr lang="en-US"/>
        </a:p>
      </dgm:t>
    </dgm:pt>
    <dgm:pt modelId="{07A2BD10-CDAD-4944-BD8F-F440B5FC9496}">
      <dgm:prSet/>
      <dgm:spPr/>
      <dgm:t>
        <a:bodyPr/>
        <a:lstStyle/>
        <a:p>
          <a:r>
            <a:rPr lang="en-US" dirty="0">
              <a:solidFill>
                <a:schemeClr val="tx1"/>
              </a:solidFill>
            </a:rPr>
            <a:t>CDC-Kaiser ACE Study</a:t>
          </a:r>
        </a:p>
      </dgm:t>
    </dgm:pt>
    <dgm:pt modelId="{B9B604DE-ED2A-49EF-BD19-F1D6DA974B71}" type="parTrans" cxnId="{A454E85F-8F65-47E0-9BFE-AE631DE73AA2}">
      <dgm:prSet/>
      <dgm:spPr/>
      <dgm:t>
        <a:bodyPr/>
        <a:lstStyle/>
        <a:p>
          <a:endParaRPr lang="en-US"/>
        </a:p>
      </dgm:t>
    </dgm:pt>
    <dgm:pt modelId="{3876B17C-57FB-4AFE-911E-CE8C0B5098FF}" type="sibTrans" cxnId="{A454E85F-8F65-47E0-9BFE-AE631DE73AA2}">
      <dgm:prSet/>
      <dgm:spPr/>
      <dgm:t>
        <a:bodyPr/>
        <a:lstStyle/>
        <a:p>
          <a:endParaRPr lang="en-US"/>
        </a:p>
      </dgm:t>
    </dgm:pt>
    <dgm:pt modelId="{2F70BF92-D809-42EB-99D7-A407500F62E9}">
      <dgm:prSet/>
      <dgm:spPr/>
      <dgm:t>
        <a:bodyPr/>
        <a:lstStyle/>
        <a:p>
          <a:r>
            <a:rPr lang="en-US" dirty="0"/>
            <a:t>Major U.S. study conducted in the late 90s.</a:t>
          </a:r>
        </a:p>
      </dgm:t>
    </dgm:pt>
    <dgm:pt modelId="{FC05005E-4BE6-486C-A69E-81F551ABDF32}" type="parTrans" cxnId="{5DC2A732-1E8A-404B-8C97-C5331A201963}">
      <dgm:prSet/>
      <dgm:spPr/>
      <dgm:t>
        <a:bodyPr/>
        <a:lstStyle/>
        <a:p>
          <a:endParaRPr lang="en-US"/>
        </a:p>
      </dgm:t>
    </dgm:pt>
    <dgm:pt modelId="{04428169-2E16-4317-8349-F0E4D7FDEAF6}" type="sibTrans" cxnId="{5DC2A732-1E8A-404B-8C97-C5331A201963}">
      <dgm:prSet/>
      <dgm:spPr/>
      <dgm:t>
        <a:bodyPr/>
        <a:lstStyle/>
        <a:p>
          <a:endParaRPr lang="en-US"/>
        </a:p>
      </dgm:t>
    </dgm:pt>
    <dgm:pt modelId="{736348A8-0DE2-4B91-9360-92B5C538A016}">
      <dgm:prSet/>
      <dgm:spPr/>
      <dgm:t>
        <a:bodyPr/>
        <a:lstStyle/>
        <a:p>
          <a:r>
            <a:rPr lang="en-US" dirty="0"/>
            <a:t>Examined the life experiences of over 17,000 people.</a:t>
          </a:r>
        </a:p>
      </dgm:t>
    </dgm:pt>
    <dgm:pt modelId="{5BFED2DE-DE8B-47C7-BC3D-C74BBFA152AA}" type="parTrans" cxnId="{5B1C69CA-A0C7-4A83-9003-7C8973F775BC}">
      <dgm:prSet/>
      <dgm:spPr/>
      <dgm:t>
        <a:bodyPr/>
        <a:lstStyle/>
        <a:p>
          <a:endParaRPr lang="en-US"/>
        </a:p>
      </dgm:t>
    </dgm:pt>
    <dgm:pt modelId="{E9DEB97E-B314-4F4A-B811-325E78A3AB55}" type="sibTrans" cxnId="{5B1C69CA-A0C7-4A83-9003-7C8973F775BC}">
      <dgm:prSet/>
      <dgm:spPr/>
      <dgm:t>
        <a:bodyPr/>
        <a:lstStyle/>
        <a:p>
          <a:endParaRPr lang="en-US"/>
        </a:p>
      </dgm:t>
    </dgm:pt>
    <dgm:pt modelId="{6FE9D955-2C21-4034-8A30-525EDECCA311}">
      <dgm:prSet/>
      <dgm:spPr/>
      <dgm:t>
        <a:bodyPr/>
        <a:lstStyle/>
        <a:p>
          <a:r>
            <a:rPr lang="en-US" dirty="0"/>
            <a:t>Revealed that ACEs were more common than previously realized, and were linked to various addictions, chronic diseases and mental illnesses later in life (Center for Disease Control and Prevention, 2022; </a:t>
          </a:r>
          <a:r>
            <a:rPr lang="en-US" i="1" dirty="0"/>
            <a:t>Recognizing and responding to the effects of trauma</a:t>
          </a:r>
          <a:r>
            <a:rPr lang="en-US" dirty="0"/>
            <a:t>, 2015).</a:t>
          </a:r>
        </a:p>
      </dgm:t>
    </dgm:pt>
    <dgm:pt modelId="{9FC39606-4354-4633-B073-D9C2D063F590}" type="parTrans" cxnId="{BC52D1A1-D7EF-4562-AB1E-2705EAB1067E}">
      <dgm:prSet/>
      <dgm:spPr/>
    </dgm:pt>
    <dgm:pt modelId="{0EBBC696-23B3-48D2-AF98-304AD285CFA4}" type="sibTrans" cxnId="{BC52D1A1-D7EF-4562-AB1E-2705EAB1067E}">
      <dgm:prSet/>
      <dgm:spPr/>
    </dgm:pt>
    <dgm:pt modelId="{28B01A8B-A897-4387-B621-C8ED470C811F}" type="pres">
      <dgm:prSet presAssocID="{A984A7A1-556B-459C-A82C-E489C8DCB18D}" presName="linear" presStyleCnt="0">
        <dgm:presLayoutVars>
          <dgm:dir/>
          <dgm:animLvl val="lvl"/>
          <dgm:resizeHandles val="exact"/>
        </dgm:presLayoutVars>
      </dgm:prSet>
      <dgm:spPr/>
    </dgm:pt>
    <dgm:pt modelId="{C3122C8E-9D40-4681-A2B5-4606C77F8795}" type="pres">
      <dgm:prSet presAssocID="{07A2BD10-CDAD-4944-BD8F-F440B5FC9496}" presName="parentLin" presStyleCnt="0"/>
      <dgm:spPr/>
    </dgm:pt>
    <dgm:pt modelId="{0438AD90-20E0-44CA-8601-71B9885B40DA}" type="pres">
      <dgm:prSet presAssocID="{07A2BD10-CDAD-4944-BD8F-F440B5FC9496}" presName="parentLeftMargin" presStyleLbl="node1" presStyleIdx="0" presStyleCnt="1"/>
      <dgm:spPr/>
    </dgm:pt>
    <dgm:pt modelId="{625EB50D-817A-44C0-A4B7-0D8AB2A85BFA}" type="pres">
      <dgm:prSet presAssocID="{07A2BD10-CDAD-4944-BD8F-F440B5FC9496}" presName="parentText" presStyleLbl="node1" presStyleIdx="0" presStyleCnt="1">
        <dgm:presLayoutVars>
          <dgm:chMax val="0"/>
          <dgm:bulletEnabled val="1"/>
        </dgm:presLayoutVars>
      </dgm:prSet>
      <dgm:spPr/>
    </dgm:pt>
    <dgm:pt modelId="{0E21438B-09B5-4551-B67F-8FE3F7E1A7E8}" type="pres">
      <dgm:prSet presAssocID="{07A2BD10-CDAD-4944-BD8F-F440B5FC9496}" presName="negativeSpace" presStyleCnt="0"/>
      <dgm:spPr/>
    </dgm:pt>
    <dgm:pt modelId="{A7B74EA9-D0C2-43E0-B5E7-0FE43CB0E802}" type="pres">
      <dgm:prSet presAssocID="{07A2BD10-CDAD-4944-BD8F-F440B5FC9496}" presName="childText" presStyleLbl="conFgAcc1" presStyleIdx="0" presStyleCnt="1">
        <dgm:presLayoutVars>
          <dgm:bulletEnabled val="1"/>
        </dgm:presLayoutVars>
      </dgm:prSet>
      <dgm:spPr/>
    </dgm:pt>
  </dgm:ptLst>
  <dgm:cxnLst>
    <dgm:cxn modelId="{2E9DA20A-BD3C-4287-BF58-524ADBCE1844}" type="presOf" srcId="{2F70BF92-D809-42EB-99D7-A407500F62E9}" destId="{A7B74EA9-D0C2-43E0-B5E7-0FE43CB0E802}" srcOrd="0" destOrd="0" presId="urn:microsoft.com/office/officeart/2005/8/layout/list1"/>
    <dgm:cxn modelId="{5DC2A732-1E8A-404B-8C97-C5331A201963}" srcId="{07A2BD10-CDAD-4944-BD8F-F440B5FC9496}" destId="{2F70BF92-D809-42EB-99D7-A407500F62E9}" srcOrd="0" destOrd="0" parTransId="{FC05005E-4BE6-486C-A69E-81F551ABDF32}" sibTransId="{04428169-2E16-4317-8349-F0E4D7FDEAF6}"/>
    <dgm:cxn modelId="{A64B763C-5789-4C1E-AE1A-AB782DA18169}" type="presOf" srcId="{07A2BD10-CDAD-4944-BD8F-F440B5FC9496}" destId="{0438AD90-20E0-44CA-8601-71B9885B40DA}" srcOrd="0" destOrd="0" presId="urn:microsoft.com/office/officeart/2005/8/layout/list1"/>
    <dgm:cxn modelId="{A454E85F-8F65-47E0-9BFE-AE631DE73AA2}" srcId="{A984A7A1-556B-459C-A82C-E489C8DCB18D}" destId="{07A2BD10-CDAD-4944-BD8F-F440B5FC9496}" srcOrd="0" destOrd="0" parTransId="{B9B604DE-ED2A-49EF-BD19-F1D6DA974B71}" sibTransId="{3876B17C-57FB-4AFE-911E-CE8C0B5098FF}"/>
    <dgm:cxn modelId="{0A727C6C-3223-42D2-BE58-F0BE26EB2019}" type="presOf" srcId="{736348A8-0DE2-4B91-9360-92B5C538A016}" destId="{A7B74EA9-D0C2-43E0-B5E7-0FE43CB0E802}" srcOrd="0" destOrd="1" presId="urn:microsoft.com/office/officeart/2005/8/layout/list1"/>
    <dgm:cxn modelId="{C0B0C778-1599-4973-A612-F70D85BD3C77}" type="presOf" srcId="{6FE9D955-2C21-4034-8A30-525EDECCA311}" destId="{A7B74EA9-D0C2-43E0-B5E7-0FE43CB0E802}" srcOrd="0" destOrd="2" presId="urn:microsoft.com/office/officeart/2005/8/layout/list1"/>
    <dgm:cxn modelId="{6E9FD29D-7FB4-43CD-84E4-145545378A17}" type="presOf" srcId="{A984A7A1-556B-459C-A82C-E489C8DCB18D}" destId="{28B01A8B-A897-4387-B621-C8ED470C811F}" srcOrd="0" destOrd="0" presId="urn:microsoft.com/office/officeart/2005/8/layout/list1"/>
    <dgm:cxn modelId="{BC52D1A1-D7EF-4562-AB1E-2705EAB1067E}" srcId="{07A2BD10-CDAD-4944-BD8F-F440B5FC9496}" destId="{6FE9D955-2C21-4034-8A30-525EDECCA311}" srcOrd="2" destOrd="0" parTransId="{9FC39606-4354-4633-B073-D9C2D063F590}" sibTransId="{0EBBC696-23B3-48D2-AF98-304AD285CFA4}"/>
    <dgm:cxn modelId="{E46C27C6-6944-4E65-880D-D0EE69B6F547}" type="presOf" srcId="{07A2BD10-CDAD-4944-BD8F-F440B5FC9496}" destId="{625EB50D-817A-44C0-A4B7-0D8AB2A85BFA}" srcOrd="1" destOrd="0" presId="urn:microsoft.com/office/officeart/2005/8/layout/list1"/>
    <dgm:cxn modelId="{5B1C69CA-A0C7-4A83-9003-7C8973F775BC}" srcId="{07A2BD10-CDAD-4944-BD8F-F440B5FC9496}" destId="{736348A8-0DE2-4B91-9360-92B5C538A016}" srcOrd="1" destOrd="0" parTransId="{5BFED2DE-DE8B-47C7-BC3D-C74BBFA152AA}" sibTransId="{E9DEB97E-B314-4F4A-B811-325E78A3AB55}"/>
    <dgm:cxn modelId="{412EFEF0-9E54-4779-B648-DC7C6F8E1906}" type="presParOf" srcId="{28B01A8B-A897-4387-B621-C8ED470C811F}" destId="{C3122C8E-9D40-4681-A2B5-4606C77F8795}" srcOrd="0" destOrd="0" presId="urn:microsoft.com/office/officeart/2005/8/layout/list1"/>
    <dgm:cxn modelId="{B8A07885-364A-46CB-8A16-4D6CA973A794}" type="presParOf" srcId="{C3122C8E-9D40-4681-A2B5-4606C77F8795}" destId="{0438AD90-20E0-44CA-8601-71B9885B40DA}" srcOrd="0" destOrd="0" presId="urn:microsoft.com/office/officeart/2005/8/layout/list1"/>
    <dgm:cxn modelId="{3A39E2A7-6C43-487E-B1A6-C521CEED0649}" type="presParOf" srcId="{C3122C8E-9D40-4681-A2B5-4606C77F8795}" destId="{625EB50D-817A-44C0-A4B7-0D8AB2A85BFA}" srcOrd="1" destOrd="0" presId="urn:microsoft.com/office/officeart/2005/8/layout/list1"/>
    <dgm:cxn modelId="{38C64949-907C-4DB0-B1DA-B64BCD0FEB5B}" type="presParOf" srcId="{28B01A8B-A897-4387-B621-C8ED470C811F}" destId="{0E21438B-09B5-4551-B67F-8FE3F7E1A7E8}" srcOrd="1" destOrd="0" presId="urn:microsoft.com/office/officeart/2005/8/layout/list1"/>
    <dgm:cxn modelId="{180E3379-CE5B-424E-8243-9BC36296617E}" type="presParOf" srcId="{28B01A8B-A897-4387-B621-C8ED470C811F}" destId="{A7B74EA9-D0C2-43E0-B5E7-0FE43CB0E802}"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984A7A1-556B-459C-A82C-E489C8DCB18D}" type="doc">
      <dgm:prSet loTypeId="urn:microsoft.com/office/officeart/2005/8/layout/list1" loCatId="list" qsTypeId="urn:microsoft.com/office/officeart/2005/8/quickstyle/simple2" qsCatId="simple" csTypeId="urn:microsoft.com/office/officeart/2005/8/colors/colorful1" csCatId="colorful" phldr="1"/>
      <dgm:spPr/>
      <dgm:t>
        <a:bodyPr/>
        <a:lstStyle/>
        <a:p>
          <a:endParaRPr lang="en-US"/>
        </a:p>
      </dgm:t>
    </dgm:pt>
    <dgm:pt modelId="{07A2BD10-CDAD-4944-BD8F-F440B5FC9496}">
      <dgm:prSet/>
      <dgm:spPr/>
      <dgm:t>
        <a:bodyPr/>
        <a:lstStyle/>
        <a:p>
          <a:r>
            <a:rPr lang="en-US" dirty="0">
              <a:solidFill>
                <a:schemeClr val="tx1"/>
              </a:solidFill>
            </a:rPr>
            <a:t>Adverse Childhood Events (ACEs) – Pre-pandemic data</a:t>
          </a:r>
        </a:p>
      </dgm:t>
    </dgm:pt>
    <dgm:pt modelId="{B9B604DE-ED2A-49EF-BD19-F1D6DA974B71}" type="parTrans" cxnId="{A454E85F-8F65-47E0-9BFE-AE631DE73AA2}">
      <dgm:prSet/>
      <dgm:spPr/>
      <dgm:t>
        <a:bodyPr/>
        <a:lstStyle/>
        <a:p>
          <a:endParaRPr lang="en-US"/>
        </a:p>
      </dgm:t>
    </dgm:pt>
    <dgm:pt modelId="{3876B17C-57FB-4AFE-911E-CE8C0B5098FF}" type="sibTrans" cxnId="{A454E85F-8F65-47E0-9BFE-AE631DE73AA2}">
      <dgm:prSet/>
      <dgm:spPr/>
      <dgm:t>
        <a:bodyPr/>
        <a:lstStyle/>
        <a:p>
          <a:endParaRPr lang="en-US"/>
        </a:p>
      </dgm:t>
    </dgm:pt>
    <dgm:pt modelId="{2F70BF92-D809-42EB-99D7-A407500F62E9}">
      <dgm:prSet/>
      <dgm:spPr/>
      <dgm:t>
        <a:bodyPr/>
        <a:lstStyle/>
        <a:p>
          <a:r>
            <a:rPr lang="en-US" dirty="0"/>
            <a:t>Prior to the pandemic, 45% of U.S. children had at least one ACE, with these rates increasing to 61% for Black non-Hispanic children and 51% for Hispanic children (Sacks &amp; Murphey, 2018).</a:t>
          </a:r>
        </a:p>
      </dgm:t>
    </dgm:pt>
    <dgm:pt modelId="{FC05005E-4BE6-486C-A69E-81F551ABDF32}" type="parTrans" cxnId="{5DC2A732-1E8A-404B-8C97-C5331A201963}">
      <dgm:prSet/>
      <dgm:spPr/>
      <dgm:t>
        <a:bodyPr/>
        <a:lstStyle/>
        <a:p>
          <a:endParaRPr lang="en-US"/>
        </a:p>
      </dgm:t>
    </dgm:pt>
    <dgm:pt modelId="{04428169-2E16-4317-8349-F0E4D7FDEAF6}" type="sibTrans" cxnId="{5DC2A732-1E8A-404B-8C97-C5331A201963}">
      <dgm:prSet/>
      <dgm:spPr/>
      <dgm:t>
        <a:bodyPr/>
        <a:lstStyle/>
        <a:p>
          <a:endParaRPr lang="en-US"/>
        </a:p>
      </dgm:t>
    </dgm:pt>
    <dgm:pt modelId="{1E1D8BD0-7E1D-4BB7-B22B-F13A14B1E81D}">
      <dgm:prSet/>
      <dgm:spPr/>
      <dgm:t>
        <a:bodyPr/>
        <a:lstStyle/>
        <a:p>
          <a:r>
            <a:rPr lang="en-US" dirty="0"/>
            <a:t>Various studies in Canada provided results ranging from 56% to 76% of participants having at least one ACE (Grant, 2021)</a:t>
          </a:r>
        </a:p>
      </dgm:t>
    </dgm:pt>
    <dgm:pt modelId="{938391B9-D6E9-45EE-B5B0-6F45F39D24C3}" type="parTrans" cxnId="{1DC5B0BD-88F1-4941-AF2A-7B249E0C2482}">
      <dgm:prSet/>
      <dgm:spPr/>
      <dgm:t>
        <a:bodyPr/>
        <a:lstStyle/>
        <a:p>
          <a:endParaRPr lang="en-US"/>
        </a:p>
      </dgm:t>
    </dgm:pt>
    <dgm:pt modelId="{424EA4C7-EB7C-4235-95FD-338EA6F8F81C}" type="sibTrans" cxnId="{1DC5B0BD-88F1-4941-AF2A-7B249E0C2482}">
      <dgm:prSet/>
      <dgm:spPr/>
      <dgm:t>
        <a:bodyPr/>
        <a:lstStyle/>
        <a:p>
          <a:endParaRPr lang="en-US"/>
        </a:p>
      </dgm:t>
    </dgm:pt>
    <dgm:pt modelId="{28B01A8B-A897-4387-B621-C8ED470C811F}" type="pres">
      <dgm:prSet presAssocID="{A984A7A1-556B-459C-A82C-E489C8DCB18D}" presName="linear" presStyleCnt="0">
        <dgm:presLayoutVars>
          <dgm:dir/>
          <dgm:animLvl val="lvl"/>
          <dgm:resizeHandles val="exact"/>
        </dgm:presLayoutVars>
      </dgm:prSet>
      <dgm:spPr/>
    </dgm:pt>
    <dgm:pt modelId="{C3122C8E-9D40-4681-A2B5-4606C77F8795}" type="pres">
      <dgm:prSet presAssocID="{07A2BD10-CDAD-4944-BD8F-F440B5FC9496}" presName="parentLin" presStyleCnt="0"/>
      <dgm:spPr/>
    </dgm:pt>
    <dgm:pt modelId="{0438AD90-20E0-44CA-8601-71B9885B40DA}" type="pres">
      <dgm:prSet presAssocID="{07A2BD10-CDAD-4944-BD8F-F440B5FC9496}" presName="parentLeftMargin" presStyleLbl="node1" presStyleIdx="0" presStyleCnt="1"/>
      <dgm:spPr/>
    </dgm:pt>
    <dgm:pt modelId="{625EB50D-817A-44C0-A4B7-0D8AB2A85BFA}" type="pres">
      <dgm:prSet presAssocID="{07A2BD10-CDAD-4944-BD8F-F440B5FC9496}" presName="parentText" presStyleLbl="node1" presStyleIdx="0" presStyleCnt="1">
        <dgm:presLayoutVars>
          <dgm:chMax val="0"/>
          <dgm:bulletEnabled val="1"/>
        </dgm:presLayoutVars>
      </dgm:prSet>
      <dgm:spPr/>
    </dgm:pt>
    <dgm:pt modelId="{0E21438B-09B5-4551-B67F-8FE3F7E1A7E8}" type="pres">
      <dgm:prSet presAssocID="{07A2BD10-CDAD-4944-BD8F-F440B5FC9496}" presName="negativeSpace" presStyleCnt="0"/>
      <dgm:spPr/>
    </dgm:pt>
    <dgm:pt modelId="{A7B74EA9-D0C2-43E0-B5E7-0FE43CB0E802}" type="pres">
      <dgm:prSet presAssocID="{07A2BD10-CDAD-4944-BD8F-F440B5FC9496}" presName="childText" presStyleLbl="conFgAcc1" presStyleIdx="0" presStyleCnt="1">
        <dgm:presLayoutVars>
          <dgm:bulletEnabled val="1"/>
        </dgm:presLayoutVars>
      </dgm:prSet>
      <dgm:spPr/>
    </dgm:pt>
  </dgm:ptLst>
  <dgm:cxnLst>
    <dgm:cxn modelId="{2E9DA20A-BD3C-4287-BF58-524ADBCE1844}" type="presOf" srcId="{2F70BF92-D809-42EB-99D7-A407500F62E9}" destId="{A7B74EA9-D0C2-43E0-B5E7-0FE43CB0E802}" srcOrd="0" destOrd="0" presId="urn:microsoft.com/office/officeart/2005/8/layout/list1"/>
    <dgm:cxn modelId="{5DC2A732-1E8A-404B-8C97-C5331A201963}" srcId="{07A2BD10-CDAD-4944-BD8F-F440B5FC9496}" destId="{2F70BF92-D809-42EB-99D7-A407500F62E9}" srcOrd="0" destOrd="0" parTransId="{FC05005E-4BE6-486C-A69E-81F551ABDF32}" sibTransId="{04428169-2E16-4317-8349-F0E4D7FDEAF6}"/>
    <dgm:cxn modelId="{A64B763C-5789-4C1E-AE1A-AB782DA18169}" type="presOf" srcId="{07A2BD10-CDAD-4944-BD8F-F440B5FC9496}" destId="{0438AD90-20E0-44CA-8601-71B9885B40DA}" srcOrd="0" destOrd="0" presId="urn:microsoft.com/office/officeart/2005/8/layout/list1"/>
    <dgm:cxn modelId="{A454E85F-8F65-47E0-9BFE-AE631DE73AA2}" srcId="{A984A7A1-556B-459C-A82C-E489C8DCB18D}" destId="{07A2BD10-CDAD-4944-BD8F-F440B5FC9496}" srcOrd="0" destOrd="0" parTransId="{B9B604DE-ED2A-49EF-BD19-F1D6DA974B71}" sibTransId="{3876B17C-57FB-4AFE-911E-CE8C0B5098FF}"/>
    <dgm:cxn modelId="{4A0A0A51-D352-4D40-934F-C068CB293ED0}" type="presOf" srcId="{1E1D8BD0-7E1D-4BB7-B22B-F13A14B1E81D}" destId="{A7B74EA9-D0C2-43E0-B5E7-0FE43CB0E802}" srcOrd="0" destOrd="1" presId="urn:microsoft.com/office/officeart/2005/8/layout/list1"/>
    <dgm:cxn modelId="{6E9FD29D-7FB4-43CD-84E4-145545378A17}" type="presOf" srcId="{A984A7A1-556B-459C-A82C-E489C8DCB18D}" destId="{28B01A8B-A897-4387-B621-C8ED470C811F}" srcOrd="0" destOrd="0" presId="urn:microsoft.com/office/officeart/2005/8/layout/list1"/>
    <dgm:cxn modelId="{1DC5B0BD-88F1-4941-AF2A-7B249E0C2482}" srcId="{07A2BD10-CDAD-4944-BD8F-F440B5FC9496}" destId="{1E1D8BD0-7E1D-4BB7-B22B-F13A14B1E81D}" srcOrd="1" destOrd="0" parTransId="{938391B9-D6E9-45EE-B5B0-6F45F39D24C3}" sibTransId="{424EA4C7-EB7C-4235-95FD-338EA6F8F81C}"/>
    <dgm:cxn modelId="{E46C27C6-6944-4E65-880D-D0EE69B6F547}" type="presOf" srcId="{07A2BD10-CDAD-4944-BD8F-F440B5FC9496}" destId="{625EB50D-817A-44C0-A4B7-0D8AB2A85BFA}" srcOrd="1" destOrd="0" presId="urn:microsoft.com/office/officeart/2005/8/layout/list1"/>
    <dgm:cxn modelId="{412EFEF0-9E54-4779-B648-DC7C6F8E1906}" type="presParOf" srcId="{28B01A8B-A897-4387-B621-C8ED470C811F}" destId="{C3122C8E-9D40-4681-A2B5-4606C77F8795}" srcOrd="0" destOrd="0" presId="urn:microsoft.com/office/officeart/2005/8/layout/list1"/>
    <dgm:cxn modelId="{B8A07885-364A-46CB-8A16-4D6CA973A794}" type="presParOf" srcId="{C3122C8E-9D40-4681-A2B5-4606C77F8795}" destId="{0438AD90-20E0-44CA-8601-71B9885B40DA}" srcOrd="0" destOrd="0" presId="urn:microsoft.com/office/officeart/2005/8/layout/list1"/>
    <dgm:cxn modelId="{3A39E2A7-6C43-487E-B1A6-C521CEED0649}" type="presParOf" srcId="{C3122C8E-9D40-4681-A2B5-4606C77F8795}" destId="{625EB50D-817A-44C0-A4B7-0D8AB2A85BFA}" srcOrd="1" destOrd="0" presId="urn:microsoft.com/office/officeart/2005/8/layout/list1"/>
    <dgm:cxn modelId="{38C64949-907C-4DB0-B1DA-B64BCD0FEB5B}" type="presParOf" srcId="{28B01A8B-A897-4387-B621-C8ED470C811F}" destId="{0E21438B-09B5-4551-B67F-8FE3F7E1A7E8}" srcOrd="1" destOrd="0" presId="urn:microsoft.com/office/officeart/2005/8/layout/list1"/>
    <dgm:cxn modelId="{180E3379-CE5B-424E-8243-9BC36296617E}" type="presParOf" srcId="{28B01A8B-A897-4387-B621-C8ED470C811F}" destId="{A7B74EA9-D0C2-43E0-B5E7-0FE43CB0E802}"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984A7A1-556B-459C-A82C-E489C8DCB18D}" type="doc">
      <dgm:prSet loTypeId="urn:microsoft.com/office/officeart/2005/8/layout/list1" loCatId="list" qsTypeId="urn:microsoft.com/office/officeart/2005/8/quickstyle/simple2" qsCatId="simple" csTypeId="urn:microsoft.com/office/officeart/2005/8/colors/colorful1" csCatId="colorful" phldr="1"/>
      <dgm:spPr/>
      <dgm:t>
        <a:bodyPr/>
        <a:lstStyle/>
        <a:p>
          <a:endParaRPr lang="en-US"/>
        </a:p>
      </dgm:t>
    </dgm:pt>
    <dgm:pt modelId="{07A2BD10-CDAD-4944-BD8F-F440B5FC9496}">
      <dgm:prSet/>
      <dgm:spPr/>
      <dgm:t>
        <a:bodyPr/>
        <a:lstStyle/>
        <a:p>
          <a:r>
            <a:rPr lang="en-US" dirty="0">
              <a:solidFill>
                <a:schemeClr val="tx1"/>
              </a:solidFill>
            </a:rPr>
            <a:t>Adverse Childhood Events (ACEs) – August 2020 survey in Germany</a:t>
          </a:r>
        </a:p>
      </dgm:t>
    </dgm:pt>
    <dgm:pt modelId="{B9B604DE-ED2A-49EF-BD19-F1D6DA974B71}" type="parTrans" cxnId="{A454E85F-8F65-47E0-9BFE-AE631DE73AA2}">
      <dgm:prSet/>
      <dgm:spPr/>
      <dgm:t>
        <a:bodyPr/>
        <a:lstStyle/>
        <a:p>
          <a:endParaRPr lang="en-US"/>
        </a:p>
      </dgm:t>
    </dgm:pt>
    <dgm:pt modelId="{3876B17C-57FB-4AFE-911E-CE8C0B5098FF}" type="sibTrans" cxnId="{A454E85F-8F65-47E0-9BFE-AE631DE73AA2}">
      <dgm:prSet/>
      <dgm:spPr/>
      <dgm:t>
        <a:bodyPr/>
        <a:lstStyle/>
        <a:p>
          <a:endParaRPr lang="en-US"/>
        </a:p>
      </dgm:t>
    </dgm:pt>
    <dgm:pt modelId="{2F70BF92-D809-42EB-99D7-A407500F62E9}">
      <dgm:prSet/>
      <dgm:spPr/>
      <dgm:t>
        <a:bodyPr/>
        <a:lstStyle/>
        <a:p>
          <a:r>
            <a:rPr lang="en-US" dirty="0"/>
            <a:t>Child abuse and neglect increased by one-third.</a:t>
          </a:r>
        </a:p>
      </dgm:t>
    </dgm:pt>
    <dgm:pt modelId="{FC05005E-4BE6-486C-A69E-81F551ABDF32}" type="parTrans" cxnId="{5DC2A732-1E8A-404B-8C97-C5331A201963}">
      <dgm:prSet/>
      <dgm:spPr/>
      <dgm:t>
        <a:bodyPr/>
        <a:lstStyle/>
        <a:p>
          <a:endParaRPr lang="en-US"/>
        </a:p>
      </dgm:t>
    </dgm:pt>
    <dgm:pt modelId="{04428169-2E16-4317-8349-F0E4D7FDEAF6}" type="sibTrans" cxnId="{5DC2A732-1E8A-404B-8C97-C5331A201963}">
      <dgm:prSet/>
      <dgm:spPr/>
      <dgm:t>
        <a:bodyPr/>
        <a:lstStyle/>
        <a:p>
          <a:endParaRPr lang="en-US"/>
        </a:p>
      </dgm:t>
    </dgm:pt>
    <dgm:pt modelId="{B15CFB6A-56EA-4D11-8CCB-55F6AFD1E2BC}">
      <dgm:prSet/>
      <dgm:spPr/>
      <dgm:t>
        <a:bodyPr/>
        <a:lstStyle/>
        <a:p>
          <a:r>
            <a:rPr lang="en-US" dirty="0"/>
            <a:t>Families with younger children were especially at risk, as were families led by parents who have their own ACEs (Calvano et al., 2021).</a:t>
          </a:r>
        </a:p>
      </dgm:t>
    </dgm:pt>
    <dgm:pt modelId="{E0AEF299-2FE0-43E0-9B27-EE6F304E1074}" type="parTrans" cxnId="{66283D37-03F6-4EF0-8DA5-533147A9299A}">
      <dgm:prSet/>
      <dgm:spPr/>
      <dgm:t>
        <a:bodyPr/>
        <a:lstStyle/>
        <a:p>
          <a:endParaRPr lang="en-US"/>
        </a:p>
      </dgm:t>
    </dgm:pt>
    <dgm:pt modelId="{2156A947-7771-4B7E-AA68-25ACC0589DE8}" type="sibTrans" cxnId="{66283D37-03F6-4EF0-8DA5-533147A9299A}">
      <dgm:prSet/>
      <dgm:spPr/>
      <dgm:t>
        <a:bodyPr/>
        <a:lstStyle/>
        <a:p>
          <a:endParaRPr lang="en-US"/>
        </a:p>
      </dgm:t>
    </dgm:pt>
    <dgm:pt modelId="{85191803-B0B9-4907-93A2-3174CFEE92FA}">
      <dgm:prSet/>
      <dgm:spPr/>
      <dgm:t>
        <a:bodyPr/>
        <a:lstStyle/>
        <a:p>
          <a:r>
            <a:rPr lang="en-US" dirty="0"/>
            <a:t>(Parent-reported data so under-reporting is possible)</a:t>
          </a:r>
        </a:p>
      </dgm:t>
    </dgm:pt>
    <dgm:pt modelId="{5E513F87-CC08-44F6-9557-1E2519B8EB58}" type="parTrans" cxnId="{65EF0CC0-B2EC-4A97-A3D5-FBF9E4B754E4}">
      <dgm:prSet/>
      <dgm:spPr/>
      <dgm:t>
        <a:bodyPr/>
        <a:lstStyle/>
        <a:p>
          <a:endParaRPr lang="en-US"/>
        </a:p>
      </dgm:t>
    </dgm:pt>
    <dgm:pt modelId="{1C7A6681-0881-422A-96C6-F1D6421782CE}" type="sibTrans" cxnId="{65EF0CC0-B2EC-4A97-A3D5-FBF9E4B754E4}">
      <dgm:prSet/>
      <dgm:spPr/>
      <dgm:t>
        <a:bodyPr/>
        <a:lstStyle/>
        <a:p>
          <a:endParaRPr lang="en-US"/>
        </a:p>
      </dgm:t>
    </dgm:pt>
    <dgm:pt modelId="{130CB5DD-6865-4049-9BF7-4D21AF50FD35}">
      <dgm:prSet/>
      <dgm:spPr/>
      <dgm:t>
        <a:bodyPr/>
        <a:lstStyle/>
        <a:p>
          <a:r>
            <a:rPr lang="en-US" dirty="0"/>
            <a:t>Increase in ACEs linked to stress of job losses and finances (particularly psychological abuse and domestic violence).</a:t>
          </a:r>
        </a:p>
      </dgm:t>
    </dgm:pt>
    <dgm:pt modelId="{0389C930-DE48-4FBD-9685-F76671DDAA1D}" type="parTrans" cxnId="{C55DA15A-7CD4-48A6-BEE9-B2BE60A21CB6}">
      <dgm:prSet/>
      <dgm:spPr/>
      <dgm:t>
        <a:bodyPr/>
        <a:lstStyle/>
        <a:p>
          <a:endParaRPr lang="en-US"/>
        </a:p>
      </dgm:t>
    </dgm:pt>
    <dgm:pt modelId="{B1CD582A-03EA-4BB8-9B5E-C9A3082DB4CC}" type="sibTrans" cxnId="{C55DA15A-7CD4-48A6-BEE9-B2BE60A21CB6}">
      <dgm:prSet/>
      <dgm:spPr/>
      <dgm:t>
        <a:bodyPr/>
        <a:lstStyle/>
        <a:p>
          <a:endParaRPr lang="en-US"/>
        </a:p>
      </dgm:t>
    </dgm:pt>
    <dgm:pt modelId="{28B01A8B-A897-4387-B621-C8ED470C811F}" type="pres">
      <dgm:prSet presAssocID="{A984A7A1-556B-459C-A82C-E489C8DCB18D}" presName="linear" presStyleCnt="0">
        <dgm:presLayoutVars>
          <dgm:dir/>
          <dgm:animLvl val="lvl"/>
          <dgm:resizeHandles val="exact"/>
        </dgm:presLayoutVars>
      </dgm:prSet>
      <dgm:spPr/>
    </dgm:pt>
    <dgm:pt modelId="{C3122C8E-9D40-4681-A2B5-4606C77F8795}" type="pres">
      <dgm:prSet presAssocID="{07A2BD10-CDAD-4944-BD8F-F440B5FC9496}" presName="parentLin" presStyleCnt="0"/>
      <dgm:spPr/>
    </dgm:pt>
    <dgm:pt modelId="{0438AD90-20E0-44CA-8601-71B9885B40DA}" type="pres">
      <dgm:prSet presAssocID="{07A2BD10-CDAD-4944-BD8F-F440B5FC9496}" presName="parentLeftMargin" presStyleLbl="node1" presStyleIdx="0" presStyleCnt="1"/>
      <dgm:spPr/>
    </dgm:pt>
    <dgm:pt modelId="{625EB50D-817A-44C0-A4B7-0D8AB2A85BFA}" type="pres">
      <dgm:prSet presAssocID="{07A2BD10-CDAD-4944-BD8F-F440B5FC9496}" presName="parentText" presStyleLbl="node1" presStyleIdx="0" presStyleCnt="1">
        <dgm:presLayoutVars>
          <dgm:chMax val="0"/>
          <dgm:bulletEnabled val="1"/>
        </dgm:presLayoutVars>
      </dgm:prSet>
      <dgm:spPr/>
    </dgm:pt>
    <dgm:pt modelId="{0E21438B-09B5-4551-B67F-8FE3F7E1A7E8}" type="pres">
      <dgm:prSet presAssocID="{07A2BD10-CDAD-4944-BD8F-F440B5FC9496}" presName="negativeSpace" presStyleCnt="0"/>
      <dgm:spPr/>
    </dgm:pt>
    <dgm:pt modelId="{A7B74EA9-D0C2-43E0-B5E7-0FE43CB0E802}" type="pres">
      <dgm:prSet presAssocID="{07A2BD10-CDAD-4944-BD8F-F440B5FC9496}" presName="childText" presStyleLbl="conFgAcc1" presStyleIdx="0" presStyleCnt="1">
        <dgm:presLayoutVars>
          <dgm:bulletEnabled val="1"/>
        </dgm:presLayoutVars>
      </dgm:prSet>
      <dgm:spPr/>
    </dgm:pt>
  </dgm:ptLst>
  <dgm:cxnLst>
    <dgm:cxn modelId="{F2B36B07-5296-4A9F-AC34-E9136D6D80DE}" type="presOf" srcId="{85191803-B0B9-4907-93A2-3174CFEE92FA}" destId="{A7B74EA9-D0C2-43E0-B5E7-0FE43CB0E802}" srcOrd="0" destOrd="3" presId="urn:microsoft.com/office/officeart/2005/8/layout/list1"/>
    <dgm:cxn modelId="{2E9DA20A-BD3C-4287-BF58-524ADBCE1844}" type="presOf" srcId="{2F70BF92-D809-42EB-99D7-A407500F62E9}" destId="{A7B74EA9-D0C2-43E0-B5E7-0FE43CB0E802}" srcOrd="0" destOrd="0" presId="urn:microsoft.com/office/officeart/2005/8/layout/list1"/>
    <dgm:cxn modelId="{5DC2A732-1E8A-404B-8C97-C5331A201963}" srcId="{07A2BD10-CDAD-4944-BD8F-F440B5FC9496}" destId="{2F70BF92-D809-42EB-99D7-A407500F62E9}" srcOrd="0" destOrd="0" parTransId="{FC05005E-4BE6-486C-A69E-81F551ABDF32}" sibTransId="{04428169-2E16-4317-8349-F0E4D7FDEAF6}"/>
    <dgm:cxn modelId="{66283D37-03F6-4EF0-8DA5-533147A9299A}" srcId="{07A2BD10-CDAD-4944-BD8F-F440B5FC9496}" destId="{B15CFB6A-56EA-4D11-8CCB-55F6AFD1E2BC}" srcOrd="2" destOrd="0" parTransId="{E0AEF299-2FE0-43E0-9B27-EE6F304E1074}" sibTransId="{2156A947-7771-4B7E-AA68-25ACC0589DE8}"/>
    <dgm:cxn modelId="{A64B763C-5789-4C1E-AE1A-AB782DA18169}" type="presOf" srcId="{07A2BD10-CDAD-4944-BD8F-F440B5FC9496}" destId="{0438AD90-20E0-44CA-8601-71B9885B40DA}" srcOrd="0" destOrd="0" presId="urn:microsoft.com/office/officeart/2005/8/layout/list1"/>
    <dgm:cxn modelId="{A454E85F-8F65-47E0-9BFE-AE631DE73AA2}" srcId="{A984A7A1-556B-459C-A82C-E489C8DCB18D}" destId="{07A2BD10-CDAD-4944-BD8F-F440B5FC9496}" srcOrd="0" destOrd="0" parTransId="{B9B604DE-ED2A-49EF-BD19-F1D6DA974B71}" sibTransId="{3876B17C-57FB-4AFE-911E-CE8C0B5098FF}"/>
    <dgm:cxn modelId="{C55DA15A-7CD4-48A6-BEE9-B2BE60A21CB6}" srcId="{07A2BD10-CDAD-4944-BD8F-F440B5FC9496}" destId="{130CB5DD-6865-4049-9BF7-4D21AF50FD35}" srcOrd="1" destOrd="0" parTransId="{0389C930-DE48-4FBD-9685-F76671DDAA1D}" sibTransId="{B1CD582A-03EA-4BB8-9B5E-C9A3082DB4CC}"/>
    <dgm:cxn modelId="{76D1DD8E-10A1-415A-A84E-406DA44941CB}" type="presOf" srcId="{B15CFB6A-56EA-4D11-8CCB-55F6AFD1E2BC}" destId="{A7B74EA9-D0C2-43E0-B5E7-0FE43CB0E802}" srcOrd="0" destOrd="2" presId="urn:microsoft.com/office/officeart/2005/8/layout/list1"/>
    <dgm:cxn modelId="{6E9FD29D-7FB4-43CD-84E4-145545378A17}" type="presOf" srcId="{A984A7A1-556B-459C-A82C-E489C8DCB18D}" destId="{28B01A8B-A897-4387-B621-C8ED470C811F}" srcOrd="0" destOrd="0" presId="urn:microsoft.com/office/officeart/2005/8/layout/list1"/>
    <dgm:cxn modelId="{65EF0CC0-B2EC-4A97-A3D5-FBF9E4B754E4}" srcId="{07A2BD10-CDAD-4944-BD8F-F440B5FC9496}" destId="{85191803-B0B9-4907-93A2-3174CFEE92FA}" srcOrd="3" destOrd="0" parTransId="{5E513F87-CC08-44F6-9557-1E2519B8EB58}" sibTransId="{1C7A6681-0881-422A-96C6-F1D6421782CE}"/>
    <dgm:cxn modelId="{06621AC4-49FA-4923-9750-1F17F5DF64BE}" type="presOf" srcId="{130CB5DD-6865-4049-9BF7-4D21AF50FD35}" destId="{A7B74EA9-D0C2-43E0-B5E7-0FE43CB0E802}" srcOrd="0" destOrd="1" presId="urn:microsoft.com/office/officeart/2005/8/layout/list1"/>
    <dgm:cxn modelId="{E46C27C6-6944-4E65-880D-D0EE69B6F547}" type="presOf" srcId="{07A2BD10-CDAD-4944-BD8F-F440B5FC9496}" destId="{625EB50D-817A-44C0-A4B7-0D8AB2A85BFA}" srcOrd="1" destOrd="0" presId="urn:microsoft.com/office/officeart/2005/8/layout/list1"/>
    <dgm:cxn modelId="{412EFEF0-9E54-4779-B648-DC7C6F8E1906}" type="presParOf" srcId="{28B01A8B-A897-4387-B621-C8ED470C811F}" destId="{C3122C8E-9D40-4681-A2B5-4606C77F8795}" srcOrd="0" destOrd="0" presId="urn:microsoft.com/office/officeart/2005/8/layout/list1"/>
    <dgm:cxn modelId="{B8A07885-364A-46CB-8A16-4D6CA973A794}" type="presParOf" srcId="{C3122C8E-9D40-4681-A2B5-4606C77F8795}" destId="{0438AD90-20E0-44CA-8601-71B9885B40DA}" srcOrd="0" destOrd="0" presId="urn:microsoft.com/office/officeart/2005/8/layout/list1"/>
    <dgm:cxn modelId="{3A39E2A7-6C43-487E-B1A6-C521CEED0649}" type="presParOf" srcId="{C3122C8E-9D40-4681-A2B5-4606C77F8795}" destId="{625EB50D-817A-44C0-A4B7-0D8AB2A85BFA}" srcOrd="1" destOrd="0" presId="urn:microsoft.com/office/officeart/2005/8/layout/list1"/>
    <dgm:cxn modelId="{38C64949-907C-4DB0-B1DA-B64BCD0FEB5B}" type="presParOf" srcId="{28B01A8B-A897-4387-B621-C8ED470C811F}" destId="{0E21438B-09B5-4551-B67F-8FE3F7E1A7E8}" srcOrd="1" destOrd="0" presId="urn:microsoft.com/office/officeart/2005/8/layout/list1"/>
    <dgm:cxn modelId="{180E3379-CE5B-424E-8243-9BC36296617E}" type="presParOf" srcId="{28B01A8B-A897-4387-B621-C8ED470C811F}" destId="{A7B74EA9-D0C2-43E0-B5E7-0FE43CB0E802}"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984A7A1-556B-459C-A82C-E489C8DCB18D}" type="doc">
      <dgm:prSet loTypeId="urn:microsoft.com/office/officeart/2005/8/layout/list1" loCatId="list" qsTypeId="urn:microsoft.com/office/officeart/2005/8/quickstyle/simple2" qsCatId="simple" csTypeId="urn:microsoft.com/office/officeart/2005/8/colors/colorful1" csCatId="colorful" phldr="1"/>
      <dgm:spPr/>
      <dgm:t>
        <a:bodyPr/>
        <a:lstStyle/>
        <a:p>
          <a:endParaRPr lang="en-US"/>
        </a:p>
      </dgm:t>
    </dgm:pt>
    <dgm:pt modelId="{07A2BD10-CDAD-4944-BD8F-F440B5FC9496}">
      <dgm:prSet/>
      <dgm:spPr/>
      <dgm:t>
        <a:bodyPr/>
        <a:lstStyle/>
        <a:p>
          <a:r>
            <a:rPr lang="en-US" dirty="0">
              <a:solidFill>
                <a:schemeClr val="tx1"/>
              </a:solidFill>
            </a:rPr>
            <a:t>Weitzman Institute at Community Health Center (U.S.)</a:t>
          </a:r>
        </a:p>
      </dgm:t>
    </dgm:pt>
    <dgm:pt modelId="{B9B604DE-ED2A-49EF-BD19-F1D6DA974B71}" type="parTrans" cxnId="{A454E85F-8F65-47E0-9BFE-AE631DE73AA2}">
      <dgm:prSet/>
      <dgm:spPr/>
      <dgm:t>
        <a:bodyPr/>
        <a:lstStyle/>
        <a:p>
          <a:endParaRPr lang="en-US"/>
        </a:p>
      </dgm:t>
    </dgm:pt>
    <dgm:pt modelId="{3876B17C-57FB-4AFE-911E-CE8C0B5098FF}" type="sibTrans" cxnId="{A454E85F-8F65-47E0-9BFE-AE631DE73AA2}">
      <dgm:prSet/>
      <dgm:spPr/>
      <dgm:t>
        <a:bodyPr/>
        <a:lstStyle/>
        <a:p>
          <a:endParaRPr lang="en-US"/>
        </a:p>
      </dgm:t>
    </dgm:pt>
    <dgm:pt modelId="{2F70BF92-D809-42EB-99D7-A407500F62E9}">
      <dgm:prSet/>
      <dgm:spPr/>
      <dgm:t>
        <a:bodyPr/>
        <a:lstStyle/>
        <a:p>
          <a:r>
            <a:rPr lang="en-US" dirty="0"/>
            <a:t>“...low socio-economic status as well as social isolation, both of which are on the rise in the current pandemic, are major risk factors for ACEs”</a:t>
          </a:r>
        </a:p>
      </dgm:t>
    </dgm:pt>
    <dgm:pt modelId="{FC05005E-4BE6-486C-A69E-81F551ABDF32}" type="parTrans" cxnId="{5DC2A732-1E8A-404B-8C97-C5331A201963}">
      <dgm:prSet/>
      <dgm:spPr/>
      <dgm:t>
        <a:bodyPr/>
        <a:lstStyle/>
        <a:p>
          <a:endParaRPr lang="en-US"/>
        </a:p>
      </dgm:t>
    </dgm:pt>
    <dgm:pt modelId="{04428169-2E16-4317-8349-F0E4D7FDEAF6}" type="sibTrans" cxnId="{5DC2A732-1E8A-404B-8C97-C5331A201963}">
      <dgm:prSet/>
      <dgm:spPr/>
      <dgm:t>
        <a:bodyPr/>
        <a:lstStyle/>
        <a:p>
          <a:endParaRPr lang="en-US"/>
        </a:p>
      </dgm:t>
    </dgm:pt>
    <dgm:pt modelId="{B7F20E58-CB67-415E-8546-2157EE54FF4C}">
      <dgm:prSet/>
      <dgm:spPr/>
      <dgm:t>
        <a:bodyPr/>
        <a:lstStyle/>
        <a:p>
          <a:r>
            <a:rPr lang="en-US" dirty="0"/>
            <a:t>Calling for increased supports “within and beyond health care” to avoid lifetime consequences of an increase in ACEs due to the pandemic (Bryant et al., 2020)</a:t>
          </a:r>
        </a:p>
      </dgm:t>
    </dgm:pt>
    <dgm:pt modelId="{59C33F6C-AD27-49AF-AB96-A23E4938A94A}" type="parTrans" cxnId="{A76F9D04-18DE-4136-A79C-0BFD4A44C133}">
      <dgm:prSet/>
      <dgm:spPr/>
      <dgm:t>
        <a:bodyPr/>
        <a:lstStyle/>
        <a:p>
          <a:endParaRPr lang="en-US"/>
        </a:p>
      </dgm:t>
    </dgm:pt>
    <dgm:pt modelId="{31E3C9E6-C200-4ED0-B8E2-F69D84E4A84E}" type="sibTrans" cxnId="{A76F9D04-18DE-4136-A79C-0BFD4A44C133}">
      <dgm:prSet/>
      <dgm:spPr/>
      <dgm:t>
        <a:bodyPr/>
        <a:lstStyle/>
        <a:p>
          <a:endParaRPr lang="en-US"/>
        </a:p>
      </dgm:t>
    </dgm:pt>
    <dgm:pt modelId="{28B01A8B-A897-4387-B621-C8ED470C811F}" type="pres">
      <dgm:prSet presAssocID="{A984A7A1-556B-459C-A82C-E489C8DCB18D}" presName="linear" presStyleCnt="0">
        <dgm:presLayoutVars>
          <dgm:dir/>
          <dgm:animLvl val="lvl"/>
          <dgm:resizeHandles val="exact"/>
        </dgm:presLayoutVars>
      </dgm:prSet>
      <dgm:spPr/>
    </dgm:pt>
    <dgm:pt modelId="{C3122C8E-9D40-4681-A2B5-4606C77F8795}" type="pres">
      <dgm:prSet presAssocID="{07A2BD10-CDAD-4944-BD8F-F440B5FC9496}" presName="parentLin" presStyleCnt="0"/>
      <dgm:spPr/>
    </dgm:pt>
    <dgm:pt modelId="{0438AD90-20E0-44CA-8601-71B9885B40DA}" type="pres">
      <dgm:prSet presAssocID="{07A2BD10-CDAD-4944-BD8F-F440B5FC9496}" presName="parentLeftMargin" presStyleLbl="node1" presStyleIdx="0" presStyleCnt="1"/>
      <dgm:spPr/>
    </dgm:pt>
    <dgm:pt modelId="{625EB50D-817A-44C0-A4B7-0D8AB2A85BFA}" type="pres">
      <dgm:prSet presAssocID="{07A2BD10-CDAD-4944-BD8F-F440B5FC9496}" presName="parentText" presStyleLbl="node1" presStyleIdx="0" presStyleCnt="1">
        <dgm:presLayoutVars>
          <dgm:chMax val="0"/>
          <dgm:bulletEnabled val="1"/>
        </dgm:presLayoutVars>
      </dgm:prSet>
      <dgm:spPr/>
    </dgm:pt>
    <dgm:pt modelId="{0E21438B-09B5-4551-B67F-8FE3F7E1A7E8}" type="pres">
      <dgm:prSet presAssocID="{07A2BD10-CDAD-4944-BD8F-F440B5FC9496}" presName="negativeSpace" presStyleCnt="0"/>
      <dgm:spPr/>
    </dgm:pt>
    <dgm:pt modelId="{A7B74EA9-D0C2-43E0-B5E7-0FE43CB0E802}" type="pres">
      <dgm:prSet presAssocID="{07A2BD10-CDAD-4944-BD8F-F440B5FC9496}" presName="childText" presStyleLbl="conFgAcc1" presStyleIdx="0" presStyleCnt="1">
        <dgm:presLayoutVars>
          <dgm:bulletEnabled val="1"/>
        </dgm:presLayoutVars>
      </dgm:prSet>
      <dgm:spPr/>
    </dgm:pt>
  </dgm:ptLst>
  <dgm:cxnLst>
    <dgm:cxn modelId="{A76F9D04-18DE-4136-A79C-0BFD4A44C133}" srcId="{07A2BD10-CDAD-4944-BD8F-F440B5FC9496}" destId="{B7F20E58-CB67-415E-8546-2157EE54FF4C}" srcOrd="1" destOrd="0" parTransId="{59C33F6C-AD27-49AF-AB96-A23E4938A94A}" sibTransId="{31E3C9E6-C200-4ED0-B8E2-F69D84E4A84E}"/>
    <dgm:cxn modelId="{43908F09-32AA-4C88-8B53-AB222A74EA27}" type="presOf" srcId="{B7F20E58-CB67-415E-8546-2157EE54FF4C}" destId="{A7B74EA9-D0C2-43E0-B5E7-0FE43CB0E802}" srcOrd="0" destOrd="1" presId="urn:microsoft.com/office/officeart/2005/8/layout/list1"/>
    <dgm:cxn modelId="{2E9DA20A-BD3C-4287-BF58-524ADBCE1844}" type="presOf" srcId="{2F70BF92-D809-42EB-99D7-A407500F62E9}" destId="{A7B74EA9-D0C2-43E0-B5E7-0FE43CB0E802}" srcOrd="0" destOrd="0" presId="urn:microsoft.com/office/officeart/2005/8/layout/list1"/>
    <dgm:cxn modelId="{5DC2A732-1E8A-404B-8C97-C5331A201963}" srcId="{07A2BD10-CDAD-4944-BD8F-F440B5FC9496}" destId="{2F70BF92-D809-42EB-99D7-A407500F62E9}" srcOrd="0" destOrd="0" parTransId="{FC05005E-4BE6-486C-A69E-81F551ABDF32}" sibTransId="{04428169-2E16-4317-8349-F0E4D7FDEAF6}"/>
    <dgm:cxn modelId="{A64B763C-5789-4C1E-AE1A-AB782DA18169}" type="presOf" srcId="{07A2BD10-CDAD-4944-BD8F-F440B5FC9496}" destId="{0438AD90-20E0-44CA-8601-71B9885B40DA}" srcOrd="0" destOrd="0" presId="urn:microsoft.com/office/officeart/2005/8/layout/list1"/>
    <dgm:cxn modelId="{A454E85F-8F65-47E0-9BFE-AE631DE73AA2}" srcId="{A984A7A1-556B-459C-A82C-E489C8DCB18D}" destId="{07A2BD10-CDAD-4944-BD8F-F440B5FC9496}" srcOrd="0" destOrd="0" parTransId="{B9B604DE-ED2A-49EF-BD19-F1D6DA974B71}" sibTransId="{3876B17C-57FB-4AFE-911E-CE8C0B5098FF}"/>
    <dgm:cxn modelId="{6E9FD29D-7FB4-43CD-84E4-145545378A17}" type="presOf" srcId="{A984A7A1-556B-459C-A82C-E489C8DCB18D}" destId="{28B01A8B-A897-4387-B621-C8ED470C811F}" srcOrd="0" destOrd="0" presId="urn:microsoft.com/office/officeart/2005/8/layout/list1"/>
    <dgm:cxn modelId="{E46C27C6-6944-4E65-880D-D0EE69B6F547}" type="presOf" srcId="{07A2BD10-CDAD-4944-BD8F-F440B5FC9496}" destId="{625EB50D-817A-44C0-A4B7-0D8AB2A85BFA}" srcOrd="1" destOrd="0" presId="urn:microsoft.com/office/officeart/2005/8/layout/list1"/>
    <dgm:cxn modelId="{412EFEF0-9E54-4779-B648-DC7C6F8E1906}" type="presParOf" srcId="{28B01A8B-A897-4387-B621-C8ED470C811F}" destId="{C3122C8E-9D40-4681-A2B5-4606C77F8795}" srcOrd="0" destOrd="0" presId="urn:microsoft.com/office/officeart/2005/8/layout/list1"/>
    <dgm:cxn modelId="{B8A07885-364A-46CB-8A16-4D6CA973A794}" type="presParOf" srcId="{C3122C8E-9D40-4681-A2B5-4606C77F8795}" destId="{0438AD90-20E0-44CA-8601-71B9885B40DA}" srcOrd="0" destOrd="0" presId="urn:microsoft.com/office/officeart/2005/8/layout/list1"/>
    <dgm:cxn modelId="{3A39E2A7-6C43-487E-B1A6-C521CEED0649}" type="presParOf" srcId="{C3122C8E-9D40-4681-A2B5-4606C77F8795}" destId="{625EB50D-817A-44C0-A4B7-0D8AB2A85BFA}" srcOrd="1" destOrd="0" presId="urn:microsoft.com/office/officeart/2005/8/layout/list1"/>
    <dgm:cxn modelId="{38C64949-907C-4DB0-B1DA-B64BCD0FEB5B}" type="presParOf" srcId="{28B01A8B-A897-4387-B621-C8ED470C811F}" destId="{0E21438B-09B5-4551-B67F-8FE3F7E1A7E8}" srcOrd="1" destOrd="0" presId="urn:microsoft.com/office/officeart/2005/8/layout/list1"/>
    <dgm:cxn modelId="{180E3379-CE5B-424E-8243-9BC36296617E}" type="presParOf" srcId="{28B01A8B-A897-4387-B621-C8ED470C811F}" destId="{A7B74EA9-D0C2-43E0-B5E7-0FE43CB0E802}"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A984A7A1-556B-459C-A82C-E489C8DCB18D}" type="doc">
      <dgm:prSet loTypeId="urn:microsoft.com/office/officeart/2005/8/layout/vList2" loCatId="list" qsTypeId="urn:microsoft.com/office/officeart/2005/8/quickstyle/simple2" qsCatId="simple" csTypeId="urn:microsoft.com/office/officeart/2005/8/colors/colorful1" csCatId="colorful" phldr="1"/>
      <dgm:spPr/>
      <dgm:t>
        <a:bodyPr/>
        <a:lstStyle/>
        <a:p>
          <a:endParaRPr lang="en-US"/>
        </a:p>
      </dgm:t>
    </dgm:pt>
    <dgm:pt modelId="{A680B730-72C1-4522-BF7D-E537AA6898DB}">
      <dgm:prSet custT="1"/>
      <dgm:spPr/>
      <dgm:t>
        <a:bodyPr/>
        <a:lstStyle/>
        <a:p>
          <a:pPr marL="0" lvl="0" indent="0" algn="l" defTabSz="977900">
            <a:lnSpc>
              <a:spcPct val="90000"/>
            </a:lnSpc>
            <a:spcBef>
              <a:spcPct val="0"/>
            </a:spcBef>
            <a:spcAft>
              <a:spcPct val="35000"/>
            </a:spcAft>
            <a:buNone/>
          </a:pPr>
          <a:r>
            <a:rPr lang="en-US" sz="2800" kern="1200" dirty="0">
              <a:solidFill>
                <a:prstClr val="black"/>
              </a:solidFill>
              <a:latin typeface="Franklin Gothic Book" panose="020B0503020102020204"/>
              <a:ea typeface="+mn-ea"/>
              <a:cs typeface="+mn-cs"/>
            </a:rPr>
            <a:t>Students will be more inclined toward empathic contacts and relationships with their university (Sens &amp; Moll, 2021).</a:t>
          </a:r>
        </a:p>
      </dgm:t>
    </dgm:pt>
    <dgm:pt modelId="{8D18188E-039E-475E-A184-F3250F220E41}" type="parTrans" cxnId="{BC797305-D431-458F-9355-DEDB89600202}">
      <dgm:prSet/>
      <dgm:spPr/>
      <dgm:t>
        <a:bodyPr/>
        <a:lstStyle/>
        <a:p>
          <a:endParaRPr lang="en-US"/>
        </a:p>
      </dgm:t>
    </dgm:pt>
    <dgm:pt modelId="{9BD41CA1-D8B4-4E8B-A28D-AC2A2263D9F5}" type="sibTrans" cxnId="{BC797305-D431-458F-9355-DEDB89600202}">
      <dgm:prSet/>
      <dgm:spPr/>
      <dgm:t>
        <a:bodyPr/>
        <a:lstStyle/>
        <a:p>
          <a:endParaRPr lang="en-US"/>
        </a:p>
      </dgm:t>
    </dgm:pt>
    <dgm:pt modelId="{27E01DF9-CC6A-49FB-8C28-B87616767A11}">
      <dgm:prSet/>
      <dgm:spPr/>
      <dgm:t>
        <a:bodyPr/>
        <a:lstStyle/>
        <a:p>
          <a:r>
            <a:rPr lang="en-US" dirty="0">
              <a:solidFill>
                <a:schemeClr val="tx1"/>
              </a:solidFill>
            </a:rPr>
            <a:t>Universities must accept their responsibility for student mental health and whole-heartedly support student needs (</a:t>
          </a:r>
          <a:r>
            <a:rPr lang="en-US" dirty="0" err="1">
              <a:solidFill>
                <a:schemeClr val="tx1"/>
              </a:solidFill>
            </a:rPr>
            <a:t>Connaway</a:t>
          </a:r>
          <a:r>
            <a:rPr lang="en-US" dirty="0">
              <a:solidFill>
                <a:schemeClr val="tx1"/>
              </a:solidFill>
            </a:rPr>
            <a:t> et al., 2022).</a:t>
          </a:r>
        </a:p>
      </dgm:t>
    </dgm:pt>
    <dgm:pt modelId="{127BC726-E0E6-4D22-98C2-1E1290391806}" type="sibTrans" cxnId="{865DAEF1-D62E-462B-84CC-5EE83EF313CD}">
      <dgm:prSet/>
      <dgm:spPr/>
      <dgm:t>
        <a:bodyPr/>
        <a:lstStyle/>
        <a:p>
          <a:endParaRPr lang="en-US"/>
        </a:p>
      </dgm:t>
    </dgm:pt>
    <dgm:pt modelId="{8E5662B1-5C81-48E3-9DBB-4FDF9D15387E}" type="parTrans" cxnId="{865DAEF1-D62E-462B-84CC-5EE83EF313CD}">
      <dgm:prSet/>
      <dgm:spPr/>
      <dgm:t>
        <a:bodyPr/>
        <a:lstStyle/>
        <a:p>
          <a:endParaRPr lang="en-US"/>
        </a:p>
      </dgm:t>
    </dgm:pt>
    <dgm:pt modelId="{673065CB-D921-4627-B4DE-FA6033133EC1}">
      <dgm:prSet custT="1"/>
      <dgm:spPr/>
      <dgm:t>
        <a:bodyPr/>
        <a:lstStyle/>
        <a:p>
          <a:pPr marL="0" lvl="0" indent="0" algn="l" defTabSz="977900">
            <a:lnSpc>
              <a:spcPct val="90000"/>
            </a:lnSpc>
            <a:spcBef>
              <a:spcPct val="0"/>
            </a:spcBef>
            <a:spcAft>
              <a:spcPct val="35000"/>
            </a:spcAft>
            <a:buNone/>
          </a:pPr>
          <a:r>
            <a:rPr lang="en-US" sz="2800" kern="1200" dirty="0">
              <a:solidFill>
                <a:prstClr val="black"/>
              </a:solidFill>
              <a:latin typeface="Franklin Gothic Book" panose="020B0503020102020204"/>
              <a:ea typeface="+mn-ea"/>
              <a:cs typeface="+mn-cs"/>
            </a:rPr>
            <a:t>Must ensure students feel comfortable in our spaces (Whitmer, 2021).</a:t>
          </a:r>
        </a:p>
      </dgm:t>
    </dgm:pt>
    <dgm:pt modelId="{35B87BAF-E678-409E-BE76-14CB45DA629B}" type="sibTrans" cxnId="{25AE30EF-79C5-4C70-9023-377ACA56F558}">
      <dgm:prSet/>
      <dgm:spPr/>
      <dgm:t>
        <a:bodyPr/>
        <a:lstStyle/>
        <a:p>
          <a:endParaRPr lang="en-US"/>
        </a:p>
      </dgm:t>
    </dgm:pt>
    <dgm:pt modelId="{44A46EDF-AB62-44AA-8573-C3DAE26BFB4B}" type="parTrans" cxnId="{25AE30EF-79C5-4C70-9023-377ACA56F558}">
      <dgm:prSet/>
      <dgm:spPr/>
      <dgm:t>
        <a:bodyPr/>
        <a:lstStyle/>
        <a:p>
          <a:endParaRPr lang="en-US"/>
        </a:p>
      </dgm:t>
    </dgm:pt>
    <dgm:pt modelId="{9B26E2A0-3A84-49BC-829F-8E02E695A344}" type="pres">
      <dgm:prSet presAssocID="{A984A7A1-556B-459C-A82C-E489C8DCB18D}" presName="linear" presStyleCnt="0">
        <dgm:presLayoutVars>
          <dgm:animLvl val="lvl"/>
          <dgm:resizeHandles val="exact"/>
        </dgm:presLayoutVars>
      </dgm:prSet>
      <dgm:spPr/>
    </dgm:pt>
    <dgm:pt modelId="{9B64C842-1527-4BA2-9DB4-AAF264F94F84}" type="pres">
      <dgm:prSet presAssocID="{27E01DF9-CC6A-49FB-8C28-B87616767A11}" presName="parentText" presStyleLbl="node1" presStyleIdx="0" presStyleCnt="3">
        <dgm:presLayoutVars>
          <dgm:chMax val="0"/>
          <dgm:bulletEnabled val="1"/>
        </dgm:presLayoutVars>
      </dgm:prSet>
      <dgm:spPr/>
    </dgm:pt>
    <dgm:pt modelId="{75266B29-C194-4108-AFA5-B1E4EB6EBDF0}" type="pres">
      <dgm:prSet presAssocID="{127BC726-E0E6-4D22-98C2-1E1290391806}" presName="spacer" presStyleCnt="0"/>
      <dgm:spPr/>
    </dgm:pt>
    <dgm:pt modelId="{6276EC29-C515-4558-AF6E-6800DF85070C}" type="pres">
      <dgm:prSet presAssocID="{673065CB-D921-4627-B4DE-FA6033133EC1}" presName="parentText" presStyleLbl="node1" presStyleIdx="1" presStyleCnt="3">
        <dgm:presLayoutVars>
          <dgm:chMax val="0"/>
          <dgm:bulletEnabled val="1"/>
        </dgm:presLayoutVars>
      </dgm:prSet>
      <dgm:spPr/>
    </dgm:pt>
    <dgm:pt modelId="{AFFF3051-4932-46D5-B7AB-B9762F11B4CE}" type="pres">
      <dgm:prSet presAssocID="{35B87BAF-E678-409E-BE76-14CB45DA629B}" presName="spacer" presStyleCnt="0"/>
      <dgm:spPr/>
    </dgm:pt>
    <dgm:pt modelId="{789718AD-A98D-4529-859A-07AA4AC94776}" type="pres">
      <dgm:prSet presAssocID="{A680B730-72C1-4522-BF7D-E537AA6898DB}" presName="parentText" presStyleLbl="node1" presStyleIdx="2" presStyleCnt="3">
        <dgm:presLayoutVars>
          <dgm:chMax val="0"/>
          <dgm:bulletEnabled val="1"/>
        </dgm:presLayoutVars>
      </dgm:prSet>
      <dgm:spPr/>
    </dgm:pt>
  </dgm:ptLst>
  <dgm:cxnLst>
    <dgm:cxn modelId="{BC797305-D431-458F-9355-DEDB89600202}" srcId="{A984A7A1-556B-459C-A82C-E489C8DCB18D}" destId="{A680B730-72C1-4522-BF7D-E537AA6898DB}" srcOrd="2" destOrd="0" parTransId="{8D18188E-039E-475E-A184-F3250F220E41}" sibTransId="{9BD41CA1-D8B4-4E8B-A28D-AC2A2263D9F5}"/>
    <dgm:cxn modelId="{3BA66312-F299-4AB8-BE61-7109E192DC40}" type="presOf" srcId="{27E01DF9-CC6A-49FB-8C28-B87616767A11}" destId="{9B64C842-1527-4BA2-9DB4-AAF264F94F84}" srcOrd="0" destOrd="0" presId="urn:microsoft.com/office/officeart/2005/8/layout/vList2"/>
    <dgm:cxn modelId="{D180BD12-4CC8-44A0-B133-7B7061906D34}" type="presOf" srcId="{A984A7A1-556B-459C-A82C-E489C8DCB18D}" destId="{9B26E2A0-3A84-49BC-829F-8E02E695A344}" srcOrd="0" destOrd="0" presId="urn:microsoft.com/office/officeart/2005/8/layout/vList2"/>
    <dgm:cxn modelId="{5929E7A5-8462-4AB7-8378-B75FA4ACEB59}" type="presOf" srcId="{673065CB-D921-4627-B4DE-FA6033133EC1}" destId="{6276EC29-C515-4558-AF6E-6800DF85070C}" srcOrd="0" destOrd="0" presId="urn:microsoft.com/office/officeart/2005/8/layout/vList2"/>
    <dgm:cxn modelId="{56C9B2E5-D3CA-492A-91F8-65BC27679F91}" type="presOf" srcId="{A680B730-72C1-4522-BF7D-E537AA6898DB}" destId="{789718AD-A98D-4529-859A-07AA4AC94776}" srcOrd="0" destOrd="0" presId="urn:microsoft.com/office/officeart/2005/8/layout/vList2"/>
    <dgm:cxn modelId="{25AE30EF-79C5-4C70-9023-377ACA56F558}" srcId="{A984A7A1-556B-459C-A82C-E489C8DCB18D}" destId="{673065CB-D921-4627-B4DE-FA6033133EC1}" srcOrd="1" destOrd="0" parTransId="{44A46EDF-AB62-44AA-8573-C3DAE26BFB4B}" sibTransId="{35B87BAF-E678-409E-BE76-14CB45DA629B}"/>
    <dgm:cxn modelId="{865DAEF1-D62E-462B-84CC-5EE83EF313CD}" srcId="{A984A7A1-556B-459C-A82C-E489C8DCB18D}" destId="{27E01DF9-CC6A-49FB-8C28-B87616767A11}" srcOrd="0" destOrd="0" parTransId="{8E5662B1-5C81-48E3-9DBB-4FDF9D15387E}" sibTransId="{127BC726-E0E6-4D22-98C2-1E1290391806}"/>
    <dgm:cxn modelId="{3E09DAB8-3576-4305-BBA9-7503F1018FF5}" type="presParOf" srcId="{9B26E2A0-3A84-49BC-829F-8E02E695A344}" destId="{9B64C842-1527-4BA2-9DB4-AAF264F94F84}" srcOrd="0" destOrd="0" presId="urn:microsoft.com/office/officeart/2005/8/layout/vList2"/>
    <dgm:cxn modelId="{8952E525-E8E6-43CB-9DBF-471AFD337A16}" type="presParOf" srcId="{9B26E2A0-3A84-49BC-829F-8E02E695A344}" destId="{75266B29-C194-4108-AFA5-B1E4EB6EBDF0}" srcOrd="1" destOrd="0" presId="urn:microsoft.com/office/officeart/2005/8/layout/vList2"/>
    <dgm:cxn modelId="{9C969144-DF08-40D7-B522-3E997CFEA6C0}" type="presParOf" srcId="{9B26E2A0-3A84-49BC-829F-8E02E695A344}" destId="{6276EC29-C515-4558-AF6E-6800DF85070C}" srcOrd="2" destOrd="0" presId="urn:microsoft.com/office/officeart/2005/8/layout/vList2"/>
    <dgm:cxn modelId="{018B62D0-6A94-44E7-A0BF-A270E0D1D667}" type="presParOf" srcId="{9B26E2A0-3A84-49BC-829F-8E02E695A344}" destId="{AFFF3051-4932-46D5-B7AB-B9762F11B4CE}" srcOrd="3" destOrd="0" presId="urn:microsoft.com/office/officeart/2005/8/layout/vList2"/>
    <dgm:cxn modelId="{41701B85-524F-4959-AF9A-89AE522E8ED6}" type="presParOf" srcId="{9B26E2A0-3A84-49BC-829F-8E02E695A344}" destId="{789718AD-A98D-4529-859A-07AA4AC94776}"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A984A7A1-556B-459C-A82C-E489C8DCB18D}" type="doc">
      <dgm:prSet loTypeId="urn:microsoft.com/office/officeart/2005/8/layout/vList2" loCatId="list" qsTypeId="urn:microsoft.com/office/officeart/2005/8/quickstyle/simple2" qsCatId="simple" csTypeId="urn:microsoft.com/office/officeart/2005/8/colors/colorful1" csCatId="colorful" phldr="1"/>
      <dgm:spPr/>
      <dgm:t>
        <a:bodyPr/>
        <a:lstStyle/>
        <a:p>
          <a:endParaRPr lang="en-US"/>
        </a:p>
      </dgm:t>
    </dgm:pt>
    <dgm:pt modelId="{A680B730-72C1-4522-BF7D-E537AA6898DB}">
      <dgm:prSet custT="1"/>
      <dgm:spPr/>
      <dgm:t>
        <a:bodyPr/>
        <a:lstStyle/>
        <a:p>
          <a:pPr marL="0" lvl="0" indent="0" algn="l" defTabSz="977900">
            <a:lnSpc>
              <a:spcPct val="90000"/>
            </a:lnSpc>
            <a:spcBef>
              <a:spcPct val="0"/>
            </a:spcBef>
            <a:spcAft>
              <a:spcPct val="35000"/>
            </a:spcAft>
            <a:buNone/>
          </a:pPr>
          <a:r>
            <a:rPr lang="en-US" sz="2800" kern="1200" dirty="0">
              <a:solidFill>
                <a:prstClr val="black"/>
              </a:solidFill>
              <a:latin typeface="Franklin Gothic Book" panose="020B0503020102020204"/>
              <a:ea typeface="+mn-ea"/>
              <a:cs typeface="+mn-cs"/>
            </a:rPr>
            <a:t>According to Maslow’s Hierarchy of Needs (1943), in order to succeed in their academic work, students must first feel physically and psychologically safe.</a:t>
          </a:r>
        </a:p>
      </dgm:t>
    </dgm:pt>
    <dgm:pt modelId="{8D18188E-039E-475E-A184-F3250F220E41}" type="parTrans" cxnId="{BC797305-D431-458F-9355-DEDB89600202}">
      <dgm:prSet/>
      <dgm:spPr/>
      <dgm:t>
        <a:bodyPr/>
        <a:lstStyle/>
        <a:p>
          <a:endParaRPr lang="en-US"/>
        </a:p>
      </dgm:t>
    </dgm:pt>
    <dgm:pt modelId="{9BD41CA1-D8B4-4E8B-A28D-AC2A2263D9F5}" type="sibTrans" cxnId="{BC797305-D431-458F-9355-DEDB89600202}">
      <dgm:prSet/>
      <dgm:spPr/>
      <dgm:t>
        <a:bodyPr/>
        <a:lstStyle/>
        <a:p>
          <a:endParaRPr lang="en-US"/>
        </a:p>
      </dgm:t>
    </dgm:pt>
    <dgm:pt modelId="{27E01DF9-CC6A-49FB-8C28-B87616767A11}">
      <dgm:prSet/>
      <dgm:spPr/>
      <dgm:t>
        <a:bodyPr/>
        <a:lstStyle/>
        <a:p>
          <a:r>
            <a:rPr lang="en-US" dirty="0">
              <a:solidFill>
                <a:prstClr val="black"/>
              </a:solidFill>
              <a:latin typeface="Franklin Gothic Book" panose="020B0503020102020204"/>
              <a:ea typeface="+mn-ea"/>
              <a:cs typeface="+mn-cs"/>
            </a:rPr>
            <a:t>It’s the ethos of the university that will dictate how libraries will provide study space (Baker &amp; Ellis, 2021).</a:t>
          </a:r>
          <a:endParaRPr lang="en-US" dirty="0">
            <a:solidFill>
              <a:schemeClr val="tx1"/>
            </a:solidFill>
          </a:endParaRPr>
        </a:p>
      </dgm:t>
    </dgm:pt>
    <dgm:pt modelId="{127BC726-E0E6-4D22-98C2-1E1290391806}" type="sibTrans" cxnId="{865DAEF1-D62E-462B-84CC-5EE83EF313CD}">
      <dgm:prSet/>
      <dgm:spPr/>
      <dgm:t>
        <a:bodyPr/>
        <a:lstStyle/>
        <a:p>
          <a:endParaRPr lang="en-US"/>
        </a:p>
      </dgm:t>
    </dgm:pt>
    <dgm:pt modelId="{8E5662B1-5C81-48E3-9DBB-4FDF9D15387E}" type="parTrans" cxnId="{865DAEF1-D62E-462B-84CC-5EE83EF313CD}">
      <dgm:prSet/>
      <dgm:spPr/>
      <dgm:t>
        <a:bodyPr/>
        <a:lstStyle/>
        <a:p>
          <a:endParaRPr lang="en-US"/>
        </a:p>
      </dgm:t>
    </dgm:pt>
    <dgm:pt modelId="{673065CB-D921-4627-B4DE-FA6033133EC1}">
      <dgm:prSet custT="1"/>
      <dgm:spPr/>
      <dgm:t>
        <a:bodyPr/>
        <a:lstStyle/>
        <a:p>
          <a:pPr marL="0" lvl="0" indent="0" algn="l" defTabSz="977900">
            <a:lnSpc>
              <a:spcPct val="90000"/>
            </a:lnSpc>
            <a:spcBef>
              <a:spcPct val="0"/>
            </a:spcBef>
            <a:spcAft>
              <a:spcPct val="35000"/>
            </a:spcAft>
            <a:buNone/>
          </a:pPr>
          <a:r>
            <a:rPr lang="en-US" sz="2800" kern="1200" dirty="0">
              <a:solidFill>
                <a:schemeClr val="tx1"/>
              </a:solidFill>
            </a:rPr>
            <a:t>Universities may have noticed the rise in mental disease but what about our impact on it? Study space design is one way to accept our role in supporting mental health.</a:t>
          </a:r>
          <a:endParaRPr lang="en-US" sz="2800" kern="1200" dirty="0">
            <a:solidFill>
              <a:prstClr val="black"/>
            </a:solidFill>
            <a:latin typeface="Franklin Gothic Book" panose="020B0503020102020204"/>
            <a:ea typeface="+mn-ea"/>
            <a:cs typeface="+mn-cs"/>
          </a:endParaRPr>
        </a:p>
      </dgm:t>
    </dgm:pt>
    <dgm:pt modelId="{35B87BAF-E678-409E-BE76-14CB45DA629B}" type="sibTrans" cxnId="{25AE30EF-79C5-4C70-9023-377ACA56F558}">
      <dgm:prSet/>
      <dgm:spPr/>
      <dgm:t>
        <a:bodyPr/>
        <a:lstStyle/>
        <a:p>
          <a:endParaRPr lang="en-US"/>
        </a:p>
      </dgm:t>
    </dgm:pt>
    <dgm:pt modelId="{44A46EDF-AB62-44AA-8573-C3DAE26BFB4B}" type="parTrans" cxnId="{25AE30EF-79C5-4C70-9023-377ACA56F558}">
      <dgm:prSet/>
      <dgm:spPr/>
      <dgm:t>
        <a:bodyPr/>
        <a:lstStyle/>
        <a:p>
          <a:endParaRPr lang="en-US"/>
        </a:p>
      </dgm:t>
    </dgm:pt>
    <dgm:pt modelId="{9B26E2A0-3A84-49BC-829F-8E02E695A344}" type="pres">
      <dgm:prSet presAssocID="{A984A7A1-556B-459C-A82C-E489C8DCB18D}" presName="linear" presStyleCnt="0">
        <dgm:presLayoutVars>
          <dgm:animLvl val="lvl"/>
          <dgm:resizeHandles val="exact"/>
        </dgm:presLayoutVars>
      </dgm:prSet>
      <dgm:spPr/>
    </dgm:pt>
    <dgm:pt modelId="{9B64C842-1527-4BA2-9DB4-AAF264F94F84}" type="pres">
      <dgm:prSet presAssocID="{27E01DF9-CC6A-49FB-8C28-B87616767A11}" presName="parentText" presStyleLbl="node1" presStyleIdx="0" presStyleCnt="3">
        <dgm:presLayoutVars>
          <dgm:chMax val="0"/>
          <dgm:bulletEnabled val="1"/>
        </dgm:presLayoutVars>
      </dgm:prSet>
      <dgm:spPr/>
    </dgm:pt>
    <dgm:pt modelId="{75266B29-C194-4108-AFA5-B1E4EB6EBDF0}" type="pres">
      <dgm:prSet presAssocID="{127BC726-E0E6-4D22-98C2-1E1290391806}" presName="spacer" presStyleCnt="0"/>
      <dgm:spPr/>
    </dgm:pt>
    <dgm:pt modelId="{6276EC29-C515-4558-AF6E-6800DF85070C}" type="pres">
      <dgm:prSet presAssocID="{673065CB-D921-4627-B4DE-FA6033133EC1}" presName="parentText" presStyleLbl="node1" presStyleIdx="1" presStyleCnt="3">
        <dgm:presLayoutVars>
          <dgm:chMax val="0"/>
          <dgm:bulletEnabled val="1"/>
        </dgm:presLayoutVars>
      </dgm:prSet>
      <dgm:spPr/>
    </dgm:pt>
    <dgm:pt modelId="{AFFF3051-4932-46D5-B7AB-B9762F11B4CE}" type="pres">
      <dgm:prSet presAssocID="{35B87BAF-E678-409E-BE76-14CB45DA629B}" presName="spacer" presStyleCnt="0"/>
      <dgm:spPr/>
    </dgm:pt>
    <dgm:pt modelId="{789718AD-A98D-4529-859A-07AA4AC94776}" type="pres">
      <dgm:prSet presAssocID="{A680B730-72C1-4522-BF7D-E537AA6898DB}" presName="parentText" presStyleLbl="node1" presStyleIdx="2" presStyleCnt="3">
        <dgm:presLayoutVars>
          <dgm:chMax val="0"/>
          <dgm:bulletEnabled val="1"/>
        </dgm:presLayoutVars>
      </dgm:prSet>
      <dgm:spPr/>
    </dgm:pt>
  </dgm:ptLst>
  <dgm:cxnLst>
    <dgm:cxn modelId="{BC797305-D431-458F-9355-DEDB89600202}" srcId="{A984A7A1-556B-459C-A82C-E489C8DCB18D}" destId="{A680B730-72C1-4522-BF7D-E537AA6898DB}" srcOrd="2" destOrd="0" parTransId="{8D18188E-039E-475E-A184-F3250F220E41}" sibTransId="{9BD41CA1-D8B4-4E8B-A28D-AC2A2263D9F5}"/>
    <dgm:cxn modelId="{3BA66312-F299-4AB8-BE61-7109E192DC40}" type="presOf" srcId="{27E01DF9-CC6A-49FB-8C28-B87616767A11}" destId="{9B64C842-1527-4BA2-9DB4-AAF264F94F84}" srcOrd="0" destOrd="0" presId="urn:microsoft.com/office/officeart/2005/8/layout/vList2"/>
    <dgm:cxn modelId="{D180BD12-4CC8-44A0-B133-7B7061906D34}" type="presOf" srcId="{A984A7A1-556B-459C-A82C-E489C8DCB18D}" destId="{9B26E2A0-3A84-49BC-829F-8E02E695A344}" srcOrd="0" destOrd="0" presId="urn:microsoft.com/office/officeart/2005/8/layout/vList2"/>
    <dgm:cxn modelId="{5929E7A5-8462-4AB7-8378-B75FA4ACEB59}" type="presOf" srcId="{673065CB-D921-4627-B4DE-FA6033133EC1}" destId="{6276EC29-C515-4558-AF6E-6800DF85070C}" srcOrd="0" destOrd="0" presId="urn:microsoft.com/office/officeart/2005/8/layout/vList2"/>
    <dgm:cxn modelId="{56C9B2E5-D3CA-492A-91F8-65BC27679F91}" type="presOf" srcId="{A680B730-72C1-4522-BF7D-E537AA6898DB}" destId="{789718AD-A98D-4529-859A-07AA4AC94776}" srcOrd="0" destOrd="0" presId="urn:microsoft.com/office/officeart/2005/8/layout/vList2"/>
    <dgm:cxn modelId="{25AE30EF-79C5-4C70-9023-377ACA56F558}" srcId="{A984A7A1-556B-459C-A82C-E489C8DCB18D}" destId="{673065CB-D921-4627-B4DE-FA6033133EC1}" srcOrd="1" destOrd="0" parTransId="{44A46EDF-AB62-44AA-8573-C3DAE26BFB4B}" sibTransId="{35B87BAF-E678-409E-BE76-14CB45DA629B}"/>
    <dgm:cxn modelId="{865DAEF1-D62E-462B-84CC-5EE83EF313CD}" srcId="{A984A7A1-556B-459C-A82C-E489C8DCB18D}" destId="{27E01DF9-CC6A-49FB-8C28-B87616767A11}" srcOrd="0" destOrd="0" parTransId="{8E5662B1-5C81-48E3-9DBB-4FDF9D15387E}" sibTransId="{127BC726-E0E6-4D22-98C2-1E1290391806}"/>
    <dgm:cxn modelId="{3E09DAB8-3576-4305-BBA9-7503F1018FF5}" type="presParOf" srcId="{9B26E2A0-3A84-49BC-829F-8E02E695A344}" destId="{9B64C842-1527-4BA2-9DB4-AAF264F94F84}" srcOrd="0" destOrd="0" presId="urn:microsoft.com/office/officeart/2005/8/layout/vList2"/>
    <dgm:cxn modelId="{8952E525-E8E6-43CB-9DBF-471AFD337A16}" type="presParOf" srcId="{9B26E2A0-3A84-49BC-829F-8E02E695A344}" destId="{75266B29-C194-4108-AFA5-B1E4EB6EBDF0}" srcOrd="1" destOrd="0" presId="urn:microsoft.com/office/officeart/2005/8/layout/vList2"/>
    <dgm:cxn modelId="{9C969144-DF08-40D7-B522-3E997CFEA6C0}" type="presParOf" srcId="{9B26E2A0-3A84-49BC-829F-8E02E695A344}" destId="{6276EC29-C515-4558-AF6E-6800DF85070C}" srcOrd="2" destOrd="0" presId="urn:microsoft.com/office/officeart/2005/8/layout/vList2"/>
    <dgm:cxn modelId="{018B62D0-6A94-44E7-A0BF-A270E0D1D667}" type="presParOf" srcId="{9B26E2A0-3A84-49BC-829F-8E02E695A344}" destId="{AFFF3051-4932-46D5-B7AB-B9762F11B4CE}" srcOrd="3" destOrd="0" presId="urn:microsoft.com/office/officeart/2005/8/layout/vList2"/>
    <dgm:cxn modelId="{41701B85-524F-4959-AF9A-89AE522E8ED6}" type="presParOf" srcId="{9B26E2A0-3A84-49BC-829F-8E02E695A344}" destId="{789718AD-A98D-4529-859A-07AA4AC94776}"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984A7A1-556B-459C-A82C-E489C8DCB18D}" type="doc">
      <dgm:prSet loTypeId="urn:microsoft.com/office/officeart/2005/8/layout/list1" loCatId="list" qsTypeId="urn:microsoft.com/office/officeart/2005/8/quickstyle/simple1" qsCatId="simple" csTypeId="urn:microsoft.com/office/officeart/2005/8/colors/accent0_3" csCatId="mainScheme" phldr="1"/>
      <dgm:spPr/>
      <dgm:t>
        <a:bodyPr/>
        <a:lstStyle/>
        <a:p>
          <a:endParaRPr lang="en-US"/>
        </a:p>
      </dgm:t>
    </dgm:pt>
    <dgm:pt modelId="{07A2BD10-CDAD-4944-BD8F-F440B5FC9496}">
      <dgm:prSet/>
      <dgm:spPr/>
      <dgm:t>
        <a:bodyPr/>
        <a:lstStyle/>
        <a:p>
          <a:r>
            <a:rPr lang="en-US" dirty="0"/>
            <a:t>Impacts of Great Recession on 18-25 year-olds (Schoon &amp; Mortimer, 2017) </a:t>
          </a:r>
        </a:p>
      </dgm:t>
    </dgm:pt>
    <dgm:pt modelId="{B9B604DE-ED2A-49EF-BD19-F1D6DA974B71}" type="parTrans" cxnId="{A454E85F-8F65-47E0-9BFE-AE631DE73AA2}">
      <dgm:prSet/>
      <dgm:spPr/>
      <dgm:t>
        <a:bodyPr/>
        <a:lstStyle/>
        <a:p>
          <a:endParaRPr lang="en-US"/>
        </a:p>
      </dgm:t>
    </dgm:pt>
    <dgm:pt modelId="{3876B17C-57FB-4AFE-911E-CE8C0B5098FF}" type="sibTrans" cxnId="{A454E85F-8F65-47E0-9BFE-AE631DE73AA2}">
      <dgm:prSet/>
      <dgm:spPr/>
      <dgm:t>
        <a:bodyPr/>
        <a:lstStyle/>
        <a:p>
          <a:endParaRPr lang="en-US"/>
        </a:p>
      </dgm:t>
    </dgm:pt>
    <dgm:pt modelId="{2F70BF92-D809-42EB-99D7-A407500F62E9}">
      <dgm:prSet/>
      <dgm:spPr/>
      <dgm:t>
        <a:bodyPr/>
        <a:lstStyle/>
        <a:p>
          <a:r>
            <a:rPr lang="en-US" dirty="0"/>
            <a:t>Ages 18-25 are the “impressionable years” – a critical “make or break” time when significant external events can have lifelong impacts on lifelong beliefs and values and end up shaping societal values and economics</a:t>
          </a:r>
        </a:p>
      </dgm:t>
    </dgm:pt>
    <dgm:pt modelId="{FC05005E-4BE6-486C-A69E-81F551ABDF32}" type="parTrans" cxnId="{5DC2A732-1E8A-404B-8C97-C5331A201963}">
      <dgm:prSet/>
      <dgm:spPr/>
      <dgm:t>
        <a:bodyPr/>
        <a:lstStyle/>
        <a:p>
          <a:endParaRPr lang="en-US"/>
        </a:p>
      </dgm:t>
    </dgm:pt>
    <dgm:pt modelId="{04428169-2E16-4317-8349-F0E4D7FDEAF6}" type="sibTrans" cxnId="{5DC2A732-1E8A-404B-8C97-C5331A201963}">
      <dgm:prSet/>
      <dgm:spPr/>
      <dgm:t>
        <a:bodyPr/>
        <a:lstStyle/>
        <a:p>
          <a:endParaRPr lang="en-US"/>
        </a:p>
      </dgm:t>
    </dgm:pt>
    <dgm:pt modelId="{C0044015-BD33-4A60-B359-96AD690DA77F}">
      <dgm:prSet/>
      <dgm:spPr/>
      <dgm:t>
        <a:bodyPr/>
        <a:lstStyle/>
        <a:p>
          <a:r>
            <a:rPr lang="en-US" dirty="0"/>
            <a:t>The recession slowed the “development of positive self-views” and was linked to increases in depression and “lowered levels of subjective health”</a:t>
          </a:r>
        </a:p>
      </dgm:t>
    </dgm:pt>
    <dgm:pt modelId="{CEE4915C-564C-4928-BCEF-BD2C4015A5AF}" type="parTrans" cxnId="{D9C75B1C-E17A-4CED-8DCF-CBAB2753EBBB}">
      <dgm:prSet/>
      <dgm:spPr/>
      <dgm:t>
        <a:bodyPr/>
        <a:lstStyle/>
        <a:p>
          <a:endParaRPr lang="en-US"/>
        </a:p>
      </dgm:t>
    </dgm:pt>
    <dgm:pt modelId="{F45DFCC9-2E58-4E28-938F-6F62D3CE6D6F}" type="sibTrans" cxnId="{D9C75B1C-E17A-4CED-8DCF-CBAB2753EBBB}">
      <dgm:prSet/>
      <dgm:spPr/>
      <dgm:t>
        <a:bodyPr/>
        <a:lstStyle/>
        <a:p>
          <a:endParaRPr lang="en-US"/>
        </a:p>
      </dgm:t>
    </dgm:pt>
    <dgm:pt modelId="{B58326C5-D83F-4F1F-96A1-419945894AFD}">
      <dgm:prSet/>
      <dgm:spPr/>
      <dgm:t>
        <a:bodyPr/>
        <a:lstStyle/>
        <a:p>
          <a:r>
            <a:rPr lang="en-US" dirty="0"/>
            <a:t>Levels of self-esteem among adolescents continued to drop after the recession</a:t>
          </a:r>
        </a:p>
      </dgm:t>
    </dgm:pt>
    <dgm:pt modelId="{E908FBE5-0447-494D-B081-82D3103C64DF}" type="parTrans" cxnId="{247E26CB-D7B4-4935-98EA-04AECA495A05}">
      <dgm:prSet/>
      <dgm:spPr/>
      <dgm:t>
        <a:bodyPr/>
        <a:lstStyle/>
        <a:p>
          <a:endParaRPr lang="en-US"/>
        </a:p>
      </dgm:t>
    </dgm:pt>
    <dgm:pt modelId="{28C14436-BC3A-4640-809F-C247C02B9F16}" type="sibTrans" cxnId="{247E26CB-D7B4-4935-98EA-04AECA495A05}">
      <dgm:prSet/>
      <dgm:spPr/>
      <dgm:t>
        <a:bodyPr/>
        <a:lstStyle/>
        <a:p>
          <a:endParaRPr lang="en-US"/>
        </a:p>
      </dgm:t>
    </dgm:pt>
    <dgm:pt modelId="{34715DE0-6B53-486D-8781-AAFFCB0A50D3}">
      <dgm:prSet/>
      <dgm:spPr/>
      <dgm:t>
        <a:bodyPr/>
        <a:lstStyle/>
        <a:p>
          <a:endParaRPr lang="en-US" dirty="0"/>
        </a:p>
      </dgm:t>
    </dgm:pt>
    <dgm:pt modelId="{6E02EEFB-8B29-443F-B656-4D2D41520DCA}" type="parTrans" cxnId="{00FD0A8F-3272-4DFF-8D5A-29BAEC663F34}">
      <dgm:prSet/>
      <dgm:spPr/>
      <dgm:t>
        <a:bodyPr/>
        <a:lstStyle/>
        <a:p>
          <a:endParaRPr lang="en-US"/>
        </a:p>
      </dgm:t>
    </dgm:pt>
    <dgm:pt modelId="{E8845047-4602-470D-9A85-2ACE390CFC72}" type="sibTrans" cxnId="{00FD0A8F-3272-4DFF-8D5A-29BAEC663F34}">
      <dgm:prSet/>
      <dgm:spPr/>
      <dgm:t>
        <a:bodyPr/>
        <a:lstStyle/>
        <a:p>
          <a:endParaRPr lang="en-US"/>
        </a:p>
      </dgm:t>
    </dgm:pt>
    <dgm:pt modelId="{8BEF8D0E-AA70-4824-BB80-CF5B9ECBF17D}">
      <dgm:prSet/>
      <dgm:spPr/>
      <dgm:t>
        <a:bodyPr/>
        <a:lstStyle/>
        <a:p>
          <a:endParaRPr lang="en-US" dirty="0"/>
        </a:p>
      </dgm:t>
    </dgm:pt>
    <dgm:pt modelId="{396CBD57-D226-4234-8A2F-8F5B95A28839}" type="parTrans" cxnId="{3E0D89E7-4A60-4A60-B0C1-FDB7367AFC39}">
      <dgm:prSet/>
      <dgm:spPr/>
      <dgm:t>
        <a:bodyPr/>
        <a:lstStyle/>
        <a:p>
          <a:endParaRPr lang="en-US"/>
        </a:p>
      </dgm:t>
    </dgm:pt>
    <dgm:pt modelId="{BCB7FA62-42C4-455A-B48F-545EF35BFF6B}" type="sibTrans" cxnId="{3E0D89E7-4A60-4A60-B0C1-FDB7367AFC39}">
      <dgm:prSet/>
      <dgm:spPr/>
      <dgm:t>
        <a:bodyPr/>
        <a:lstStyle/>
        <a:p>
          <a:endParaRPr lang="en-US"/>
        </a:p>
      </dgm:t>
    </dgm:pt>
    <dgm:pt modelId="{6A3690CD-5206-47E3-A2D4-9BF6A38A20CE}" type="pres">
      <dgm:prSet presAssocID="{A984A7A1-556B-459C-A82C-E489C8DCB18D}" presName="linear" presStyleCnt="0">
        <dgm:presLayoutVars>
          <dgm:dir/>
          <dgm:animLvl val="lvl"/>
          <dgm:resizeHandles val="exact"/>
        </dgm:presLayoutVars>
      </dgm:prSet>
      <dgm:spPr/>
    </dgm:pt>
    <dgm:pt modelId="{A7F646FF-135A-4060-8A85-6C8F7A5F88E5}" type="pres">
      <dgm:prSet presAssocID="{07A2BD10-CDAD-4944-BD8F-F440B5FC9496}" presName="parentLin" presStyleCnt="0"/>
      <dgm:spPr/>
    </dgm:pt>
    <dgm:pt modelId="{2ADF90F7-59B9-4D8E-BF34-5284759F0E11}" type="pres">
      <dgm:prSet presAssocID="{07A2BD10-CDAD-4944-BD8F-F440B5FC9496}" presName="parentLeftMargin" presStyleLbl="node1" presStyleIdx="0" presStyleCnt="1"/>
      <dgm:spPr/>
    </dgm:pt>
    <dgm:pt modelId="{DACE0913-AD2F-4D63-A44F-749E7A8A44AB}" type="pres">
      <dgm:prSet presAssocID="{07A2BD10-CDAD-4944-BD8F-F440B5FC9496}" presName="parentText" presStyleLbl="node1" presStyleIdx="0" presStyleCnt="1">
        <dgm:presLayoutVars>
          <dgm:chMax val="0"/>
          <dgm:bulletEnabled val="1"/>
        </dgm:presLayoutVars>
      </dgm:prSet>
      <dgm:spPr/>
    </dgm:pt>
    <dgm:pt modelId="{2C1F6E8B-3869-4C6B-8287-05FDA38D21EE}" type="pres">
      <dgm:prSet presAssocID="{07A2BD10-CDAD-4944-BD8F-F440B5FC9496}" presName="negativeSpace" presStyleCnt="0"/>
      <dgm:spPr/>
    </dgm:pt>
    <dgm:pt modelId="{986DF780-D474-4844-BE5F-F8D0CE0DA6DF}" type="pres">
      <dgm:prSet presAssocID="{07A2BD10-CDAD-4944-BD8F-F440B5FC9496}" presName="childText" presStyleLbl="conFgAcc1" presStyleIdx="0" presStyleCnt="1">
        <dgm:presLayoutVars>
          <dgm:bulletEnabled val="1"/>
        </dgm:presLayoutVars>
      </dgm:prSet>
      <dgm:spPr/>
    </dgm:pt>
  </dgm:ptLst>
  <dgm:cxnLst>
    <dgm:cxn modelId="{D9C75B1C-E17A-4CED-8DCF-CBAB2753EBBB}" srcId="{07A2BD10-CDAD-4944-BD8F-F440B5FC9496}" destId="{C0044015-BD33-4A60-B359-96AD690DA77F}" srcOrd="2" destOrd="0" parTransId="{CEE4915C-564C-4928-BCEF-BD2C4015A5AF}" sibTransId="{F45DFCC9-2E58-4E28-938F-6F62D3CE6D6F}"/>
    <dgm:cxn modelId="{5DC2A732-1E8A-404B-8C97-C5331A201963}" srcId="{07A2BD10-CDAD-4944-BD8F-F440B5FC9496}" destId="{2F70BF92-D809-42EB-99D7-A407500F62E9}" srcOrd="0" destOrd="0" parTransId="{FC05005E-4BE6-486C-A69E-81F551ABDF32}" sibTransId="{04428169-2E16-4317-8349-F0E4D7FDEAF6}"/>
    <dgm:cxn modelId="{D863415B-BF11-4613-A39F-D16DA33523C7}" type="presOf" srcId="{34715DE0-6B53-486D-8781-AAFFCB0A50D3}" destId="{986DF780-D474-4844-BE5F-F8D0CE0DA6DF}" srcOrd="0" destOrd="1" presId="urn:microsoft.com/office/officeart/2005/8/layout/list1"/>
    <dgm:cxn modelId="{A454E85F-8F65-47E0-9BFE-AE631DE73AA2}" srcId="{A984A7A1-556B-459C-A82C-E489C8DCB18D}" destId="{07A2BD10-CDAD-4944-BD8F-F440B5FC9496}" srcOrd="0" destOrd="0" parTransId="{B9B604DE-ED2A-49EF-BD19-F1D6DA974B71}" sibTransId="{3876B17C-57FB-4AFE-911E-CE8C0B5098FF}"/>
    <dgm:cxn modelId="{EFE97563-1541-4E9A-8954-1D3FD0C118C7}" type="presOf" srcId="{07A2BD10-CDAD-4944-BD8F-F440B5FC9496}" destId="{DACE0913-AD2F-4D63-A44F-749E7A8A44AB}" srcOrd="1" destOrd="0" presId="urn:microsoft.com/office/officeart/2005/8/layout/list1"/>
    <dgm:cxn modelId="{65FB6566-7183-4BAE-A4CA-F62A34889854}" type="presOf" srcId="{8BEF8D0E-AA70-4824-BB80-CF5B9ECBF17D}" destId="{986DF780-D474-4844-BE5F-F8D0CE0DA6DF}" srcOrd="0" destOrd="3" presId="urn:microsoft.com/office/officeart/2005/8/layout/list1"/>
    <dgm:cxn modelId="{00FD0A8F-3272-4DFF-8D5A-29BAEC663F34}" srcId="{07A2BD10-CDAD-4944-BD8F-F440B5FC9496}" destId="{34715DE0-6B53-486D-8781-AAFFCB0A50D3}" srcOrd="1" destOrd="0" parTransId="{6E02EEFB-8B29-443F-B656-4D2D41520DCA}" sibTransId="{E8845047-4602-470D-9A85-2ACE390CFC72}"/>
    <dgm:cxn modelId="{58789C93-2A64-4D3D-99AE-69FB963E6FD0}" type="presOf" srcId="{B58326C5-D83F-4F1F-96A1-419945894AFD}" destId="{986DF780-D474-4844-BE5F-F8D0CE0DA6DF}" srcOrd="0" destOrd="4" presId="urn:microsoft.com/office/officeart/2005/8/layout/list1"/>
    <dgm:cxn modelId="{0D4CEA99-7B0C-444B-9455-3F446ACC81A3}" type="presOf" srcId="{C0044015-BD33-4A60-B359-96AD690DA77F}" destId="{986DF780-D474-4844-BE5F-F8D0CE0DA6DF}" srcOrd="0" destOrd="2" presId="urn:microsoft.com/office/officeart/2005/8/layout/list1"/>
    <dgm:cxn modelId="{C53C94A2-B737-44FD-9C15-9802E0E209F0}" type="presOf" srcId="{07A2BD10-CDAD-4944-BD8F-F440B5FC9496}" destId="{2ADF90F7-59B9-4D8E-BF34-5284759F0E11}" srcOrd="0" destOrd="0" presId="urn:microsoft.com/office/officeart/2005/8/layout/list1"/>
    <dgm:cxn modelId="{78D26AA8-0CFE-419E-83F5-EEFEF5D45D48}" type="presOf" srcId="{2F70BF92-D809-42EB-99D7-A407500F62E9}" destId="{986DF780-D474-4844-BE5F-F8D0CE0DA6DF}" srcOrd="0" destOrd="0" presId="urn:microsoft.com/office/officeart/2005/8/layout/list1"/>
    <dgm:cxn modelId="{247E26CB-D7B4-4935-98EA-04AECA495A05}" srcId="{07A2BD10-CDAD-4944-BD8F-F440B5FC9496}" destId="{B58326C5-D83F-4F1F-96A1-419945894AFD}" srcOrd="4" destOrd="0" parTransId="{E908FBE5-0447-494D-B081-82D3103C64DF}" sibTransId="{28C14436-BC3A-4640-809F-C247C02B9F16}"/>
    <dgm:cxn modelId="{2BF4E3D2-E581-4044-9E59-E7919A18E1E0}" type="presOf" srcId="{A984A7A1-556B-459C-A82C-E489C8DCB18D}" destId="{6A3690CD-5206-47E3-A2D4-9BF6A38A20CE}" srcOrd="0" destOrd="0" presId="urn:microsoft.com/office/officeart/2005/8/layout/list1"/>
    <dgm:cxn modelId="{3E0D89E7-4A60-4A60-B0C1-FDB7367AFC39}" srcId="{07A2BD10-CDAD-4944-BD8F-F440B5FC9496}" destId="{8BEF8D0E-AA70-4824-BB80-CF5B9ECBF17D}" srcOrd="3" destOrd="0" parTransId="{396CBD57-D226-4234-8A2F-8F5B95A28839}" sibTransId="{BCB7FA62-42C4-455A-B48F-545EF35BFF6B}"/>
    <dgm:cxn modelId="{16DAAAF3-FD55-4807-A928-F00CDABD4EA8}" type="presParOf" srcId="{6A3690CD-5206-47E3-A2D4-9BF6A38A20CE}" destId="{A7F646FF-135A-4060-8A85-6C8F7A5F88E5}" srcOrd="0" destOrd="0" presId="urn:microsoft.com/office/officeart/2005/8/layout/list1"/>
    <dgm:cxn modelId="{6028A494-5C4D-4258-8770-A3FD8F38ADAB}" type="presParOf" srcId="{A7F646FF-135A-4060-8A85-6C8F7A5F88E5}" destId="{2ADF90F7-59B9-4D8E-BF34-5284759F0E11}" srcOrd="0" destOrd="0" presId="urn:microsoft.com/office/officeart/2005/8/layout/list1"/>
    <dgm:cxn modelId="{DBF1FEE4-E1D0-4C8D-8820-BE8A42CFFB32}" type="presParOf" srcId="{A7F646FF-135A-4060-8A85-6C8F7A5F88E5}" destId="{DACE0913-AD2F-4D63-A44F-749E7A8A44AB}" srcOrd="1" destOrd="0" presId="urn:microsoft.com/office/officeart/2005/8/layout/list1"/>
    <dgm:cxn modelId="{2008CACE-8AAB-4C23-AB0F-E234C3CA107C}" type="presParOf" srcId="{6A3690CD-5206-47E3-A2D4-9BF6A38A20CE}" destId="{2C1F6E8B-3869-4C6B-8287-05FDA38D21EE}" srcOrd="1" destOrd="0" presId="urn:microsoft.com/office/officeart/2005/8/layout/list1"/>
    <dgm:cxn modelId="{8630FE40-9ED3-40BE-A9AB-BAA9E1BCB4CC}" type="presParOf" srcId="{6A3690CD-5206-47E3-A2D4-9BF6A38A20CE}" destId="{986DF780-D474-4844-BE5F-F8D0CE0DA6DF}"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984A7A1-556B-459C-A82C-E489C8DCB18D}" type="doc">
      <dgm:prSet loTypeId="urn:microsoft.com/office/officeart/2005/8/layout/list1" loCatId="list" qsTypeId="urn:microsoft.com/office/officeart/2005/8/quickstyle/simple1" qsCatId="simple" csTypeId="urn:microsoft.com/office/officeart/2005/8/colors/accent0_3" csCatId="mainScheme" phldr="1"/>
      <dgm:spPr/>
      <dgm:t>
        <a:bodyPr/>
        <a:lstStyle/>
        <a:p>
          <a:endParaRPr lang="en-US"/>
        </a:p>
      </dgm:t>
    </dgm:pt>
    <dgm:pt modelId="{07A2BD10-CDAD-4944-BD8F-F440B5FC9496}">
      <dgm:prSet/>
      <dgm:spPr/>
      <dgm:t>
        <a:bodyPr/>
        <a:lstStyle/>
        <a:p>
          <a:r>
            <a:rPr lang="en-US" dirty="0"/>
            <a:t>Great Recession </a:t>
          </a:r>
        </a:p>
      </dgm:t>
    </dgm:pt>
    <dgm:pt modelId="{B9B604DE-ED2A-49EF-BD19-F1D6DA974B71}" type="parTrans" cxnId="{A454E85F-8F65-47E0-9BFE-AE631DE73AA2}">
      <dgm:prSet/>
      <dgm:spPr/>
      <dgm:t>
        <a:bodyPr/>
        <a:lstStyle/>
        <a:p>
          <a:endParaRPr lang="en-US"/>
        </a:p>
      </dgm:t>
    </dgm:pt>
    <dgm:pt modelId="{3876B17C-57FB-4AFE-911E-CE8C0B5098FF}" type="sibTrans" cxnId="{A454E85F-8F65-47E0-9BFE-AE631DE73AA2}">
      <dgm:prSet/>
      <dgm:spPr/>
      <dgm:t>
        <a:bodyPr/>
        <a:lstStyle/>
        <a:p>
          <a:endParaRPr lang="en-US"/>
        </a:p>
      </dgm:t>
    </dgm:pt>
    <dgm:pt modelId="{2F70BF92-D809-42EB-99D7-A407500F62E9}">
      <dgm:prSet/>
      <dgm:spPr/>
      <dgm:t>
        <a:bodyPr/>
        <a:lstStyle/>
        <a:p>
          <a:r>
            <a:rPr lang="en-US" dirty="0"/>
            <a:t>Researchers noted an increase in abuse-related internet searches such as “my mom beat me” or “my dad hit me” (Bryant et al., 2020).</a:t>
          </a:r>
        </a:p>
      </dgm:t>
    </dgm:pt>
    <dgm:pt modelId="{FC05005E-4BE6-486C-A69E-81F551ABDF32}" type="parTrans" cxnId="{5DC2A732-1E8A-404B-8C97-C5331A201963}">
      <dgm:prSet/>
      <dgm:spPr/>
      <dgm:t>
        <a:bodyPr/>
        <a:lstStyle/>
        <a:p>
          <a:endParaRPr lang="en-US"/>
        </a:p>
      </dgm:t>
    </dgm:pt>
    <dgm:pt modelId="{04428169-2E16-4317-8349-F0E4D7FDEAF6}" type="sibTrans" cxnId="{5DC2A732-1E8A-404B-8C97-C5331A201963}">
      <dgm:prSet/>
      <dgm:spPr/>
      <dgm:t>
        <a:bodyPr/>
        <a:lstStyle/>
        <a:p>
          <a:endParaRPr lang="en-US"/>
        </a:p>
      </dgm:t>
    </dgm:pt>
    <dgm:pt modelId="{1FAE1BF5-F676-4B0A-A5D1-FA733CE170CB}">
      <dgm:prSet/>
      <dgm:spPr/>
      <dgm:t>
        <a:bodyPr/>
        <a:lstStyle/>
        <a:p>
          <a:r>
            <a:rPr lang="en-US" dirty="0"/>
            <a:t>SARS</a:t>
          </a:r>
        </a:p>
      </dgm:t>
    </dgm:pt>
    <dgm:pt modelId="{81A746A3-F16F-4ED3-950F-F52C0781CC5D}" type="parTrans" cxnId="{D791B6CF-A6C1-4E87-9FCF-0EE60834F857}">
      <dgm:prSet/>
      <dgm:spPr/>
      <dgm:t>
        <a:bodyPr/>
        <a:lstStyle/>
        <a:p>
          <a:endParaRPr lang="en-US"/>
        </a:p>
      </dgm:t>
    </dgm:pt>
    <dgm:pt modelId="{24EF20F0-29AE-4E08-AE5D-79357C76FA92}" type="sibTrans" cxnId="{D791B6CF-A6C1-4E87-9FCF-0EE60834F857}">
      <dgm:prSet/>
      <dgm:spPr/>
      <dgm:t>
        <a:bodyPr/>
        <a:lstStyle/>
        <a:p>
          <a:endParaRPr lang="en-US"/>
        </a:p>
      </dgm:t>
    </dgm:pt>
    <dgm:pt modelId="{4A2AF03D-CD4B-4AE4-A385-0A3B3508A222}">
      <dgm:prSet/>
      <dgm:spPr/>
      <dgm:t>
        <a:bodyPr/>
        <a:lstStyle/>
        <a:p>
          <a:r>
            <a:rPr lang="en-US" dirty="0"/>
            <a:t>Children who experienced quarantine were four times as likely to experience post-traumatic stress than those who did not (Sprang &amp; </a:t>
          </a:r>
          <a:r>
            <a:rPr lang="en-US" dirty="0" err="1"/>
            <a:t>Silman</a:t>
          </a:r>
          <a:r>
            <a:rPr lang="en-US" dirty="0"/>
            <a:t>, 2013).</a:t>
          </a:r>
        </a:p>
      </dgm:t>
    </dgm:pt>
    <dgm:pt modelId="{E60C3A20-BC1D-48A6-9542-88B03B754071}" type="parTrans" cxnId="{8042DB9B-5B2B-4CD4-B9F1-68F50395F7DB}">
      <dgm:prSet/>
      <dgm:spPr/>
      <dgm:t>
        <a:bodyPr/>
        <a:lstStyle/>
        <a:p>
          <a:endParaRPr lang="en-US"/>
        </a:p>
      </dgm:t>
    </dgm:pt>
    <dgm:pt modelId="{45624EE1-8932-4D53-B5AB-9716C7D26E5A}" type="sibTrans" cxnId="{8042DB9B-5B2B-4CD4-B9F1-68F50395F7DB}">
      <dgm:prSet/>
      <dgm:spPr/>
      <dgm:t>
        <a:bodyPr/>
        <a:lstStyle/>
        <a:p>
          <a:endParaRPr lang="en-US"/>
        </a:p>
      </dgm:t>
    </dgm:pt>
    <dgm:pt modelId="{6A3690CD-5206-47E3-A2D4-9BF6A38A20CE}" type="pres">
      <dgm:prSet presAssocID="{A984A7A1-556B-459C-A82C-E489C8DCB18D}" presName="linear" presStyleCnt="0">
        <dgm:presLayoutVars>
          <dgm:dir/>
          <dgm:animLvl val="lvl"/>
          <dgm:resizeHandles val="exact"/>
        </dgm:presLayoutVars>
      </dgm:prSet>
      <dgm:spPr/>
    </dgm:pt>
    <dgm:pt modelId="{A7F646FF-135A-4060-8A85-6C8F7A5F88E5}" type="pres">
      <dgm:prSet presAssocID="{07A2BD10-CDAD-4944-BD8F-F440B5FC9496}" presName="parentLin" presStyleCnt="0"/>
      <dgm:spPr/>
    </dgm:pt>
    <dgm:pt modelId="{2ADF90F7-59B9-4D8E-BF34-5284759F0E11}" type="pres">
      <dgm:prSet presAssocID="{07A2BD10-CDAD-4944-BD8F-F440B5FC9496}" presName="parentLeftMargin" presStyleLbl="node1" presStyleIdx="0" presStyleCnt="2"/>
      <dgm:spPr/>
    </dgm:pt>
    <dgm:pt modelId="{DACE0913-AD2F-4D63-A44F-749E7A8A44AB}" type="pres">
      <dgm:prSet presAssocID="{07A2BD10-CDAD-4944-BD8F-F440B5FC9496}" presName="parentText" presStyleLbl="node1" presStyleIdx="0" presStyleCnt="2">
        <dgm:presLayoutVars>
          <dgm:chMax val="0"/>
          <dgm:bulletEnabled val="1"/>
        </dgm:presLayoutVars>
      </dgm:prSet>
      <dgm:spPr/>
    </dgm:pt>
    <dgm:pt modelId="{2C1F6E8B-3869-4C6B-8287-05FDA38D21EE}" type="pres">
      <dgm:prSet presAssocID="{07A2BD10-CDAD-4944-BD8F-F440B5FC9496}" presName="negativeSpace" presStyleCnt="0"/>
      <dgm:spPr/>
    </dgm:pt>
    <dgm:pt modelId="{986DF780-D474-4844-BE5F-F8D0CE0DA6DF}" type="pres">
      <dgm:prSet presAssocID="{07A2BD10-CDAD-4944-BD8F-F440B5FC9496}" presName="childText" presStyleLbl="conFgAcc1" presStyleIdx="0" presStyleCnt="2">
        <dgm:presLayoutVars>
          <dgm:bulletEnabled val="1"/>
        </dgm:presLayoutVars>
      </dgm:prSet>
      <dgm:spPr/>
    </dgm:pt>
    <dgm:pt modelId="{D0A3412F-727D-422B-B2A3-52D482BDA644}" type="pres">
      <dgm:prSet presAssocID="{3876B17C-57FB-4AFE-911E-CE8C0B5098FF}" presName="spaceBetweenRectangles" presStyleCnt="0"/>
      <dgm:spPr/>
    </dgm:pt>
    <dgm:pt modelId="{0005F1B2-52A7-4524-A222-42F0C339A466}" type="pres">
      <dgm:prSet presAssocID="{1FAE1BF5-F676-4B0A-A5D1-FA733CE170CB}" presName="parentLin" presStyleCnt="0"/>
      <dgm:spPr/>
    </dgm:pt>
    <dgm:pt modelId="{5C029884-C189-4EAE-B91B-D8321C94154F}" type="pres">
      <dgm:prSet presAssocID="{1FAE1BF5-F676-4B0A-A5D1-FA733CE170CB}" presName="parentLeftMargin" presStyleLbl="node1" presStyleIdx="0" presStyleCnt="2"/>
      <dgm:spPr/>
    </dgm:pt>
    <dgm:pt modelId="{A4785424-725A-443E-B74D-4DE496E17F0B}" type="pres">
      <dgm:prSet presAssocID="{1FAE1BF5-F676-4B0A-A5D1-FA733CE170CB}" presName="parentText" presStyleLbl="node1" presStyleIdx="1" presStyleCnt="2">
        <dgm:presLayoutVars>
          <dgm:chMax val="0"/>
          <dgm:bulletEnabled val="1"/>
        </dgm:presLayoutVars>
      </dgm:prSet>
      <dgm:spPr/>
    </dgm:pt>
    <dgm:pt modelId="{DCDB0A57-484F-4583-A6C7-AC27E99A6782}" type="pres">
      <dgm:prSet presAssocID="{1FAE1BF5-F676-4B0A-A5D1-FA733CE170CB}" presName="negativeSpace" presStyleCnt="0"/>
      <dgm:spPr/>
    </dgm:pt>
    <dgm:pt modelId="{130918AF-0783-4BE9-BD1E-E523DE630CC4}" type="pres">
      <dgm:prSet presAssocID="{1FAE1BF5-F676-4B0A-A5D1-FA733CE170CB}" presName="childText" presStyleLbl="conFgAcc1" presStyleIdx="1" presStyleCnt="2" custLinFactNeighborX="2720" custLinFactNeighborY="6116">
        <dgm:presLayoutVars>
          <dgm:bulletEnabled val="1"/>
        </dgm:presLayoutVars>
      </dgm:prSet>
      <dgm:spPr/>
    </dgm:pt>
  </dgm:ptLst>
  <dgm:cxnLst>
    <dgm:cxn modelId="{5DC2A732-1E8A-404B-8C97-C5331A201963}" srcId="{07A2BD10-CDAD-4944-BD8F-F440B5FC9496}" destId="{2F70BF92-D809-42EB-99D7-A407500F62E9}" srcOrd="0" destOrd="0" parTransId="{FC05005E-4BE6-486C-A69E-81F551ABDF32}" sibTransId="{04428169-2E16-4317-8349-F0E4D7FDEAF6}"/>
    <dgm:cxn modelId="{E8B5BC36-09FD-44FA-B82B-6DFD8771FA74}" type="presOf" srcId="{1FAE1BF5-F676-4B0A-A5D1-FA733CE170CB}" destId="{5C029884-C189-4EAE-B91B-D8321C94154F}" srcOrd="0" destOrd="0" presId="urn:microsoft.com/office/officeart/2005/8/layout/list1"/>
    <dgm:cxn modelId="{A454E85F-8F65-47E0-9BFE-AE631DE73AA2}" srcId="{A984A7A1-556B-459C-A82C-E489C8DCB18D}" destId="{07A2BD10-CDAD-4944-BD8F-F440B5FC9496}" srcOrd="0" destOrd="0" parTransId="{B9B604DE-ED2A-49EF-BD19-F1D6DA974B71}" sibTransId="{3876B17C-57FB-4AFE-911E-CE8C0B5098FF}"/>
    <dgm:cxn modelId="{EFE97563-1541-4E9A-8954-1D3FD0C118C7}" type="presOf" srcId="{07A2BD10-CDAD-4944-BD8F-F440B5FC9496}" destId="{DACE0913-AD2F-4D63-A44F-749E7A8A44AB}" srcOrd="1" destOrd="0" presId="urn:microsoft.com/office/officeart/2005/8/layout/list1"/>
    <dgm:cxn modelId="{38E4B470-9E21-4C8C-A2C2-FD7F53C1A67C}" type="presOf" srcId="{4A2AF03D-CD4B-4AE4-A385-0A3B3508A222}" destId="{130918AF-0783-4BE9-BD1E-E523DE630CC4}" srcOrd="0" destOrd="0" presId="urn:microsoft.com/office/officeart/2005/8/layout/list1"/>
    <dgm:cxn modelId="{8042DB9B-5B2B-4CD4-B9F1-68F50395F7DB}" srcId="{1FAE1BF5-F676-4B0A-A5D1-FA733CE170CB}" destId="{4A2AF03D-CD4B-4AE4-A385-0A3B3508A222}" srcOrd="0" destOrd="0" parTransId="{E60C3A20-BC1D-48A6-9542-88B03B754071}" sibTransId="{45624EE1-8932-4D53-B5AB-9716C7D26E5A}"/>
    <dgm:cxn modelId="{C53C94A2-B737-44FD-9C15-9802E0E209F0}" type="presOf" srcId="{07A2BD10-CDAD-4944-BD8F-F440B5FC9496}" destId="{2ADF90F7-59B9-4D8E-BF34-5284759F0E11}" srcOrd="0" destOrd="0" presId="urn:microsoft.com/office/officeart/2005/8/layout/list1"/>
    <dgm:cxn modelId="{78D26AA8-0CFE-419E-83F5-EEFEF5D45D48}" type="presOf" srcId="{2F70BF92-D809-42EB-99D7-A407500F62E9}" destId="{986DF780-D474-4844-BE5F-F8D0CE0DA6DF}" srcOrd="0" destOrd="0" presId="urn:microsoft.com/office/officeart/2005/8/layout/list1"/>
    <dgm:cxn modelId="{EBC566C3-4725-4E96-9184-5ED23FB4431F}" type="presOf" srcId="{1FAE1BF5-F676-4B0A-A5D1-FA733CE170CB}" destId="{A4785424-725A-443E-B74D-4DE496E17F0B}" srcOrd="1" destOrd="0" presId="urn:microsoft.com/office/officeart/2005/8/layout/list1"/>
    <dgm:cxn modelId="{D791B6CF-A6C1-4E87-9FCF-0EE60834F857}" srcId="{A984A7A1-556B-459C-A82C-E489C8DCB18D}" destId="{1FAE1BF5-F676-4B0A-A5D1-FA733CE170CB}" srcOrd="1" destOrd="0" parTransId="{81A746A3-F16F-4ED3-950F-F52C0781CC5D}" sibTransId="{24EF20F0-29AE-4E08-AE5D-79357C76FA92}"/>
    <dgm:cxn modelId="{2BF4E3D2-E581-4044-9E59-E7919A18E1E0}" type="presOf" srcId="{A984A7A1-556B-459C-A82C-E489C8DCB18D}" destId="{6A3690CD-5206-47E3-A2D4-9BF6A38A20CE}" srcOrd="0" destOrd="0" presId="urn:microsoft.com/office/officeart/2005/8/layout/list1"/>
    <dgm:cxn modelId="{16DAAAF3-FD55-4807-A928-F00CDABD4EA8}" type="presParOf" srcId="{6A3690CD-5206-47E3-A2D4-9BF6A38A20CE}" destId="{A7F646FF-135A-4060-8A85-6C8F7A5F88E5}" srcOrd="0" destOrd="0" presId="urn:microsoft.com/office/officeart/2005/8/layout/list1"/>
    <dgm:cxn modelId="{6028A494-5C4D-4258-8770-A3FD8F38ADAB}" type="presParOf" srcId="{A7F646FF-135A-4060-8A85-6C8F7A5F88E5}" destId="{2ADF90F7-59B9-4D8E-BF34-5284759F0E11}" srcOrd="0" destOrd="0" presId="urn:microsoft.com/office/officeart/2005/8/layout/list1"/>
    <dgm:cxn modelId="{DBF1FEE4-E1D0-4C8D-8820-BE8A42CFFB32}" type="presParOf" srcId="{A7F646FF-135A-4060-8A85-6C8F7A5F88E5}" destId="{DACE0913-AD2F-4D63-A44F-749E7A8A44AB}" srcOrd="1" destOrd="0" presId="urn:microsoft.com/office/officeart/2005/8/layout/list1"/>
    <dgm:cxn modelId="{2008CACE-8AAB-4C23-AB0F-E234C3CA107C}" type="presParOf" srcId="{6A3690CD-5206-47E3-A2D4-9BF6A38A20CE}" destId="{2C1F6E8B-3869-4C6B-8287-05FDA38D21EE}" srcOrd="1" destOrd="0" presId="urn:microsoft.com/office/officeart/2005/8/layout/list1"/>
    <dgm:cxn modelId="{8630FE40-9ED3-40BE-A9AB-BAA9E1BCB4CC}" type="presParOf" srcId="{6A3690CD-5206-47E3-A2D4-9BF6A38A20CE}" destId="{986DF780-D474-4844-BE5F-F8D0CE0DA6DF}" srcOrd="2" destOrd="0" presId="urn:microsoft.com/office/officeart/2005/8/layout/list1"/>
    <dgm:cxn modelId="{1E2CC7E3-7B28-431E-AD53-0FA263C9444B}" type="presParOf" srcId="{6A3690CD-5206-47E3-A2D4-9BF6A38A20CE}" destId="{D0A3412F-727D-422B-B2A3-52D482BDA644}" srcOrd="3" destOrd="0" presId="urn:microsoft.com/office/officeart/2005/8/layout/list1"/>
    <dgm:cxn modelId="{B56D6578-5A00-408E-9B2C-2D74C1EF9518}" type="presParOf" srcId="{6A3690CD-5206-47E3-A2D4-9BF6A38A20CE}" destId="{0005F1B2-52A7-4524-A222-42F0C339A466}" srcOrd="4" destOrd="0" presId="urn:microsoft.com/office/officeart/2005/8/layout/list1"/>
    <dgm:cxn modelId="{B8956AAA-7232-4A25-84D0-5645D847DE28}" type="presParOf" srcId="{0005F1B2-52A7-4524-A222-42F0C339A466}" destId="{5C029884-C189-4EAE-B91B-D8321C94154F}" srcOrd="0" destOrd="0" presId="urn:microsoft.com/office/officeart/2005/8/layout/list1"/>
    <dgm:cxn modelId="{8788FE91-9E66-4C08-91F7-56AFBD8CBA5F}" type="presParOf" srcId="{0005F1B2-52A7-4524-A222-42F0C339A466}" destId="{A4785424-725A-443E-B74D-4DE496E17F0B}" srcOrd="1" destOrd="0" presId="urn:microsoft.com/office/officeart/2005/8/layout/list1"/>
    <dgm:cxn modelId="{60139850-8933-4025-A807-83D7D5B3AF5E}" type="presParOf" srcId="{6A3690CD-5206-47E3-A2D4-9BF6A38A20CE}" destId="{DCDB0A57-484F-4583-A6C7-AC27E99A6782}" srcOrd="5" destOrd="0" presId="urn:microsoft.com/office/officeart/2005/8/layout/list1"/>
    <dgm:cxn modelId="{FED1E239-C603-4918-BD76-2B91A09DACF7}" type="presParOf" srcId="{6A3690CD-5206-47E3-A2D4-9BF6A38A20CE}" destId="{130918AF-0783-4BE9-BD1E-E523DE630CC4}"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984A7A1-556B-459C-A82C-E489C8DCB18D}" type="doc">
      <dgm:prSet loTypeId="urn:microsoft.com/office/officeart/2005/8/layout/list1" loCatId="list" qsTypeId="urn:microsoft.com/office/officeart/2005/8/quickstyle/simple2" qsCatId="simple" csTypeId="urn:microsoft.com/office/officeart/2005/8/colors/colorful1" csCatId="colorful" phldr="1"/>
      <dgm:spPr/>
      <dgm:t>
        <a:bodyPr/>
        <a:lstStyle/>
        <a:p>
          <a:endParaRPr lang="en-US"/>
        </a:p>
      </dgm:t>
    </dgm:pt>
    <dgm:pt modelId="{07A2BD10-CDAD-4944-BD8F-F440B5FC9496}">
      <dgm:prSet/>
      <dgm:spPr/>
      <dgm:t>
        <a:bodyPr/>
        <a:lstStyle/>
        <a:p>
          <a:r>
            <a:rPr lang="en-US" dirty="0">
              <a:solidFill>
                <a:schemeClr val="tx1"/>
              </a:solidFill>
            </a:rPr>
            <a:t>“Second chance” became a “second hazard” (Leuzinger-</a:t>
          </a:r>
          <a:r>
            <a:rPr lang="en-US" dirty="0" err="1">
              <a:solidFill>
                <a:schemeClr val="tx1"/>
              </a:solidFill>
            </a:rPr>
            <a:t>Bohleber</a:t>
          </a:r>
          <a:r>
            <a:rPr lang="en-US" dirty="0">
              <a:solidFill>
                <a:schemeClr val="tx1"/>
              </a:solidFill>
            </a:rPr>
            <a:t> &amp; </a:t>
          </a:r>
          <a:r>
            <a:rPr lang="en-US" dirty="0" err="1">
              <a:solidFill>
                <a:schemeClr val="tx1"/>
              </a:solidFill>
            </a:rPr>
            <a:t>Montigny</a:t>
          </a:r>
          <a:r>
            <a:rPr lang="en-US" dirty="0">
              <a:solidFill>
                <a:schemeClr val="tx1"/>
              </a:solidFill>
            </a:rPr>
            <a:t>, 2021)</a:t>
          </a:r>
        </a:p>
      </dgm:t>
    </dgm:pt>
    <dgm:pt modelId="{B9B604DE-ED2A-49EF-BD19-F1D6DA974B71}" type="parTrans" cxnId="{A454E85F-8F65-47E0-9BFE-AE631DE73AA2}">
      <dgm:prSet/>
      <dgm:spPr/>
      <dgm:t>
        <a:bodyPr/>
        <a:lstStyle/>
        <a:p>
          <a:endParaRPr lang="en-US"/>
        </a:p>
      </dgm:t>
    </dgm:pt>
    <dgm:pt modelId="{3876B17C-57FB-4AFE-911E-CE8C0B5098FF}" type="sibTrans" cxnId="{A454E85F-8F65-47E0-9BFE-AE631DE73AA2}">
      <dgm:prSet/>
      <dgm:spPr/>
      <dgm:t>
        <a:bodyPr/>
        <a:lstStyle/>
        <a:p>
          <a:endParaRPr lang="en-US"/>
        </a:p>
      </dgm:t>
    </dgm:pt>
    <dgm:pt modelId="{2F70BF92-D809-42EB-99D7-A407500F62E9}">
      <dgm:prSet/>
      <dgm:spPr/>
      <dgm:t>
        <a:bodyPr/>
        <a:lstStyle/>
        <a:p>
          <a:r>
            <a:rPr lang="en-US" dirty="0"/>
            <a:t>The pandemic has caused a significant risk to adolescent development </a:t>
          </a:r>
        </a:p>
      </dgm:t>
    </dgm:pt>
    <dgm:pt modelId="{FC05005E-4BE6-486C-A69E-81F551ABDF32}" type="parTrans" cxnId="{5DC2A732-1E8A-404B-8C97-C5331A201963}">
      <dgm:prSet/>
      <dgm:spPr/>
      <dgm:t>
        <a:bodyPr/>
        <a:lstStyle/>
        <a:p>
          <a:endParaRPr lang="en-US"/>
        </a:p>
      </dgm:t>
    </dgm:pt>
    <dgm:pt modelId="{04428169-2E16-4317-8349-F0E4D7FDEAF6}" type="sibTrans" cxnId="{5DC2A732-1E8A-404B-8C97-C5331A201963}">
      <dgm:prSet/>
      <dgm:spPr/>
      <dgm:t>
        <a:bodyPr/>
        <a:lstStyle/>
        <a:p>
          <a:endParaRPr lang="en-US"/>
        </a:p>
      </dgm:t>
    </dgm:pt>
    <dgm:pt modelId="{0D8D5E0C-8D4E-49B8-AB44-E75453DF2CD8}">
      <dgm:prSet/>
      <dgm:spPr/>
      <dgm:t>
        <a:bodyPr/>
        <a:lstStyle/>
        <a:p>
          <a:r>
            <a:rPr lang="en-US" dirty="0"/>
            <a:t>Adolescence is a “second chance” to process early childhood trauma, for identity creation, and for brain changes – all of which require socializing with others</a:t>
          </a:r>
        </a:p>
      </dgm:t>
    </dgm:pt>
    <dgm:pt modelId="{FD38D06D-BE9A-40BA-AB49-8A2E4C5DA431}" type="parTrans" cxnId="{CC125B17-85D5-4222-84FE-7335C991FC95}">
      <dgm:prSet/>
      <dgm:spPr/>
      <dgm:t>
        <a:bodyPr/>
        <a:lstStyle/>
        <a:p>
          <a:endParaRPr lang="en-US"/>
        </a:p>
      </dgm:t>
    </dgm:pt>
    <dgm:pt modelId="{1400C35A-26CC-423E-8A35-428A80767128}" type="sibTrans" cxnId="{CC125B17-85D5-4222-84FE-7335C991FC95}">
      <dgm:prSet/>
      <dgm:spPr/>
      <dgm:t>
        <a:bodyPr/>
        <a:lstStyle/>
        <a:p>
          <a:endParaRPr lang="en-US"/>
        </a:p>
      </dgm:t>
    </dgm:pt>
    <dgm:pt modelId="{258B0181-3511-4C74-BADE-E1E653FDCD64}">
      <dgm:prSet/>
      <dgm:spPr/>
      <dgm:t>
        <a:bodyPr/>
        <a:lstStyle/>
        <a:p>
          <a:r>
            <a:rPr lang="en-US" dirty="0"/>
            <a:t>Masking, social distancing and shutdowns have limited these crucial interactions, making this “second chance” a “second hazard”, particularly for traumatized, poor, immigrant, and/or racialized adolescents</a:t>
          </a:r>
        </a:p>
      </dgm:t>
    </dgm:pt>
    <dgm:pt modelId="{0D6A1B13-DABA-4F02-831B-F6BAB3173708}" type="parTrans" cxnId="{C9E61D87-3931-41B3-A3D2-5560DACE126E}">
      <dgm:prSet/>
      <dgm:spPr/>
      <dgm:t>
        <a:bodyPr/>
        <a:lstStyle/>
        <a:p>
          <a:endParaRPr lang="en-US"/>
        </a:p>
      </dgm:t>
    </dgm:pt>
    <dgm:pt modelId="{AADEBF6A-FAF4-441D-9BAB-C858D0596300}" type="sibTrans" cxnId="{C9E61D87-3931-41B3-A3D2-5560DACE126E}">
      <dgm:prSet/>
      <dgm:spPr/>
      <dgm:t>
        <a:bodyPr/>
        <a:lstStyle/>
        <a:p>
          <a:endParaRPr lang="en-US"/>
        </a:p>
      </dgm:t>
    </dgm:pt>
    <dgm:pt modelId="{28B01A8B-A897-4387-B621-C8ED470C811F}" type="pres">
      <dgm:prSet presAssocID="{A984A7A1-556B-459C-A82C-E489C8DCB18D}" presName="linear" presStyleCnt="0">
        <dgm:presLayoutVars>
          <dgm:dir/>
          <dgm:animLvl val="lvl"/>
          <dgm:resizeHandles val="exact"/>
        </dgm:presLayoutVars>
      </dgm:prSet>
      <dgm:spPr/>
    </dgm:pt>
    <dgm:pt modelId="{C3122C8E-9D40-4681-A2B5-4606C77F8795}" type="pres">
      <dgm:prSet presAssocID="{07A2BD10-CDAD-4944-BD8F-F440B5FC9496}" presName="parentLin" presStyleCnt="0"/>
      <dgm:spPr/>
    </dgm:pt>
    <dgm:pt modelId="{0438AD90-20E0-44CA-8601-71B9885B40DA}" type="pres">
      <dgm:prSet presAssocID="{07A2BD10-CDAD-4944-BD8F-F440B5FC9496}" presName="parentLeftMargin" presStyleLbl="node1" presStyleIdx="0" presStyleCnt="1"/>
      <dgm:spPr/>
    </dgm:pt>
    <dgm:pt modelId="{625EB50D-817A-44C0-A4B7-0D8AB2A85BFA}" type="pres">
      <dgm:prSet presAssocID="{07A2BD10-CDAD-4944-BD8F-F440B5FC9496}" presName="parentText" presStyleLbl="node1" presStyleIdx="0" presStyleCnt="1">
        <dgm:presLayoutVars>
          <dgm:chMax val="0"/>
          <dgm:bulletEnabled val="1"/>
        </dgm:presLayoutVars>
      </dgm:prSet>
      <dgm:spPr/>
    </dgm:pt>
    <dgm:pt modelId="{0E21438B-09B5-4551-B67F-8FE3F7E1A7E8}" type="pres">
      <dgm:prSet presAssocID="{07A2BD10-CDAD-4944-BD8F-F440B5FC9496}" presName="negativeSpace" presStyleCnt="0"/>
      <dgm:spPr/>
    </dgm:pt>
    <dgm:pt modelId="{A7B74EA9-D0C2-43E0-B5E7-0FE43CB0E802}" type="pres">
      <dgm:prSet presAssocID="{07A2BD10-CDAD-4944-BD8F-F440B5FC9496}" presName="childText" presStyleLbl="conFgAcc1" presStyleIdx="0" presStyleCnt="1">
        <dgm:presLayoutVars>
          <dgm:bulletEnabled val="1"/>
        </dgm:presLayoutVars>
      </dgm:prSet>
      <dgm:spPr/>
    </dgm:pt>
  </dgm:ptLst>
  <dgm:cxnLst>
    <dgm:cxn modelId="{4561C304-F538-4DBC-A211-DE757A8C2089}" type="presOf" srcId="{258B0181-3511-4C74-BADE-E1E653FDCD64}" destId="{A7B74EA9-D0C2-43E0-B5E7-0FE43CB0E802}" srcOrd="0" destOrd="2" presId="urn:microsoft.com/office/officeart/2005/8/layout/list1"/>
    <dgm:cxn modelId="{2E9DA20A-BD3C-4287-BF58-524ADBCE1844}" type="presOf" srcId="{2F70BF92-D809-42EB-99D7-A407500F62E9}" destId="{A7B74EA9-D0C2-43E0-B5E7-0FE43CB0E802}" srcOrd="0" destOrd="0" presId="urn:microsoft.com/office/officeart/2005/8/layout/list1"/>
    <dgm:cxn modelId="{CC125B17-85D5-4222-84FE-7335C991FC95}" srcId="{07A2BD10-CDAD-4944-BD8F-F440B5FC9496}" destId="{0D8D5E0C-8D4E-49B8-AB44-E75453DF2CD8}" srcOrd="1" destOrd="0" parTransId="{FD38D06D-BE9A-40BA-AB49-8A2E4C5DA431}" sibTransId="{1400C35A-26CC-423E-8A35-428A80767128}"/>
    <dgm:cxn modelId="{9A11EC19-5866-421B-8364-92EFDB73EB72}" type="presOf" srcId="{0D8D5E0C-8D4E-49B8-AB44-E75453DF2CD8}" destId="{A7B74EA9-D0C2-43E0-B5E7-0FE43CB0E802}" srcOrd="0" destOrd="1" presId="urn:microsoft.com/office/officeart/2005/8/layout/list1"/>
    <dgm:cxn modelId="{5DC2A732-1E8A-404B-8C97-C5331A201963}" srcId="{07A2BD10-CDAD-4944-BD8F-F440B5FC9496}" destId="{2F70BF92-D809-42EB-99D7-A407500F62E9}" srcOrd="0" destOrd="0" parTransId="{FC05005E-4BE6-486C-A69E-81F551ABDF32}" sibTransId="{04428169-2E16-4317-8349-F0E4D7FDEAF6}"/>
    <dgm:cxn modelId="{A64B763C-5789-4C1E-AE1A-AB782DA18169}" type="presOf" srcId="{07A2BD10-CDAD-4944-BD8F-F440B5FC9496}" destId="{0438AD90-20E0-44CA-8601-71B9885B40DA}" srcOrd="0" destOrd="0" presId="urn:microsoft.com/office/officeart/2005/8/layout/list1"/>
    <dgm:cxn modelId="{A454E85F-8F65-47E0-9BFE-AE631DE73AA2}" srcId="{A984A7A1-556B-459C-A82C-E489C8DCB18D}" destId="{07A2BD10-CDAD-4944-BD8F-F440B5FC9496}" srcOrd="0" destOrd="0" parTransId="{B9B604DE-ED2A-49EF-BD19-F1D6DA974B71}" sibTransId="{3876B17C-57FB-4AFE-911E-CE8C0B5098FF}"/>
    <dgm:cxn modelId="{C9E61D87-3931-41B3-A3D2-5560DACE126E}" srcId="{07A2BD10-CDAD-4944-BD8F-F440B5FC9496}" destId="{258B0181-3511-4C74-BADE-E1E653FDCD64}" srcOrd="2" destOrd="0" parTransId="{0D6A1B13-DABA-4F02-831B-F6BAB3173708}" sibTransId="{AADEBF6A-FAF4-441D-9BAB-C858D0596300}"/>
    <dgm:cxn modelId="{6E9FD29D-7FB4-43CD-84E4-145545378A17}" type="presOf" srcId="{A984A7A1-556B-459C-A82C-E489C8DCB18D}" destId="{28B01A8B-A897-4387-B621-C8ED470C811F}" srcOrd="0" destOrd="0" presId="urn:microsoft.com/office/officeart/2005/8/layout/list1"/>
    <dgm:cxn modelId="{E46C27C6-6944-4E65-880D-D0EE69B6F547}" type="presOf" srcId="{07A2BD10-CDAD-4944-BD8F-F440B5FC9496}" destId="{625EB50D-817A-44C0-A4B7-0D8AB2A85BFA}" srcOrd="1" destOrd="0" presId="urn:microsoft.com/office/officeart/2005/8/layout/list1"/>
    <dgm:cxn modelId="{412EFEF0-9E54-4779-B648-DC7C6F8E1906}" type="presParOf" srcId="{28B01A8B-A897-4387-B621-C8ED470C811F}" destId="{C3122C8E-9D40-4681-A2B5-4606C77F8795}" srcOrd="0" destOrd="0" presId="urn:microsoft.com/office/officeart/2005/8/layout/list1"/>
    <dgm:cxn modelId="{B8A07885-364A-46CB-8A16-4D6CA973A794}" type="presParOf" srcId="{C3122C8E-9D40-4681-A2B5-4606C77F8795}" destId="{0438AD90-20E0-44CA-8601-71B9885B40DA}" srcOrd="0" destOrd="0" presId="urn:microsoft.com/office/officeart/2005/8/layout/list1"/>
    <dgm:cxn modelId="{3A39E2A7-6C43-487E-B1A6-C521CEED0649}" type="presParOf" srcId="{C3122C8E-9D40-4681-A2B5-4606C77F8795}" destId="{625EB50D-817A-44C0-A4B7-0D8AB2A85BFA}" srcOrd="1" destOrd="0" presId="urn:microsoft.com/office/officeart/2005/8/layout/list1"/>
    <dgm:cxn modelId="{38C64949-907C-4DB0-B1DA-B64BCD0FEB5B}" type="presParOf" srcId="{28B01A8B-A897-4387-B621-C8ED470C811F}" destId="{0E21438B-09B5-4551-B67F-8FE3F7E1A7E8}" srcOrd="1" destOrd="0" presId="urn:microsoft.com/office/officeart/2005/8/layout/list1"/>
    <dgm:cxn modelId="{180E3379-CE5B-424E-8243-9BC36296617E}" type="presParOf" srcId="{28B01A8B-A897-4387-B621-C8ED470C811F}" destId="{A7B74EA9-D0C2-43E0-B5E7-0FE43CB0E802}"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984A7A1-556B-459C-A82C-E489C8DCB18D}" type="doc">
      <dgm:prSet loTypeId="urn:microsoft.com/office/officeart/2005/8/layout/list1" loCatId="list" qsTypeId="urn:microsoft.com/office/officeart/2005/8/quickstyle/simple2" qsCatId="simple" csTypeId="urn:microsoft.com/office/officeart/2005/8/colors/colorful1" csCatId="colorful" phldr="1"/>
      <dgm:spPr/>
      <dgm:t>
        <a:bodyPr/>
        <a:lstStyle/>
        <a:p>
          <a:endParaRPr lang="en-US"/>
        </a:p>
      </dgm:t>
    </dgm:pt>
    <dgm:pt modelId="{07A2BD10-CDAD-4944-BD8F-F440B5FC9496}">
      <dgm:prSet/>
      <dgm:spPr/>
      <dgm:t>
        <a:bodyPr/>
        <a:lstStyle/>
        <a:p>
          <a:r>
            <a:rPr lang="en-US" dirty="0">
              <a:solidFill>
                <a:schemeClr val="tx1"/>
              </a:solidFill>
            </a:rPr>
            <a:t>Society for Research on Adolescents’ (SRA) Covid Response Team</a:t>
          </a:r>
        </a:p>
      </dgm:t>
    </dgm:pt>
    <dgm:pt modelId="{B9B604DE-ED2A-49EF-BD19-F1D6DA974B71}" type="parTrans" cxnId="{A454E85F-8F65-47E0-9BFE-AE631DE73AA2}">
      <dgm:prSet/>
      <dgm:spPr/>
      <dgm:t>
        <a:bodyPr/>
        <a:lstStyle/>
        <a:p>
          <a:endParaRPr lang="en-US"/>
        </a:p>
      </dgm:t>
    </dgm:pt>
    <dgm:pt modelId="{3876B17C-57FB-4AFE-911E-CE8C0B5098FF}" type="sibTrans" cxnId="{A454E85F-8F65-47E0-9BFE-AE631DE73AA2}">
      <dgm:prSet/>
      <dgm:spPr/>
      <dgm:t>
        <a:bodyPr/>
        <a:lstStyle/>
        <a:p>
          <a:endParaRPr lang="en-US"/>
        </a:p>
      </dgm:t>
    </dgm:pt>
    <dgm:pt modelId="{2F70BF92-D809-42EB-99D7-A407500F62E9}">
      <dgm:prSet/>
      <dgm:spPr/>
      <dgm:t>
        <a:bodyPr/>
        <a:lstStyle/>
        <a:p>
          <a:r>
            <a:rPr lang="en-US" dirty="0"/>
            <a:t>International, interdisciplinary research initiative to investigate the pandemic effects on adolescent development</a:t>
          </a:r>
        </a:p>
      </dgm:t>
    </dgm:pt>
    <dgm:pt modelId="{FC05005E-4BE6-486C-A69E-81F551ABDF32}" type="parTrans" cxnId="{5DC2A732-1E8A-404B-8C97-C5331A201963}">
      <dgm:prSet/>
      <dgm:spPr/>
      <dgm:t>
        <a:bodyPr/>
        <a:lstStyle/>
        <a:p>
          <a:endParaRPr lang="en-US"/>
        </a:p>
      </dgm:t>
    </dgm:pt>
    <dgm:pt modelId="{04428169-2E16-4317-8349-F0E4D7FDEAF6}" type="sibTrans" cxnId="{5DC2A732-1E8A-404B-8C97-C5331A201963}">
      <dgm:prSet/>
      <dgm:spPr/>
      <dgm:t>
        <a:bodyPr/>
        <a:lstStyle/>
        <a:p>
          <a:endParaRPr lang="en-US"/>
        </a:p>
      </dgm:t>
    </dgm:pt>
    <dgm:pt modelId="{2B55481A-9964-4B9F-90A5-8FD2B309BF58}">
      <dgm:prSet/>
      <dgm:spPr/>
      <dgm:t>
        <a:bodyPr/>
        <a:lstStyle/>
        <a:p>
          <a:r>
            <a:rPr lang="en-US" dirty="0"/>
            <a:t>Their research mirrors the impacts of wars and the Great Depression and Great Recession, including disruptions in emotional regulation and development, and academic aspirations</a:t>
          </a:r>
        </a:p>
      </dgm:t>
    </dgm:pt>
    <dgm:pt modelId="{137E3412-3A52-461B-B611-2B34F1BD3694}" type="parTrans" cxnId="{74432E15-65B9-4BBD-9F12-A6C98B1735EC}">
      <dgm:prSet/>
      <dgm:spPr/>
    </dgm:pt>
    <dgm:pt modelId="{5A00B264-E12A-4907-B750-4DAADA3590B9}" type="sibTrans" cxnId="{74432E15-65B9-4BBD-9F12-A6C98B1735EC}">
      <dgm:prSet/>
      <dgm:spPr/>
    </dgm:pt>
    <dgm:pt modelId="{A1085679-982C-4AC1-A035-D7A407218DA2}">
      <dgm:prSet/>
      <dgm:spPr/>
      <dgm:t>
        <a:bodyPr/>
        <a:lstStyle/>
        <a:p>
          <a:r>
            <a:rPr lang="en-US" dirty="0"/>
            <a:t>Effects are especially harsh for the marginalized and less fortunate, including immigrants</a:t>
          </a:r>
        </a:p>
      </dgm:t>
    </dgm:pt>
    <dgm:pt modelId="{7FA038E4-BD90-40BA-B9B6-74A87EB36359}" type="parTrans" cxnId="{6A33558E-74FB-4E8A-9C1A-CF53E6A82AC4}">
      <dgm:prSet/>
      <dgm:spPr/>
    </dgm:pt>
    <dgm:pt modelId="{E0C51A02-57ED-49C1-BC66-5B90497AE7F2}" type="sibTrans" cxnId="{6A33558E-74FB-4E8A-9C1A-CF53E6A82AC4}">
      <dgm:prSet/>
      <dgm:spPr/>
    </dgm:pt>
    <dgm:pt modelId="{19DE9762-6758-400E-9140-2C62AB0D7A2E}">
      <dgm:prSet/>
      <dgm:spPr/>
      <dgm:t>
        <a:bodyPr/>
        <a:lstStyle/>
        <a:p>
          <a:r>
            <a:rPr lang="en-US" dirty="0"/>
            <a:t>Acknowledge a duo pandemic: Covid-19 and the social unrest/justice movement (Covid-19 Response Team, n.d.)</a:t>
          </a:r>
        </a:p>
      </dgm:t>
    </dgm:pt>
    <dgm:pt modelId="{AD7B5EA3-2616-4E09-98D1-A544C889106C}" type="parTrans" cxnId="{E1DD2F8C-CF99-4D12-AE95-2DDD2B0C781A}">
      <dgm:prSet/>
      <dgm:spPr/>
    </dgm:pt>
    <dgm:pt modelId="{0AE77685-D9BA-4513-A173-9281F12EA6B3}" type="sibTrans" cxnId="{E1DD2F8C-CF99-4D12-AE95-2DDD2B0C781A}">
      <dgm:prSet/>
      <dgm:spPr/>
    </dgm:pt>
    <dgm:pt modelId="{28B01A8B-A897-4387-B621-C8ED470C811F}" type="pres">
      <dgm:prSet presAssocID="{A984A7A1-556B-459C-A82C-E489C8DCB18D}" presName="linear" presStyleCnt="0">
        <dgm:presLayoutVars>
          <dgm:dir/>
          <dgm:animLvl val="lvl"/>
          <dgm:resizeHandles val="exact"/>
        </dgm:presLayoutVars>
      </dgm:prSet>
      <dgm:spPr/>
    </dgm:pt>
    <dgm:pt modelId="{C3122C8E-9D40-4681-A2B5-4606C77F8795}" type="pres">
      <dgm:prSet presAssocID="{07A2BD10-CDAD-4944-BD8F-F440B5FC9496}" presName="parentLin" presStyleCnt="0"/>
      <dgm:spPr/>
    </dgm:pt>
    <dgm:pt modelId="{0438AD90-20E0-44CA-8601-71B9885B40DA}" type="pres">
      <dgm:prSet presAssocID="{07A2BD10-CDAD-4944-BD8F-F440B5FC9496}" presName="parentLeftMargin" presStyleLbl="node1" presStyleIdx="0" presStyleCnt="1"/>
      <dgm:spPr/>
    </dgm:pt>
    <dgm:pt modelId="{625EB50D-817A-44C0-A4B7-0D8AB2A85BFA}" type="pres">
      <dgm:prSet presAssocID="{07A2BD10-CDAD-4944-BD8F-F440B5FC9496}" presName="parentText" presStyleLbl="node1" presStyleIdx="0" presStyleCnt="1">
        <dgm:presLayoutVars>
          <dgm:chMax val="0"/>
          <dgm:bulletEnabled val="1"/>
        </dgm:presLayoutVars>
      </dgm:prSet>
      <dgm:spPr/>
    </dgm:pt>
    <dgm:pt modelId="{0E21438B-09B5-4551-B67F-8FE3F7E1A7E8}" type="pres">
      <dgm:prSet presAssocID="{07A2BD10-CDAD-4944-BD8F-F440B5FC9496}" presName="negativeSpace" presStyleCnt="0"/>
      <dgm:spPr/>
    </dgm:pt>
    <dgm:pt modelId="{A7B74EA9-D0C2-43E0-B5E7-0FE43CB0E802}" type="pres">
      <dgm:prSet presAssocID="{07A2BD10-CDAD-4944-BD8F-F440B5FC9496}" presName="childText" presStyleLbl="conFgAcc1" presStyleIdx="0" presStyleCnt="1">
        <dgm:presLayoutVars>
          <dgm:bulletEnabled val="1"/>
        </dgm:presLayoutVars>
      </dgm:prSet>
      <dgm:spPr/>
    </dgm:pt>
  </dgm:ptLst>
  <dgm:cxnLst>
    <dgm:cxn modelId="{2E9DA20A-BD3C-4287-BF58-524ADBCE1844}" type="presOf" srcId="{2F70BF92-D809-42EB-99D7-A407500F62E9}" destId="{A7B74EA9-D0C2-43E0-B5E7-0FE43CB0E802}" srcOrd="0" destOrd="0" presId="urn:microsoft.com/office/officeart/2005/8/layout/list1"/>
    <dgm:cxn modelId="{74432E15-65B9-4BBD-9F12-A6C98B1735EC}" srcId="{07A2BD10-CDAD-4944-BD8F-F440B5FC9496}" destId="{2B55481A-9964-4B9F-90A5-8FD2B309BF58}" srcOrd="1" destOrd="0" parTransId="{137E3412-3A52-461B-B611-2B34F1BD3694}" sibTransId="{5A00B264-E12A-4907-B750-4DAADA3590B9}"/>
    <dgm:cxn modelId="{5DC2A732-1E8A-404B-8C97-C5331A201963}" srcId="{07A2BD10-CDAD-4944-BD8F-F440B5FC9496}" destId="{2F70BF92-D809-42EB-99D7-A407500F62E9}" srcOrd="0" destOrd="0" parTransId="{FC05005E-4BE6-486C-A69E-81F551ABDF32}" sibTransId="{04428169-2E16-4317-8349-F0E4D7FDEAF6}"/>
    <dgm:cxn modelId="{A64B763C-5789-4C1E-AE1A-AB782DA18169}" type="presOf" srcId="{07A2BD10-CDAD-4944-BD8F-F440B5FC9496}" destId="{0438AD90-20E0-44CA-8601-71B9885B40DA}" srcOrd="0" destOrd="0" presId="urn:microsoft.com/office/officeart/2005/8/layout/list1"/>
    <dgm:cxn modelId="{A454E85F-8F65-47E0-9BFE-AE631DE73AA2}" srcId="{A984A7A1-556B-459C-A82C-E489C8DCB18D}" destId="{07A2BD10-CDAD-4944-BD8F-F440B5FC9496}" srcOrd="0" destOrd="0" parTransId="{B9B604DE-ED2A-49EF-BD19-F1D6DA974B71}" sibTransId="{3876B17C-57FB-4AFE-911E-CE8C0B5098FF}"/>
    <dgm:cxn modelId="{C0C6D085-6734-4365-BFA1-5FDC5AD5B9A0}" type="presOf" srcId="{19DE9762-6758-400E-9140-2C62AB0D7A2E}" destId="{A7B74EA9-D0C2-43E0-B5E7-0FE43CB0E802}" srcOrd="0" destOrd="3" presId="urn:microsoft.com/office/officeart/2005/8/layout/list1"/>
    <dgm:cxn modelId="{E1DD2F8C-CF99-4D12-AE95-2DDD2B0C781A}" srcId="{07A2BD10-CDAD-4944-BD8F-F440B5FC9496}" destId="{19DE9762-6758-400E-9140-2C62AB0D7A2E}" srcOrd="3" destOrd="0" parTransId="{AD7B5EA3-2616-4E09-98D1-A544C889106C}" sibTransId="{0AE77685-D9BA-4513-A173-9281F12EA6B3}"/>
    <dgm:cxn modelId="{6A33558E-74FB-4E8A-9C1A-CF53E6A82AC4}" srcId="{07A2BD10-CDAD-4944-BD8F-F440B5FC9496}" destId="{A1085679-982C-4AC1-A035-D7A407218DA2}" srcOrd="2" destOrd="0" parTransId="{7FA038E4-BD90-40BA-B9B6-74A87EB36359}" sibTransId="{E0C51A02-57ED-49C1-BC66-5B90497AE7F2}"/>
    <dgm:cxn modelId="{850A5496-5CC1-424F-90F5-E864B4316269}" type="presOf" srcId="{A1085679-982C-4AC1-A035-D7A407218DA2}" destId="{A7B74EA9-D0C2-43E0-B5E7-0FE43CB0E802}" srcOrd="0" destOrd="2" presId="urn:microsoft.com/office/officeart/2005/8/layout/list1"/>
    <dgm:cxn modelId="{6E9FD29D-7FB4-43CD-84E4-145545378A17}" type="presOf" srcId="{A984A7A1-556B-459C-A82C-E489C8DCB18D}" destId="{28B01A8B-A897-4387-B621-C8ED470C811F}" srcOrd="0" destOrd="0" presId="urn:microsoft.com/office/officeart/2005/8/layout/list1"/>
    <dgm:cxn modelId="{928B8EB9-3AC8-4D76-A75F-6BD22F1B1A40}" type="presOf" srcId="{2B55481A-9964-4B9F-90A5-8FD2B309BF58}" destId="{A7B74EA9-D0C2-43E0-B5E7-0FE43CB0E802}" srcOrd="0" destOrd="1" presId="urn:microsoft.com/office/officeart/2005/8/layout/list1"/>
    <dgm:cxn modelId="{E46C27C6-6944-4E65-880D-D0EE69B6F547}" type="presOf" srcId="{07A2BD10-CDAD-4944-BD8F-F440B5FC9496}" destId="{625EB50D-817A-44C0-A4B7-0D8AB2A85BFA}" srcOrd="1" destOrd="0" presId="urn:microsoft.com/office/officeart/2005/8/layout/list1"/>
    <dgm:cxn modelId="{412EFEF0-9E54-4779-B648-DC7C6F8E1906}" type="presParOf" srcId="{28B01A8B-A897-4387-B621-C8ED470C811F}" destId="{C3122C8E-9D40-4681-A2B5-4606C77F8795}" srcOrd="0" destOrd="0" presId="urn:microsoft.com/office/officeart/2005/8/layout/list1"/>
    <dgm:cxn modelId="{B8A07885-364A-46CB-8A16-4D6CA973A794}" type="presParOf" srcId="{C3122C8E-9D40-4681-A2B5-4606C77F8795}" destId="{0438AD90-20E0-44CA-8601-71B9885B40DA}" srcOrd="0" destOrd="0" presId="urn:microsoft.com/office/officeart/2005/8/layout/list1"/>
    <dgm:cxn modelId="{3A39E2A7-6C43-487E-B1A6-C521CEED0649}" type="presParOf" srcId="{C3122C8E-9D40-4681-A2B5-4606C77F8795}" destId="{625EB50D-817A-44C0-A4B7-0D8AB2A85BFA}" srcOrd="1" destOrd="0" presId="urn:microsoft.com/office/officeart/2005/8/layout/list1"/>
    <dgm:cxn modelId="{38C64949-907C-4DB0-B1DA-B64BCD0FEB5B}" type="presParOf" srcId="{28B01A8B-A897-4387-B621-C8ED470C811F}" destId="{0E21438B-09B5-4551-B67F-8FE3F7E1A7E8}" srcOrd="1" destOrd="0" presId="urn:microsoft.com/office/officeart/2005/8/layout/list1"/>
    <dgm:cxn modelId="{180E3379-CE5B-424E-8243-9BC36296617E}" type="presParOf" srcId="{28B01A8B-A897-4387-B621-C8ED470C811F}" destId="{A7B74EA9-D0C2-43E0-B5E7-0FE43CB0E802}"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984A7A1-556B-459C-A82C-E489C8DCB18D}" type="doc">
      <dgm:prSet loTypeId="urn:microsoft.com/office/officeart/2005/8/layout/list1" loCatId="list" qsTypeId="urn:microsoft.com/office/officeart/2005/8/quickstyle/simple2" qsCatId="simple" csTypeId="urn:microsoft.com/office/officeart/2005/8/colors/colorful1" csCatId="colorful" phldr="1"/>
      <dgm:spPr/>
      <dgm:t>
        <a:bodyPr/>
        <a:lstStyle/>
        <a:p>
          <a:endParaRPr lang="en-US"/>
        </a:p>
      </dgm:t>
    </dgm:pt>
    <dgm:pt modelId="{07A2BD10-CDAD-4944-BD8F-F440B5FC9496}">
      <dgm:prSet/>
      <dgm:spPr/>
      <dgm:t>
        <a:bodyPr/>
        <a:lstStyle/>
        <a:p>
          <a:r>
            <a:rPr lang="en-US" dirty="0">
              <a:solidFill>
                <a:schemeClr val="tx1"/>
              </a:solidFill>
            </a:rPr>
            <a:t>Society for Research on Adolescents’ (SRA) Covid Response Team</a:t>
          </a:r>
        </a:p>
      </dgm:t>
    </dgm:pt>
    <dgm:pt modelId="{B9B604DE-ED2A-49EF-BD19-F1D6DA974B71}" type="parTrans" cxnId="{A454E85F-8F65-47E0-9BFE-AE631DE73AA2}">
      <dgm:prSet/>
      <dgm:spPr/>
      <dgm:t>
        <a:bodyPr/>
        <a:lstStyle/>
        <a:p>
          <a:endParaRPr lang="en-US"/>
        </a:p>
      </dgm:t>
    </dgm:pt>
    <dgm:pt modelId="{3876B17C-57FB-4AFE-911E-CE8C0B5098FF}" type="sibTrans" cxnId="{A454E85F-8F65-47E0-9BFE-AE631DE73AA2}">
      <dgm:prSet/>
      <dgm:spPr/>
      <dgm:t>
        <a:bodyPr/>
        <a:lstStyle/>
        <a:p>
          <a:endParaRPr lang="en-US"/>
        </a:p>
      </dgm:t>
    </dgm:pt>
    <dgm:pt modelId="{2F70BF92-D809-42EB-99D7-A407500F62E9}">
      <dgm:prSet/>
      <dgm:spPr/>
      <dgm:t>
        <a:bodyPr/>
        <a:lstStyle/>
        <a:p>
          <a:r>
            <a:rPr lang="en-US" dirty="0"/>
            <a:t>Institutions and communities must step up to help youth recover from pandemic disruptors such as quarantine and restrictions, social isolation, increases in domestic abuse, household financial impacts, housing insecurity, prolonged family illnesses and deaths in the family (</a:t>
          </a:r>
          <a:r>
            <a:rPr lang="en-US" dirty="0" err="1"/>
            <a:t>Hussong</a:t>
          </a:r>
          <a:r>
            <a:rPr lang="en-US" dirty="0"/>
            <a:t> et al., 2021).</a:t>
          </a:r>
        </a:p>
      </dgm:t>
    </dgm:pt>
    <dgm:pt modelId="{FC05005E-4BE6-486C-A69E-81F551ABDF32}" type="parTrans" cxnId="{5DC2A732-1E8A-404B-8C97-C5331A201963}">
      <dgm:prSet/>
      <dgm:spPr/>
      <dgm:t>
        <a:bodyPr/>
        <a:lstStyle/>
        <a:p>
          <a:endParaRPr lang="en-US"/>
        </a:p>
      </dgm:t>
    </dgm:pt>
    <dgm:pt modelId="{04428169-2E16-4317-8349-F0E4D7FDEAF6}" type="sibTrans" cxnId="{5DC2A732-1E8A-404B-8C97-C5331A201963}">
      <dgm:prSet/>
      <dgm:spPr/>
      <dgm:t>
        <a:bodyPr/>
        <a:lstStyle/>
        <a:p>
          <a:endParaRPr lang="en-US"/>
        </a:p>
      </dgm:t>
    </dgm:pt>
    <dgm:pt modelId="{28B01A8B-A897-4387-B621-C8ED470C811F}" type="pres">
      <dgm:prSet presAssocID="{A984A7A1-556B-459C-A82C-E489C8DCB18D}" presName="linear" presStyleCnt="0">
        <dgm:presLayoutVars>
          <dgm:dir/>
          <dgm:animLvl val="lvl"/>
          <dgm:resizeHandles val="exact"/>
        </dgm:presLayoutVars>
      </dgm:prSet>
      <dgm:spPr/>
    </dgm:pt>
    <dgm:pt modelId="{C3122C8E-9D40-4681-A2B5-4606C77F8795}" type="pres">
      <dgm:prSet presAssocID="{07A2BD10-CDAD-4944-BD8F-F440B5FC9496}" presName="parentLin" presStyleCnt="0"/>
      <dgm:spPr/>
    </dgm:pt>
    <dgm:pt modelId="{0438AD90-20E0-44CA-8601-71B9885B40DA}" type="pres">
      <dgm:prSet presAssocID="{07A2BD10-CDAD-4944-BD8F-F440B5FC9496}" presName="parentLeftMargin" presStyleLbl="node1" presStyleIdx="0" presStyleCnt="1"/>
      <dgm:spPr/>
    </dgm:pt>
    <dgm:pt modelId="{625EB50D-817A-44C0-A4B7-0D8AB2A85BFA}" type="pres">
      <dgm:prSet presAssocID="{07A2BD10-CDAD-4944-BD8F-F440B5FC9496}" presName="parentText" presStyleLbl="node1" presStyleIdx="0" presStyleCnt="1">
        <dgm:presLayoutVars>
          <dgm:chMax val="0"/>
          <dgm:bulletEnabled val="1"/>
        </dgm:presLayoutVars>
      </dgm:prSet>
      <dgm:spPr/>
    </dgm:pt>
    <dgm:pt modelId="{0E21438B-09B5-4551-B67F-8FE3F7E1A7E8}" type="pres">
      <dgm:prSet presAssocID="{07A2BD10-CDAD-4944-BD8F-F440B5FC9496}" presName="negativeSpace" presStyleCnt="0"/>
      <dgm:spPr/>
    </dgm:pt>
    <dgm:pt modelId="{A7B74EA9-D0C2-43E0-B5E7-0FE43CB0E802}" type="pres">
      <dgm:prSet presAssocID="{07A2BD10-CDAD-4944-BD8F-F440B5FC9496}" presName="childText" presStyleLbl="conFgAcc1" presStyleIdx="0" presStyleCnt="1">
        <dgm:presLayoutVars>
          <dgm:bulletEnabled val="1"/>
        </dgm:presLayoutVars>
      </dgm:prSet>
      <dgm:spPr/>
    </dgm:pt>
  </dgm:ptLst>
  <dgm:cxnLst>
    <dgm:cxn modelId="{2E9DA20A-BD3C-4287-BF58-524ADBCE1844}" type="presOf" srcId="{2F70BF92-D809-42EB-99D7-A407500F62E9}" destId="{A7B74EA9-D0C2-43E0-B5E7-0FE43CB0E802}" srcOrd="0" destOrd="0" presId="urn:microsoft.com/office/officeart/2005/8/layout/list1"/>
    <dgm:cxn modelId="{5DC2A732-1E8A-404B-8C97-C5331A201963}" srcId="{07A2BD10-CDAD-4944-BD8F-F440B5FC9496}" destId="{2F70BF92-D809-42EB-99D7-A407500F62E9}" srcOrd="0" destOrd="0" parTransId="{FC05005E-4BE6-486C-A69E-81F551ABDF32}" sibTransId="{04428169-2E16-4317-8349-F0E4D7FDEAF6}"/>
    <dgm:cxn modelId="{A64B763C-5789-4C1E-AE1A-AB782DA18169}" type="presOf" srcId="{07A2BD10-CDAD-4944-BD8F-F440B5FC9496}" destId="{0438AD90-20E0-44CA-8601-71B9885B40DA}" srcOrd="0" destOrd="0" presId="urn:microsoft.com/office/officeart/2005/8/layout/list1"/>
    <dgm:cxn modelId="{A454E85F-8F65-47E0-9BFE-AE631DE73AA2}" srcId="{A984A7A1-556B-459C-A82C-E489C8DCB18D}" destId="{07A2BD10-CDAD-4944-BD8F-F440B5FC9496}" srcOrd="0" destOrd="0" parTransId="{B9B604DE-ED2A-49EF-BD19-F1D6DA974B71}" sibTransId="{3876B17C-57FB-4AFE-911E-CE8C0B5098FF}"/>
    <dgm:cxn modelId="{6E9FD29D-7FB4-43CD-84E4-145545378A17}" type="presOf" srcId="{A984A7A1-556B-459C-A82C-E489C8DCB18D}" destId="{28B01A8B-A897-4387-B621-C8ED470C811F}" srcOrd="0" destOrd="0" presId="urn:microsoft.com/office/officeart/2005/8/layout/list1"/>
    <dgm:cxn modelId="{E46C27C6-6944-4E65-880D-D0EE69B6F547}" type="presOf" srcId="{07A2BD10-CDAD-4944-BD8F-F440B5FC9496}" destId="{625EB50D-817A-44C0-A4B7-0D8AB2A85BFA}" srcOrd="1" destOrd="0" presId="urn:microsoft.com/office/officeart/2005/8/layout/list1"/>
    <dgm:cxn modelId="{412EFEF0-9E54-4779-B648-DC7C6F8E1906}" type="presParOf" srcId="{28B01A8B-A897-4387-B621-C8ED470C811F}" destId="{C3122C8E-9D40-4681-A2B5-4606C77F8795}" srcOrd="0" destOrd="0" presId="urn:microsoft.com/office/officeart/2005/8/layout/list1"/>
    <dgm:cxn modelId="{B8A07885-364A-46CB-8A16-4D6CA973A794}" type="presParOf" srcId="{C3122C8E-9D40-4681-A2B5-4606C77F8795}" destId="{0438AD90-20E0-44CA-8601-71B9885B40DA}" srcOrd="0" destOrd="0" presId="urn:microsoft.com/office/officeart/2005/8/layout/list1"/>
    <dgm:cxn modelId="{3A39E2A7-6C43-487E-B1A6-C521CEED0649}" type="presParOf" srcId="{C3122C8E-9D40-4681-A2B5-4606C77F8795}" destId="{625EB50D-817A-44C0-A4B7-0D8AB2A85BFA}" srcOrd="1" destOrd="0" presId="urn:microsoft.com/office/officeart/2005/8/layout/list1"/>
    <dgm:cxn modelId="{38C64949-907C-4DB0-B1DA-B64BCD0FEB5B}" type="presParOf" srcId="{28B01A8B-A897-4387-B621-C8ED470C811F}" destId="{0E21438B-09B5-4551-B67F-8FE3F7E1A7E8}" srcOrd="1" destOrd="0" presId="urn:microsoft.com/office/officeart/2005/8/layout/list1"/>
    <dgm:cxn modelId="{180E3379-CE5B-424E-8243-9BC36296617E}" type="presParOf" srcId="{28B01A8B-A897-4387-B621-C8ED470C811F}" destId="{A7B74EA9-D0C2-43E0-B5E7-0FE43CB0E802}"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984A7A1-556B-459C-A82C-E489C8DCB18D}" type="doc">
      <dgm:prSet loTypeId="urn:microsoft.com/office/officeart/2005/8/layout/list1" loCatId="list" qsTypeId="urn:microsoft.com/office/officeart/2005/8/quickstyle/simple2" qsCatId="simple" csTypeId="urn:microsoft.com/office/officeart/2005/8/colors/colorful1" csCatId="colorful" phldr="1"/>
      <dgm:spPr/>
      <dgm:t>
        <a:bodyPr/>
        <a:lstStyle/>
        <a:p>
          <a:endParaRPr lang="en-US"/>
        </a:p>
      </dgm:t>
    </dgm:pt>
    <dgm:pt modelId="{07A2BD10-CDAD-4944-BD8F-F440B5FC9496}">
      <dgm:prSet/>
      <dgm:spPr/>
      <dgm:t>
        <a:bodyPr/>
        <a:lstStyle/>
        <a:p>
          <a:r>
            <a:rPr lang="en-US" dirty="0">
              <a:solidFill>
                <a:schemeClr val="tx1"/>
              </a:solidFill>
            </a:rPr>
            <a:t>Parenting</a:t>
          </a:r>
        </a:p>
      </dgm:t>
    </dgm:pt>
    <dgm:pt modelId="{B9B604DE-ED2A-49EF-BD19-F1D6DA974B71}" type="parTrans" cxnId="{A454E85F-8F65-47E0-9BFE-AE631DE73AA2}">
      <dgm:prSet/>
      <dgm:spPr/>
      <dgm:t>
        <a:bodyPr/>
        <a:lstStyle/>
        <a:p>
          <a:endParaRPr lang="en-US"/>
        </a:p>
      </dgm:t>
    </dgm:pt>
    <dgm:pt modelId="{3876B17C-57FB-4AFE-911E-CE8C0B5098FF}" type="sibTrans" cxnId="{A454E85F-8F65-47E0-9BFE-AE631DE73AA2}">
      <dgm:prSet/>
      <dgm:spPr/>
      <dgm:t>
        <a:bodyPr/>
        <a:lstStyle/>
        <a:p>
          <a:endParaRPr lang="en-US"/>
        </a:p>
      </dgm:t>
    </dgm:pt>
    <dgm:pt modelId="{2F70BF92-D809-42EB-99D7-A407500F62E9}">
      <dgm:prSet/>
      <dgm:spPr/>
      <dgm:t>
        <a:bodyPr/>
        <a:lstStyle/>
        <a:p>
          <a:r>
            <a:rPr lang="en-US" dirty="0"/>
            <a:t>Parenting has been challenged during the pandemic, leading to “harsh parenting” and fragile families (abuse, worsened neglect), and the economic fallout has added even more pressure, all causing “lifetime and intergenerational consequences” (Perks et al., 2020).</a:t>
          </a:r>
        </a:p>
      </dgm:t>
    </dgm:pt>
    <dgm:pt modelId="{FC05005E-4BE6-486C-A69E-81F551ABDF32}" type="parTrans" cxnId="{5DC2A732-1E8A-404B-8C97-C5331A201963}">
      <dgm:prSet/>
      <dgm:spPr/>
      <dgm:t>
        <a:bodyPr/>
        <a:lstStyle/>
        <a:p>
          <a:endParaRPr lang="en-US"/>
        </a:p>
      </dgm:t>
    </dgm:pt>
    <dgm:pt modelId="{04428169-2E16-4317-8349-F0E4D7FDEAF6}" type="sibTrans" cxnId="{5DC2A732-1E8A-404B-8C97-C5331A201963}">
      <dgm:prSet/>
      <dgm:spPr/>
      <dgm:t>
        <a:bodyPr/>
        <a:lstStyle/>
        <a:p>
          <a:endParaRPr lang="en-US"/>
        </a:p>
      </dgm:t>
    </dgm:pt>
    <dgm:pt modelId="{6CA86D39-9309-45A6-9D3A-BDC6F25E7373}">
      <dgm:prSet/>
      <dgm:spPr/>
      <dgm:t>
        <a:bodyPr/>
        <a:lstStyle/>
        <a:p>
          <a:r>
            <a:rPr lang="en-US" dirty="0"/>
            <a:t>Caregivers can be absorbed in their own trauma and may not be bridging the communication gap to help adolescents (Leuzinger-</a:t>
          </a:r>
          <a:r>
            <a:rPr lang="en-US" dirty="0" err="1"/>
            <a:t>Bohleber</a:t>
          </a:r>
          <a:r>
            <a:rPr lang="en-US" dirty="0"/>
            <a:t> &amp; </a:t>
          </a:r>
          <a:r>
            <a:rPr lang="en-US" dirty="0" err="1"/>
            <a:t>Montigny</a:t>
          </a:r>
          <a:r>
            <a:rPr lang="en-US" dirty="0"/>
            <a:t>, 2021).</a:t>
          </a:r>
        </a:p>
      </dgm:t>
    </dgm:pt>
    <dgm:pt modelId="{85D6C8F5-F6FA-4FE0-9DE8-CBAB72252327}" type="parTrans" cxnId="{9A62DA0A-84AF-4107-90CC-8CB82E0C269A}">
      <dgm:prSet/>
      <dgm:spPr/>
      <dgm:t>
        <a:bodyPr/>
        <a:lstStyle/>
        <a:p>
          <a:endParaRPr lang="en-US"/>
        </a:p>
      </dgm:t>
    </dgm:pt>
    <dgm:pt modelId="{CC1275E3-87A4-4321-AFA2-042A01FFAD9D}" type="sibTrans" cxnId="{9A62DA0A-84AF-4107-90CC-8CB82E0C269A}">
      <dgm:prSet/>
      <dgm:spPr/>
      <dgm:t>
        <a:bodyPr/>
        <a:lstStyle/>
        <a:p>
          <a:endParaRPr lang="en-US"/>
        </a:p>
      </dgm:t>
    </dgm:pt>
    <dgm:pt modelId="{F487E978-606C-4B3C-B642-D9FCF10D934B}">
      <dgm:prSet/>
      <dgm:spPr/>
      <dgm:t>
        <a:bodyPr/>
        <a:lstStyle/>
        <a:p>
          <a:r>
            <a:rPr lang="en-US" dirty="0"/>
            <a:t>One study looked at numbers of child abuse and neglect investigations in four U.S. jurisdictions before and during the pandemic and estimated that 200,000 cases went unreported (Nguyen, 2021).</a:t>
          </a:r>
        </a:p>
      </dgm:t>
    </dgm:pt>
    <dgm:pt modelId="{785279C8-236D-420D-8BB3-F95D0C364A66}" type="parTrans" cxnId="{E4B30E34-48A0-4A24-908B-5F9C73A73193}">
      <dgm:prSet/>
      <dgm:spPr/>
      <dgm:t>
        <a:bodyPr/>
        <a:lstStyle/>
        <a:p>
          <a:endParaRPr lang="en-US"/>
        </a:p>
      </dgm:t>
    </dgm:pt>
    <dgm:pt modelId="{1327E03A-F10F-4F01-B3EE-2D4DEAC2A7A7}" type="sibTrans" cxnId="{E4B30E34-48A0-4A24-908B-5F9C73A73193}">
      <dgm:prSet/>
      <dgm:spPr/>
      <dgm:t>
        <a:bodyPr/>
        <a:lstStyle/>
        <a:p>
          <a:endParaRPr lang="en-US"/>
        </a:p>
      </dgm:t>
    </dgm:pt>
    <dgm:pt modelId="{28B01A8B-A897-4387-B621-C8ED470C811F}" type="pres">
      <dgm:prSet presAssocID="{A984A7A1-556B-459C-A82C-E489C8DCB18D}" presName="linear" presStyleCnt="0">
        <dgm:presLayoutVars>
          <dgm:dir/>
          <dgm:animLvl val="lvl"/>
          <dgm:resizeHandles val="exact"/>
        </dgm:presLayoutVars>
      </dgm:prSet>
      <dgm:spPr/>
    </dgm:pt>
    <dgm:pt modelId="{C3122C8E-9D40-4681-A2B5-4606C77F8795}" type="pres">
      <dgm:prSet presAssocID="{07A2BD10-CDAD-4944-BD8F-F440B5FC9496}" presName="parentLin" presStyleCnt="0"/>
      <dgm:spPr/>
    </dgm:pt>
    <dgm:pt modelId="{0438AD90-20E0-44CA-8601-71B9885B40DA}" type="pres">
      <dgm:prSet presAssocID="{07A2BD10-CDAD-4944-BD8F-F440B5FC9496}" presName="parentLeftMargin" presStyleLbl="node1" presStyleIdx="0" presStyleCnt="1"/>
      <dgm:spPr/>
    </dgm:pt>
    <dgm:pt modelId="{625EB50D-817A-44C0-A4B7-0D8AB2A85BFA}" type="pres">
      <dgm:prSet presAssocID="{07A2BD10-CDAD-4944-BD8F-F440B5FC9496}" presName="parentText" presStyleLbl="node1" presStyleIdx="0" presStyleCnt="1">
        <dgm:presLayoutVars>
          <dgm:chMax val="0"/>
          <dgm:bulletEnabled val="1"/>
        </dgm:presLayoutVars>
      </dgm:prSet>
      <dgm:spPr/>
    </dgm:pt>
    <dgm:pt modelId="{0E21438B-09B5-4551-B67F-8FE3F7E1A7E8}" type="pres">
      <dgm:prSet presAssocID="{07A2BD10-CDAD-4944-BD8F-F440B5FC9496}" presName="negativeSpace" presStyleCnt="0"/>
      <dgm:spPr/>
    </dgm:pt>
    <dgm:pt modelId="{A7B74EA9-D0C2-43E0-B5E7-0FE43CB0E802}" type="pres">
      <dgm:prSet presAssocID="{07A2BD10-CDAD-4944-BD8F-F440B5FC9496}" presName="childText" presStyleLbl="conFgAcc1" presStyleIdx="0" presStyleCnt="1">
        <dgm:presLayoutVars>
          <dgm:bulletEnabled val="1"/>
        </dgm:presLayoutVars>
      </dgm:prSet>
      <dgm:spPr/>
    </dgm:pt>
  </dgm:ptLst>
  <dgm:cxnLst>
    <dgm:cxn modelId="{2E9DA20A-BD3C-4287-BF58-524ADBCE1844}" type="presOf" srcId="{2F70BF92-D809-42EB-99D7-A407500F62E9}" destId="{A7B74EA9-D0C2-43E0-B5E7-0FE43CB0E802}" srcOrd="0" destOrd="0" presId="urn:microsoft.com/office/officeart/2005/8/layout/list1"/>
    <dgm:cxn modelId="{9A62DA0A-84AF-4107-90CC-8CB82E0C269A}" srcId="{07A2BD10-CDAD-4944-BD8F-F440B5FC9496}" destId="{6CA86D39-9309-45A6-9D3A-BDC6F25E7373}" srcOrd="1" destOrd="0" parTransId="{85D6C8F5-F6FA-4FE0-9DE8-CBAB72252327}" sibTransId="{CC1275E3-87A4-4321-AFA2-042A01FFAD9D}"/>
    <dgm:cxn modelId="{5DC2A732-1E8A-404B-8C97-C5331A201963}" srcId="{07A2BD10-CDAD-4944-BD8F-F440B5FC9496}" destId="{2F70BF92-D809-42EB-99D7-A407500F62E9}" srcOrd="0" destOrd="0" parTransId="{FC05005E-4BE6-486C-A69E-81F551ABDF32}" sibTransId="{04428169-2E16-4317-8349-F0E4D7FDEAF6}"/>
    <dgm:cxn modelId="{E4B30E34-48A0-4A24-908B-5F9C73A73193}" srcId="{07A2BD10-CDAD-4944-BD8F-F440B5FC9496}" destId="{F487E978-606C-4B3C-B642-D9FCF10D934B}" srcOrd="2" destOrd="0" parTransId="{785279C8-236D-420D-8BB3-F95D0C364A66}" sibTransId="{1327E03A-F10F-4F01-B3EE-2D4DEAC2A7A7}"/>
    <dgm:cxn modelId="{A64B763C-5789-4C1E-AE1A-AB782DA18169}" type="presOf" srcId="{07A2BD10-CDAD-4944-BD8F-F440B5FC9496}" destId="{0438AD90-20E0-44CA-8601-71B9885B40DA}" srcOrd="0" destOrd="0" presId="urn:microsoft.com/office/officeart/2005/8/layout/list1"/>
    <dgm:cxn modelId="{A454E85F-8F65-47E0-9BFE-AE631DE73AA2}" srcId="{A984A7A1-556B-459C-A82C-E489C8DCB18D}" destId="{07A2BD10-CDAD-4944-BD8F-F440B5FC9496}" srcOrd="0" destOrd="0" parTransId="{B9B604DE-ED2A-49EF-BD19-F1D6DA974B71}" sibTransId="{3876B17C-57FB-4AFE-911E-CE8C0B5098FF}"/>
    <dgm:cxn modelId="{6E9FD29D-7FB4-43CD-84E4-145545378A17}" type="presOf" srcId="{A984A7A1-556B-459C-A82C-E489C8DCB18D}" destId="{28B01A8B-A897-4387-B621-C8ED470C811F}" srcOrd="0" destOrd="0" presId="urn:microsoft.com/office/officeart/2005/8/layout/list1"/>
    <dgm:cxn modelId="{44945BB1-1D0F-4087-8250-3CC7F000FA51}" type="presOf" srcId="{6CA86D39-9309-45A6-9D3A-BDC6F25E7373}" destId="{A7B74EA9-D0C2-43E0-B5E7-0FE43CB0E802}" srcOrd="0" destOrd="1" presId="urn:microsoft.com/office/officeart/2005/8/layout/list1"/>
    <dgm:cxn modelId="{E32E51C0-2365-4F2E-9EDF-16D4AD6F9DBD}" type="presOf" srcId="{F487E978-606C-4B3C-B642-D9FCF10D934B}" destId="{A7B74EA9-D0C2-43E0-B5E7-0FE43CB0E802}" srcOrd="0" destOrd="2" presId="urn:microsoft.com/office/officeart/2005/8/layout/list1"/>
    <dgm:cxn modelId="{E46C27C6-6944-4E65-880D-D0EE69B6F547}" type="presOf" srcId="{07A2BD10-CDAD-4944-BD8F-F440B5FC9496}" destId="{625EB50D-817A-44C0-A4B7-0D8AB2A85BFA}" srcOrd="1" destOrd="0" presId="urn:microsoft.com/office/officeart/2005/8/layout/list1"/>
    <dgm:cxn modelId="{412EFEF0-9E54-4779-B648-DC7C6F8E1906}" type="presParOf" srcId="{28B01A8B-A897-4387-B621-C8ED470C811F}" destId="{C3122C8E-9D40-4681-A2B5-4606C77F8795}" srcOrd="0" destOrd="0" presId="urn:microsoft.com/office/officeart/2005/8/layout/list1"/>
    <dgm:cxn modelId="{B8A07885-364A-46CB-8A16-4D6CA973A794}" type="presParOf" srcId="{C3122C8E-9D40-4681-A2B5-4606C77F8795}" destId="{0438AD90-20E0-44CA-8601-71B9885B40DA}" srcOrd="0" destOrd="0" presId="urn:microsoft.com/office/officeart/2005/8/layout/list1"/>
    <dgm:cxn modelId="{3A39E2A7-6C43-487E-B1A6-C521CEED0649}" type="presParOf" srcId="{C3122C8E-9D40-4681-A2B5-4606C77F8795}" destId="{625EB50D-817A-44C0-A4B7-0D8AB2A85BFA}" srcOrd="1" destOrd="0" presId="urn:microsoft.com/office/officeart/2005/8/layout/list1"/>
    <dgm:cxn modelId="{38C64949-907C-4DB0-B1DA-B64BCD0FEB5B}" type="presParOf" srcId="{28B01A8B-A897-4387-B621-C8ED470C811F}" destId="{0E21438B-09B5-4551-B67F-8FE3F7E1A7E8}" srcOrd="1" destOrd="0" presId="urn:microsoft.com/office/officeart/2005/8/layout/list1"/>
    <dgm:cxn modelId="{180E3379-CE5B-424E-8243-9BC36296617E}" type="presParOf" srcId="{28B01A8B-A897-4387-B621-C8ED470C811F}" destId="{A7B74EA9-D0C2-43E0-B5E7-0FE43CB0E802}"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984A7A1-556B-459C-A82C-E489C8DCB18D}" type="doc">
      <dgm:prSet loTypeId="urn:microsoft.com/office/officeart/2005/8/layout/list1" loCatId="list" qsTypeId="urn:microsoft.com/office/officeart/2005/8/quickstyle/simple2" qsCatId="simple" csTypeId="urn:microsoft.com/office/officeart/2005/8/colors/colorful1" csCatId="colorful" phldr="1"/>
      <dgm:spPr/>
      <dgm:t>
        <a:bodyPr/>
        <a:lstStyle/>
        <a:p>
          <a:endParaRPr lang="en-US"/>
        </a:p>
      </dgm:t>
    </dgm:pt>
    <dgm:pt modelId="{07A2BD10-CDAD-4944-BD8F-F440B5FC9496}">
      <dgm:prSet/>
      <dgm:spPr/>
      <dgm:t>
        <a:bodyPr/>
        <a:lstStyle/>
        <a:p>
          <a:r>
            <a:rPr lang="en-US" dirty="0">
              <a:solidFill>
                <a:schemeClr val="tx1"/>
              </a:solidFill>
            </a:rPr>
            <a:t>COPSY (Ravens-</a:t>
          </a:r>
          <a:r>
            <a:rPr lang="en-US" dirty="0" err="1">
              <a:solidFill>
                <a:schemeClr val="tx1"/>
              </a:solidFill>
            </a:rPr>
            <a:t>Sieberer</a:t>
          </a:r>
          <a:r>
            <a:rPr lang="en-US" dirty="0">
              <a:solidFill>
                <a:schemeClr val="tx1"/>
              </a:solidFill>
            </a:rPr>
            <a:t>, 2020)</a:t>
          </a:r>
        </a:p>
      </dgm:t>
    </dgm:pt>
    <dgm:pt modelId="{B9B604DE-ED2A-49EF-BD19-F1D6DA974B71}" type="parTrans" cxnId="{A454E85F-8F65-47E0-9BFE-AE631DE73AA2}">
      <dgm:prSet/>
      <dgm:spPr/>
      <dgm:t>
        <a:bodyPr/>
        <a:lstStyle/>
        <a:p>
          <a:endParaRPr lang="en-US"/>
        </a:p>
      </dgm:t>
    </dgm:pt>
    <dgm:pt modelId="{3876B17C-57FB-4AFE-911E-CE8C0B5098FF}" type="sibTrans" cxnId="{A454E85F-8F65-47E0-9BFE-AE631DE73AA2}">
      <dgm:prSet/>
      <dgm:spPr/>
      <dgm:t>
        <a:bodyPr/>
        <a:lstStyle/>
        <a:p>
          <a:endParaRPr lang="en-US"/>
        </a:p>
      </dgm:t>
    </dgm:pt>
    <dgm:pt modelId="{2F70BF92-D809-42EB-99D7-A407500F62E9}">
      <dgm:prSet/>
      <dgm:spPr/>
      <dgm:t>
        <a:bodyPr/>
        <a:lstStyle/>
        <a:p>
          <a:r>
            <a:rPr lang="en-US" dirty="0"/>
            <a:t>Longitudinal study of the pandemic’s mental health effects on children and adolescents in Germany.</a:t>
          </a:r>
        </a:p>
      </dgm:t>
    </dgm:pt>
    <dgm:pt modelId="{FC05005E-4BE6-486C-A69E-81F551ABDF32}" type="parTrans" cxnId="{5DC2A732-1E8A-404B-8C97-C5331A201963}">
      <dgm:prSet/>
      <dgm:spPr/>
      <dgm:t>
        <a:bodyPr/>
        <a:lstStyle/>
        <a:p>
          <a:endParaRPr lang="en-US"/>
        </a:p>
      </dgm:t>
    </dgm:pt>
    <dgm:pt modelId="{04428169-2E16-4317-8349-F0E4D7FDEAF6}" type="sibTrans" cxnId="{5DC2A732-1E8A-404B-8C97-C5331A201963}">
      <dgm:prSet/>
      <dgm:spPr/>
      <dgm:t>
        <a:bodyPr/>
        <a:lstStyle/>
        <a:p>
          <a:endParaRPr lang="en-US"/>
        </a:p>
      </dgm:t>
    </dgm:pt>
    <dgm:pt modelId="{8CC8E385-746C-45BC-9D53-8C5D8B4A828B}">
      <dgm:prSet/>
      <dgm:spPr/>
      <dgm:t>
        <a:bodyPr/>
        <a:lstStyle/>
        <a:p>
          <a:r>
            <a:rPr lang="en-US" dirty="0"/>
            <a:t>Comparisons between data from COPSY and pre-pandemic data from BELLA.</a:t>
          </a:r>
        </a:p>
      </dgm:t>
    </dgm:pt>
    <dgm:pt modelId="{373A845A-13D5-464C-B7C4-FC9FF92D5953}" type="parTrans" cxnId="{84DED57E-EC4C-4567-BFD6-D604098F4D3A}">
      <dgm:prSet/>
      <dgm:spPr/>
      <dgm:t>
        <a:bodyPr/>
        <a:lstStyle/>
        <a:p>
          <a:endParaRPr lang="en-US"/>
        </a:p>
      </dgm:t>
    </dgm:pt>
    <dgm:pt modelId="{3178D9A0-DB7D-4B01-A9B2-8C716CC431BA}" type="sibTrans" cxnId="{84DED57E-EC4C-4567-BFD6-D604098F4D3A}">
      <dgm:prSet/>
      <dgm:spPr/>
      <dgm:t>
        <a:bodyPr/>
        <a:lstStyle/>
        <a:p>
          <a:endParaRPr lang="en-US"/>
        </a:p>
      </dgm:t>
    </dgm:pt>
    <dgm:pt modelId="{F297448A-E612-4501-9561-3865E6816B1A}">
      <dgm:prSet/>
      <dgm:spPr/>
      <dgm:t>
        <a:bodyPr/>
        <a:lstStyle/>
        <a:p>
          <a:r>
            <a:rPr lang="en-US" dirty="0"/>
            <a:t>Anxiety and risk for other mental health problems (except depression) rose.</a:t>
          </a:r>
        </a:p>
      </dgm:t>
    </dgm:pt>
    <dgm:pt modelId="{CB19B81C-2A90-4C9E-A5BA-7BF86D3CB097}" type="parTrans" cxnId="{93E18E1C-6538-44DF-A410-17841CFDE725}">
      <dgm:prSet/>
      <dgm:spPr/>
      <dgm:t>
        <a:bodyPr/>
        <a:lstStyle/>
        <a:p>
          <a:endParaRPr lang="en-US"/>
        </a:p>
      </dgm:t>
    </dgm:pt>
    <dgm:pt modelId="{6EDDF352-4DC2-46D9-AA1C-51B89EF720A9}" type="sibTrans" cxnId="{93E18E1C-6538-44DF-A410-17841CFDE725}">
      <dgm:prSet/>
      <dgm:spPr/>
      <dgm:t>
        <a:bodyPr/>
        <a:lstStyle/>
        <a:p>
          <a:endParaRPr lang="en-US"/>
        </a:p>
      </dgm:t>
    </dgm:pt>
    <dgm:pt modelId="{C55C61C8-A9B2-44BC-8A0C-ABB5A6B5656D}">
      <dgm:prSet/>
      <dgm:spPr/>
      <dgm:t>
        <a:bodyPr/>
        <a:lstStyle/>
        <a:p>
          <a:r>
            <a:rPr lang="en-US" dirty="0"/>
            <a:t>More family discord, more school-related problems.</a:t>
          </a:r>
        </a:p>
      </dgm:t>
    </dgm:pt>
    <dgm:pt modelId="{51AB1F0E-A638-4887-8D03-B8944D0CBF99}" type="parTrans" cxnId="{8D3FA4AA-9F52-40D8-A7FF-D289E22821CC}">
      <dgm:prSet/>
      <dgm:spPr/>
      <dgm:t>
        <a:bodyPr/>
        <a:lstStyle/>
        <a:p>
          <a:endParaRPr lang="en-US"/>
        </a:p>
      </dgm:t>
    </dgm:pt>
    <dgm:pt modelId="{CEB316ED-94AD-49BD-BF3B-DD5AEAEB3E3D}" type="sibTrans" cxnId="{8D3FA4AA-9F52-40D8-A7FF-D289E22821CC}">
      <dgm:prSet/>
      <dgm:spPr/>
      <dgm:t>
        <a:bodyPr/>
        <a:lstStyle/>
        <a:p>
          <a:endParaRPr lang="en-US"/>
        </a:p>
      </dgm:t>
    </dgm:pt>
    <dgm:pt modelId="{560E6B3D-14B0-40C9-8D7E-6E1F017E72E4}">
      <dgm:prSet/>
      <dgm:spPr/>
      <dgm:t>
        <a:bodyPr/>
        <a:lstStyle/>
        <a:p>
          <a:r>
            <a:rPr lang="en-US" dirty="0"/>
            <a:t>39% of children said their friendships dwindled.</a:t>
          </a:r>
        </a:p>
      </dgm:t>
    </dgm:pt>
    <dgm:pt modelId="{A7AF800A-4584-44D1-AC07-375280B602B5}" type="parTrans" cxnId="{73B0CA9C-4E7A-499C-B7D6-4EE2EEE6B864}">
      <dgm:prSet/>
      <dgm:spPr/>
      <dgm:t>
        <a:bodyPr/>
        <a:lstStyle/>
        <a:p>
          <a:endParaRPr lang="en-US"/>
        </a:p>
      </dgm:t>
    </dgm:pt>
    <dgm:pt modelId="{3A2068E8-065E-4244-B5CE-9F41A278131D}" type="sibTrans" cxnId="{73B0CA9C-4E7A-499C-B7D6-4EE2EEE6B864}">
      <dgm:prSet/>
      <dgm:spPr/>
      <dgm:t>
        <a:bodyPr/>
        <a:lstStyle/>
        <a:p>
          <a:endParaRPr lang="en-US"/>
        </a:p>
      </dgm:t>
    </dgm:pt>
    <dgm:pt modelId="{28B01A8B-A897-4387-B621-C8ED470C811F}" type="pres">
      <dgm:prSet presAssocID="{A984A7A1-556B-459C-A82C-E489C8DCB18D}" presName="linear" presStyleCnt="0">
        <dgm:presLayoutVars>
          <dgm:dir/>
          <dgm:animLvl val="lvl"/>
          <dgm:resizeHandles val="exact"/>
        </dgm:presLayoutVars>
      </dgm:prSet>
      <dgm:spPr/>
    </dgm:pt>
    <dgm:pt modelId="{C3122C8E-9D40-4681-A2B5-4606C77F8795}" type="pres">
      <dgm:prSet presAssocID="{07A2BD10-CDAD-4944-BD8F-F440B5FC9496}" presName="parentLin" presStyleCnt="0"/>
      <dgm:spPr/>
    </dgm:pt>
    <dgm:pt modelId="{0438AD90-20E0-44CA-8601-71B9885B40DA}" type="pres">
      <dgm:prSet presAssocID="{07A2BD10-CDAD-4944-BD8F-F440B5FC9496}" presName="parentLeftMargin" presStyleLbl="node1" presStyleIdx="0" presStyleCnt="1"/>
      <dgm:spPr/>
    </dgm:pt>
    <dgm:pt modelId="{625EB50D-817A-44C0-A4B7-0D8AB2A85BFA}" type="pres">
      <dgm:prSet presAssocID="{07A2BD10-CDAD-4944-BD8F-F440B5FC9496}" presName="parentText" presStyleLbl="node1" presStyleIdx="0" presStyleCnt="1">
        <dgm:presLayoutVars>
          <dgm:chMax val="0"/>
          <dgm:bulletEnabled val="1"/>
        </dgm:presLayoutVars>
      </dgm:prSet>
      <dgm:spPr/>
    </dgm:pt>
    <dgm:pt modelId="{0E21438B-09B5-4551-B67F-8FE3F7E1A7E8}" type="pres">
      <dgm:prSet presAssocID="{07A2BD10-CDAD-4944-BD8F-F440B5FC9496}" presName="negativeSpace" presStyleCnt="0"/>
      <dgm:spPr/>
    </dgm:pt>
    <dgm:pt modelId="{A7B74EA9-D0C2-43E0-B5E7-0FE43CB0E802}" type="pres">
      <dgm:prSet presAssocID="{07A2BD10-CDAD-4944-BD8F-F440B5FC9496}" presName="childText" presStyleLbl="conFgAcc1" presStyleIdx="0" presStyleCnt="1">
        <dgm:presLayoutVars>
          <dgm:bulletEnabled val="1"/>
        </dgm:presLayoutVars>
      </dgm:prSet>
      <dgm:spPr/>
    </dgm:pt>
  </dgm:ptLst>
  <dgm:cxnLst>
    <dgm:cxn modelId="{2E9DA20A-BD3C-4287-BF58-524ADBCE1844}" type="presOf" srcId="{2F70BF92-D809-42EB-99D7-A407500F62E9}" destId="{A7B74EA9-D0C2-43E0-B5E7-0FE43CB0E802}" srcOrd="0" destOrd="0" presId="urn:microsoft.com/office/officeart/2005/8/layout/list1"/>
    <dgm:cxn modelId="{93E18E1C-6538-44DF-A410-17841CFDE725}" srcId="{07A2BD10-CDAD-4944-BD8F-F440B5FC9496}" destId="{F297448A-E612-4501-9561-3865E6816B1A}" srcOrd="2" destOrd="0" parTransId="{CB19B81C-2A90-4C9E-A5BA-7BF86D3CB097}" sibTransId="{6EDDF352-4DC2-46D9-AA1C-51B89EF720A9}"/>
    <dgm:cxn modelId="{C7811822-2BEE-4C18-B3B3-3CD6102B137E}" type="presOf" srcId="{560E6B3D-14B0-40C9-8D7E-6E1F017E72E4}" destId="{A7B74EA9-D0C2-43E0-B5E7-0FE43CB0E802}" srcOrd="0" destOrd="4" presId="urn:microsoft.com/office/officeart/2005/8/layout/list1"/>
    <dgm:cxn modelId="{5DC2A732-1E8A-404B-8C97-C5331A201963}" srcId="{07A2BD10-CDAD-4944-BD8F-F440B5FC9496}" destId="{2F70BF92-D809-42EB-99D7-A407500F62E9}" srcOrd="0" destOrd="0" parTransId="{FC05005E-4BE6-486C-A69E-81F551ABDF32}" sibTransId="{04428169-2E16-4317-8349-F0E4D7FDEAF6}"/>
    <dgm:cxn modelId="{A64B763C-5789-4C1E-AE1A-AB782DA18169}" type="presOf" srcId="{07A2BD10-CDAD-4944-BD8F-F440B5FC9496}" destId="{0438AD90-20E0-44CA-8601-71B9885B40DA}" srcOrd="0" destOrd="0" presId="urn:microsoft.com/office/officeart/2005/8/layout/list1"/>
    <dgm:cxn modelId="{A454E85F-8F65-47E0-9BFE-AE631DE73AA2}" srcId="{A984A7A1-556B-459C-A82C-E489C8DCB18D}" destId="{07A2BD10-CDAD-4944-BD8F-F440B5FC9496}" srcOrd="0" destOrd="0" parTransId="{B9B604DE-ED2A-49EF-BD19-F1D6DA974B71}" sibTransId="{3876B17C-57FB-4AFE-911E-CE8C0B5098FF}"/>
    <dgm:cxn modelId="{84DED57E-EC4C-4567-BFD6-D604098F4D3A}" srcId="{07A2BD10-CDAD-4944-BD8F-F440B5FC9496}" destId="{8CC8E385-746C-45BC-9D53-8C5D8B4A828B}" srcOrd="1" destOrd="0" parTransId="{373A845A-13D5-464C-B7C4-FC9FF92D5953}" sibTransId="{3178D9A0-DB7D-4B01-A9B2-8C716CC431BA}"/>
    <dgm:cxn modelId="{45FD9D80-0FF5-45C7-88C8-345A22EF97E2}" type="presOf" srcId="{C55C61C8-A9B2-44BC-8A0C-ABB5A6B5656D}" destId="{A7B74EA9-D0C2-43E0-B5E7-0FE43CB0E802}" srcOrd="0" destOrd="3" presId="urn:microsoft.com/office/officeart/2005/8/layout/list1"/>
    <dgm:cxn modelId="{73B0CA9C-4E7A-499C-B7D6-4EE2EEE6B864}" srcId="{07A2BD10-CDAD-4944-BD8F-F440B5FC9496}" destId="{560E6B3D-14B0-40C9-8D7E-6E1F017E72E4}" srcOrd="4" destOrd="0" parTransId="{A7AF800A-4584-44D1-AC07-375280B602B5}" sibTransId="{3A2068E8-065E-4244-B5CE-9F41A278131D}"/>
    <dgm:cxn modelId="{6E9FD29D-7FB4-43CD-84E4-145545378A17}" type="presOf" srcId="{A984A7A1-556B-459C-A82C-E489C8DCB18D}" destId="{28B01A8B-A897-4387-B621-C8ED470C811F}" srcOrd="0" destOrd="0" presId="urn:microsoft.com/office/officeart/2005/8/layout/list1"/>
    <dgm:cxn modelId="{12C7D39E-3469-4091-B71A-3A842276A10F}" type="presOf" srcId="{F297448A-E612-4501-9561-3865E6816B1A}" destId="{A7B74EA9-D0C2-43E0-B5E7-0FE43CB0E802}" srcOrd="0" destOrd="2" presId="urn:microsoft.com/office/officeart/2005/8/layout/list1"/>
    <dgm:cxn modelId="{D34FD2A0-554C-45C9-9C96-33FCD4AD7CF4}" type="presOf" srcId="{8CC8E385-746C-45BC-9D53-8C5D8B4A828B}" destId="{A7B74EA9-D0C2-43E0-B5E7-0FE43CB0E802}" srcOrd="0" destOrd="1" presId="urn:microsoft.com/office/officeart/2005/8/layout/list1"/>
    <dgm:cxn modelId="{8D3FA4AA-9F52-40D8-A7FF-D289E22821CC}" srcId="{07A2BD10-CDAD-4944-BD8F-F440B5FC9496}" destId="{C55C61C8-A9B2-44BC-8A0C-ABB5A6B5656D}" srcOrd="3" destOrd="0" parTransId="{51AB1F0E-A638-4887-8D03-B8944D0CBF99}" sibTransId="{CEB316ED-94AD-49BD-BF3B-DD5AEAEB3E3D}"/>
    <dgm:cxn modelId="{E46C27C6-6944-4E65-880D-D0EE69B6F547}" type="presOf" srcId="{07A2BD10-CDAD-4944-BD8F-F440B5FC9496}" destId="{625EB50D-817A-44C0-A4B7-0D8AB2A85BFA}" srcOrd="1" destOrd="0" presId="urn:microsoft.com/office/officeart/2005/8/layout/list1"/>
    <dgm:cxn modelId="{412EFEF0-9E54-4779-B648-DC7C6F8E1906}" type="presParOf" srcId="{28B01A8B-A897-4387-B621-C8ED470C811F}" destId="{C3122C8E-9D40-4681-A2B5-4606C77F8795}" srcOrd="0" destOrd="0" presId="urn:microsoft.com/office/officeart/2005/8/layout/list1"/>
    <dgm:cxn modelId="{B8A07885-364A-46CB-8A16-4D6CA973A794}" type="presParOf" srcId="{C3122C8E-9D40-4681-A2B5-4606C77F8795}" destId="{0438AD90-20E0-44CA-8601-71B9885B40DA}" srcOrd="0" destOrd="0" presId="urn:microsoft.com/office/officeart/2005/8/layout/list1"/>
    <dgm:cxn modelId="{3A39E2A7-6C43-487E-B1A6-C521CEED0649}" type="presParOf" srcId="{C3122C8E-9D40-4681-A2B5-4606C77F8795}" destId="{625EB50D-817A-44C0-A4B7-0D8AB2A85BFA}" srcOrd="1" destOrd="0" presId="urn:microsoft.com/office/officeart/2005/8/layout/list1"/>
    <dgm:cxn modelId="{38C64949-907C-4DB0-B1DA-B64BCD0FEB5B}" type="presParOf" srcId="{28B01A8B-A897-4387-B621-C8ED470C811F}" destId="{0E21438B-09B5-4551-B67F-8FE3F7E1A7E8}" srcOrd="1" destOrd="0" presId="urn:microsoft.com/office/officeart/2005/8/layout/list1"/>
    <dgm:cxn modelId="{180E3379-CE5B-424E-8243-9BC36296617E}" type="presParOf" srcId="{28B01A8B-A897-4387-B621-C8ED470C811F}" destId="{A7B74EA9-D0C2-43E0-B5E7-0FE43CB0E802}"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984A7A1-556B-459C-A82C-E489C8DCB18D}" type="doc">
      <dgm:prSet loTypeId="urn:microsoft.com/office/officeart/2005/8/layout/list1" loCatId="list" qsTypeId="urn:microsoft.com/office/officeart/2005/8/quickstyle/simple2" qsCatId="simple" csTypeId="urn:microsoft.com/office/officeart/2005/8/colors/colorful1" csCatId="colorful" phldr="1"/>
      <dgm:spPr/>
      <dgm:t>
        <a:bodyPr/>
        <a:lstStyle/>
        <a:p>
          <a:endParaRPr lang="en-US"/>
        </a:p>
      </dgm:t>
    </dgm:pt>
    <dgm:pt modelId="{07A2BD10-CDAD-4944-BD8F-F440B5FC9496}">
      <dgm:prSet custT="1"/>
      <dgm:spPr/>
      <dgm:t>
        <a:bodyPr/>
        <a:lstStyle/>
        <a:p>
          <a:pPr>
            <a:spcAft>
              <a:spcPts val="0"/>
            </a:spcAft>
          </a:pPr>
          <a:r>
            <a:rPr lang="en-US" sz="2800" dirty="0">
              <a:solidFill>
                <a:schemeClr val="tx1"/>
              </a:solidFill>
            </a:rPr>
            <a:t>Trauma </a:t>
          </a:r>
        </a:p>
        <a:p>
          <a:pPr>
            <a:spcAft>
              <a:spcPts val="0"/>
            </a:spcAft>
          </a:pPr>
          <a:r>
            <a:rPr lang="en-US" sz="2800" dirty="0">
              <a:solidFill>
                <a:schemeClr val="tx1"/>
              </a:solidFill>
            </a:rPr>
            <a:t>(Substance Abuse and Mental Health Services Administration, 2014)</a:t>
          </a:r>
        </a:p>
      </dgm:t>
    </dgm:pt>
    <dgm:pt modelId="{B9B604DE-ED2A-49EF-BD19-F1D6DA974B71}" type="parTrans" cxnId="{A454E85F-8F65-47E0-9BFE-AE631DE73AA2}">
      <dgm:prSet/>
      <dgm:spPr/>
      <dgm:t>
        <a:bodyPr/>
        <a:lstStyle/>
        <a:p>
          <a:endParaRPr lang="en-US"/>
        </a:p>
      </dgm:t>
    </dgm:pt>
    <dgm:pt modelId="{3876B17C-57FB-4AFE-911E-CE8C0B5098FF}" type="sibTrans" cxnId="{A454E85F-8F65-47E0-9BFE-AE631DE73AA2}">
      <dgm:prSet/>
      <dgm:spPr/>
      <dgm:t>
        <a:bodyPr/>
        <a:lstStyle/>
        <a:p>
          <a:endParaRPr lang="en-US"/>
        </a:p>
      </dgm:t>
    </dgm:pt>
    <dgm:pt modelId="{2F70BF92-D809-42EB-99D7-A407500F62E9}">
      <dgm:prSet custT="1"/>
      <dgm:spPr/>
      <dgm:t>
        <a:bodyPr/>
        <a:lstStyle/>
        <a:p>
          <a:r>
            <a:rPr lang="en-US" sz="2800" dirty="0"/>
            <a:t>A traumatizing event has three elements:</a:t>
          </a:r>
        </a:p>
      </dgm:t>
    </dgm:pt>
    <dgm:pt modelId="{FC05005E-4BE6-486C-A69E-81F551ABDF32}" type="parTrans" cxnId="{5DC2A732-1E8A-404B-8C97-C5331A201963}">
      <dgm:prSet/>
      <dgm:spPr/>
      <dgm:t>
        <a:bodyPr/>
        <a:lstStyle/>
        <a:p>
          <a:endParaRPr lang="en-US"/>
        </a:p>
      </dgm:t>
    </dgm:pt>
    <dgm:pt modelId="{04428169-2E16-4317-8349-F0E4D7FDEAF6}" type="sibTrans" cxnId="{5DC2A732-1E8A-404B-8C97-C5331A201963}">
      <dgm:prSet/>
      <dgm:spPr/>
      <dgm:t>
        <a:bodyPr/>
        <a:lstStyle/>
        <a:p>
          <a:endParaRPr lang="en-US"/>
        </a:p>
      </dgm:t>
    </dgm:pt>
    <dgm:pt modelId="{B2DD4AF5-ECB0-424B-B84E-03F271A70AC9}">
      <dgm:prSet custT="1"/>
      <dgm:spPr/>
      <dgm:t>
        <a:bodyPr/>
        <a:lstStyle/>
        <a:p>
          <a:r>
            <a:rPr lang="en-US" sz="2800" dirty="0"/>
            <a:t>“it was unexpected</a:t>
          </a:r>
        </a:p>
      </dgm:t>
    </dgm:pt>
    <dgm:pt modelId="{654C66CE-51F3-406B-A4BB-17D86601849D}" type="parTrans" cxnId="{08F12F0E-D954-4485-919F-98A429AABB08}">
      <dgm:prSet/>
      <dgm:spPr/>
      <dgm:t>
        <a:bodyPr/>
        <a:lstStyle/>
        <a:p>
          <a:endParaRPr lang="en-US"/>
        </a:p>
      </dgm:t>
    </dgm:pt>
    <dgm:pt modelId="{4F5FA63A-CDED-49C9-9A62-66AB65E5EE30}" type="sibTrans" cxnId="{08F12F0E-D954-4485-919F-98A429AABB08}">
      <dgm:prSet/>
      <dgm:spPr/>
      <dgm:t>
        <a:bodyPr/>
        <a:lstStyle/>
        <a:p>
          <a:endParaRPr lang="en-US"/>
        </a:p>
      </dgm:t>
    </dgm:pt>
    <dgm:pt modelId="{EB65E958-67CC-41F4-9588-4B235F5D8735}">
      <dgm:prSet custT="1"/>
      <dgm:spPr/>
      <dgm:t>
        <a:bodyPr/>
        <a:lstStyle/>
        <a:p>
          <a:r>
            <a:rPr lang="en-US" sz="2800" dirty="0"/>
            <a:t>the person was unprepared</a:t>
          </a:r>
        </a:p>
      </dgm:t>
    </dgm:pt>
    <dgm:pt modelId="{391FEF3A-2608-4464-A77D-6EC9B42875D9}" type="parTrans" cxnId="{D4617F52-90A4-4F58-9C15-EE10A356A695}">
      <dgm:prSet/>
      <dgm:spPr/>
      <dgm:t>
        <a:bodyPr/>
        <a:lstStyle/>
        <a:p>
          <a:endParaRPr lang="en-US"/>
        </a:p>
      </dgm:t>
    </dgm:pt>
    <dgm:pt modelId="{FF2BE33E-A5C2-4109-B005-72690F4D49A7}" type="sibTrans" cxnId="{D4617F52-90A4-4F58-9C15-EE10A356A695}">
      <dgm:prSet/>
      <dgm:spPr/>
      <dgm:t>
        <a:bodyPr/>
        <a:lstStyle/>
        <a:p>
          <a:endParaRPr lang="en-US"/>
        </a:p>
      </dgm:t>
    </dgm:pt>
    <dgm:pt modelId="{65ACE76E-18E7-409E-B5F1-FD5BFC8FC98C}">
      <dgm:prSet custT="1"/>
      <dgm:spPr/>
      <dgm:t>
        <a:bodyPr/>
        <a:lstStyle/>
        <a:p>
          <a:r>
            <a:rPr lang="en-US" sz="2800" dirty="0"/>
            <a:t>there was nothing the person could do to prevent it from happening”</a:t>
          </a:r>
        </a:p>
      </dgm:t>
    </dgm:pt>
    <dgm:pt modelId="{6C634C28-3B59-4199-B520-DA8F6AF8BE68}" type="parTrans" cxnId="{C6BF9091-6CAE-43A5-B8F4-856D596EE0A7}">
      <dgm:prSet/>
      <dgm:spPr/>
      <dgm:t>
        <a:bodyPr/>
        <a:lstStyle/>
        <a:p>
          <a:endParaRPr lang="en-US"/>
        </a:p>
      </dgm:t>
    </dgm:pt>
    <dgm:pt modelId="{BF36344F-A6E9-4B9C-B6A3-9FA57D10B06B}" type="sibTrans" cxnId="{C6BF9091-6CAE-43A5-B8F4-856D596EE0A7}">
      <dgm:prSet/>
      <dgm:spPr/>
      <dgm:t>
        <a:bodyPr/>
        <a:lstStyle/>
        <a:p>
          <a:endParaRPr lang="en-US"/>
        </a:p>
      </dgm:t>
    </dgm:pt>
    <dgm:pt modelId="{28B01A8B-A897-4387-B621-C8ED470C811F}" type="pres">
      <dgm:prSet presAssocID="{A984A7A1-556B-459C-A82C-E489C8DCB18D}" presName="linear" presStyleCnt="0">
        <dgm:presLayoutVars>
          <dgm:dir/>
          <dgm:animLvl val="lvl"/>
          <dgm:resizeHandles val="exact"/>
        </dgm:presLayoutVars>
      </dgm:prSet>
      <dgm:spPr/>
    </dgm:pt>
    <dgm:pt modelId="{C3122C8E-9D40-4681-A2B5-4606C77F8795}" type="pres">
      <dgm:prSet presAssocID="{07A2BD10-CDAD-4944-BD8F-F440B5FC9496}" presName="parentLin" presStyleCnt="0"/>
      <dgm:spPr/>
    </dgm:pt>
    <dgm:pt modelId="{0438AD90-20E0-44CA-8601-71B9885B40DA}" type="pres">
      <dgm:prSet presAssocID="{07A2BD10-CDAD-4944-BD8F-F440B5FC9496}" presName="parentLeftMargin" presStyleLbl="node1" presStyleIdx="0" presStyleCnt="1"/>
      <dgm:spPr/>
    </dgm:pt>
    <dgm:pt modelId="{625EB50D-817A-44C0-A4B7-0D8AB2A85BFA}" type="pres">
      <dgm:prSet presAssocID="{07A2BD10-CDAD-4944-BD8F-F440B5FC9496}" presName="parentText" presStyleLbl="node1" presStyleIdx="0" presStyleCnt="1" custScaleY="1268072" custLinFactY="100000" custLinFactNeighborX="-2050" custLinFactNeighborY="192662">
        <dgm:presLayoutVars>
          <dgm:chMax val="0"/>
          <dgm:bulletEnabled val="1"/>
        </dgm:presLayoutVars>
      </dgm:prSet>
      <dgm:spPr/>
    </dgm:pt>
    <dgm:pt modelId="{0E21438B-09B5-4551-B67F-8FE3F7E1A7E8}" type="pres">
      <dgm:prSet presAssocID="{07A2BD10-CDAD-4944-BD8F-F440B5FC9496}" presName="negativeSpace" presStyleCnt="0"/>
      <dgm:spPr/>
    </dgm:pt>
    <dgm:pt modelId="{A7B74EA9-D0C2-43E0-B5E7-0FE43CB0E802}" type="pres">
      <dgm:prSet presAssocID="{07A2BD10-CDAD-4944-BD8F-F440B5FC9496}" presName="childText" presStyleLbl="conFgAcc1" presStyleIdx="0" presStyleCnt="1" custScaleY="147750">
        <dgm:presLayoutVars>
          <dgm:bulletEnabled val="1"/>
        </dgm:presLayoutVars>
      </dgm:prSet>
      <dgm:spPr/>
    </dgm:pt>
  </dgm:ptLst>
  <dgm:cxnLst>
    <dgm:cxn modelId="{2E9DA20A-BD3C-4287-BF58-524ADBCE1844}" type="presOf" srcId="{2F70BF92-D809-42EB-99D7-A407500F62E9}" destId="{A7B74EA9-D0C2-43E0-B5E7-0FE43CB0E802}" srcOrd="0" destOrd="0" presId="urn:microsoft.com/office/officeart/2005/8/layout/list1"/>
    <dgm:cxn modelId="{08F12F0E-D954-4485-919F-98A429AABB08}" srcId="{2F70BF92-D809-42EB-99D7-A407500F62E9}" destId="{B2DD4AF5-ECB0-424B-B84E-03F271A70AC9}" srcOrd="0" destOrd="0" parTransId="{654C66CE-51F3-406B-A4BB-17D86601849D}" sibTransId="{4F5FA63A-CDED-49C9-9A62-66AB65E5EE30}"/>
    <dgm:cxn modelId="{336C6229-D4A5-4DF5-BB51-39D98B519626}" type="presOf" srcId="{65ACE76E-18E7-409E-B5F1-FD5BFC8FC98C}" destId="{A7B74EA9-D0C2-43E0-B5E7-0FE43CB0E802}" srcOrd="0" destOrd="3" presId="urn:microsoft.com/office/officeart/2005/8/layout/list1"/>
    <dgm:cxn modelId="{2FBDB92D-A5A1-4440-8E67-EE347A673F45}" type="presOf" srcId="{B2DD4AF5-ECB0-424B-B84E-03F271A70AC9}" destId="{A7B74EA9-D0C2-43E0-B5E7-0FE43CB0E802}" srcOrd="0" destOrd="1" presId="urn:microsoft.com/office/officeart/2005/8/layout/list1"/>
    <dgm:cxn modelId="{5DC2A732-1E8A-404B-8C97-C5331A201963}" srcId="{07A2BD10-CDAD-4944-BD8F-F440B5FC9496}" destId="{2F70BF92-D809-42EB-99D7-A407500F62E9}" srcOrd="0" destOrd="0" parTransId="{FC05005E-4BE6-486C-A69E-81F551ABDF32}" sibTransId="{04428169-2E16-4317-8349-F0E4D7FDEAF6}"/>
    <dgm:cxn modelId="{A64B763C-5789-4C1E-AE1A-AB782DA18169}" type="presOf" srcId="{07A2BD10-CDAD-4944-BD8F-F440B5FC9496}" destId="{0438AD90-20E0-44CA-8601-71B9885B40DA}" srcOrd="0" destOrd="0" presId="urn:microsoft.com/office/officeart/2005/8/layout/list1"/>
    <dgm:cxn modelId="{A454E85F-8F65-47E0-9BFE-AE631DE73AA2}" srcId="{A984A7A1-556B-459C-A82C-E489C8DCB18D}" destId="{07A2BD10-CDAD-4944-BD8F-F440B5FC9496}" srcOrd="0" destOrd="0" parTransId="{B9B604DE-ED2A-49EF-BD19-F1D6DA974B71}" sibTransId="{3876B17C-57FB-4AFE-911E-CE8C0B5098FF}"/>
    <dgm:cxn modelId="{D4617F52-90A4-4F58-9C15-EE10A356A695}" srcId="{2F70BF92-D809-42EB-99D7-A407500F62E9}" destId="{EB65E958-67CC-41F4-9588-4B235F5D8735}" srcOrd="1" destOrd="0" parTransId="{391FEF3A-2608-4464-A77D-6EC9B42875D9}" sibTransId="{FF2BE33E-A5C2-4109-B005-72690F4D49A7}"/>
    <dgm:cxn modelId="{C6BF9091-6CAE-43A5-B8F4-856D596EE0A7}" srcId="{2F70BF92-D809-42EB-99D7-A407500F62E9}" destId="{65ACE76E-18E7-409E-B5F1-FD5BFC8FC98C}" srcOrd="2" destOrd="0" parTransId="{6C634C28-3B59-4199-B520-DA8F6AF8BE68}" sibTransId="{BF36344F-A6E9-4B9C-B6A3-9FA57D10B06B}"/>
    <dgm:cxn modelId="{6E9FD29D-7FB4-43CD-84E4-145545378A17}" type="presOf" srcId="{A984A7A1-556B-459C-A82C-E489C8DCB18D}" destId="{28B01A8B-A897-4387-B621-C8ED470C811F}" srcOrd="0" destOrd="0" presId="urn:microsoft.com/office/officeart/2005/8/layout/list1"/>
    <dgm:cxn modelId="{9E5A84AE-288A-4672-A23E-9E124198B485}" type="presOf" srcId="{EB65E958-67CC-41F4-9588-4B235F5D8735}" destId="{A7B74EA9-D0C2-43E0-B5E7-0FE43CB0E802}" srcOrd="0" destOrd="2" presId="urn:microsoft.com/office/officeart/2005/8/layout/list1"/>
    <dgm:cxn modelId="{E46C27C6-6944-4E65-880D-D0EE69B6F547}" type="presOf" srcId="{07A2BD10-CDAD-4944-BD8F-F440B5FC9496}" destId="{625EB50D-817A-44C0-A4B7-0D8AB2A85BFA}" srcOrd="1" destOrd="0" presId="urn:microsoft.com/office/officeart/2005/8/layout/list1"/>
    <dgm:cxn modelId="{412EFEF0-9E54-4779-B648-DC7C6F8E1906}" type="presParOf" srcId="{28B01A8B-A897-4387-B621-C8ED470C811F}" destId="{C3122C8E-9D40-4681-A2B5-4606C77F8795}" srcOrd="0" destOrd="0" presId="urn:microsoft.com/office/officeart/2005/8/layout/list1"/>
    <dgm:cxn modelId="{B8A07885-364A-46CB-8A16-4D6CA973A794}" type="presParOf" srcId="{C3122C8E-9D40-4681-A2B5-4606C77F8795}" destId="{0438AD90-20E0-44CA-8601-71B9885B40DA}" srcOrd="0" destOrd="0" presId="urn:microsoft.com/office/officeart/2005/8/layout/list1"/>
    <dgm:cxn modelId="{3A39E2A7-6C43-487E-B1A6-C521CEED0649}" type="presParOf" srcId="{C3122C8E-9D40-4681-A2B5-4606C77F8795}" destId="{625EB50D-817A-44C0-A4B7-0D8AB2A85BFA}" srcOrd="1" destOrd="0" presId="urn:microsoft.com/office/officeart/2005/8/layout/list1"/>
    <dgm:cxn modelId="{38C64949-907C-4DB0-B1DA-B64BCD0FEB5B}" type="presParOf" srcId="{28B01A8B-A897-4387-B621-C8ED470C811F}" destId="{0E21438B-09B5-4551-B67F-8FE3F7E1A7E8}" srcOrd="1" destOrd="0" presId="urn:microsoft.com/office/officeart/2005/8/layout/list1"/>
    <dgm:cxn modelId="{180E3379-CE5B-424E-8243-9BC36296617E}" type="presParOf" srcId="{28B01A8B-A897-4387-B621-C8ED470C811F}" destId="{A7B74EA9-D0C2-43E0-B5E7-0FE43CB0E802}"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6DF780-D474-4844-BE5F-F8D0CE0DA6DF}">
      <dsp:nvSpPr>
        <dsp:cNvPr id="0" name=""/>
        <dsp:cNvSpPr/>
      </dsp:nvSpPr>
      <dsp:spPr>
        <a:xfrm>
          <a:off x="0" y="400432"/>
          <a:ext cx="6506304" cy="2910599"/>
        </a:xfrm>
        <a:prstGeom prst="rect">
          <a:avLst/>
        </a:prstGeom>
        <a:solidFill>
          <a:schemeClr val="lt2">
            <a:alpha val="90000"/>
            <a:hueOff val="0"/>
            <a:satOff val="0"/>
            <a:lumOff val="0"/>
            <a:alphaOff val="0"/>
          </a:schemeClr>
        </a:solidFill>
        <a:ln w="34925" cap="flat" cmpd="sng" algn="in">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4961" tIns="437388" rIns="504961" bIns="149352" numCol="1" spcCol="1270" anchor="t" anchorCtr="0">
          <a:noAutofit/>
        </a:bodyPr>
        <a:lstStyle/>
        <a:p>
          <a:pPr marL="228600" lvl="1" indent="-228600" algn="l" defTabSz="933450">
            <a:lnSpc>
              <a:spcPct val="90000"/>
            </a:lnSpc>
            <a:spcBef>
              <a:spcPct val="0"/>
            </a:spcBef>
            <a:spcAft>
              <a:spcPct val="15000"/>
            </a:spcAft>
            <a:buChar char="•"/>
          </a:pPr>
          <a:r>
            <a:rPr lang="en-US" sz="2100" kern="1200"/>
            <a:t>Pandemic only exacerbated already high levels of anxiety and depression among post-secondary students</a:t>
          </a:r>
        </a:p>
        <a:p>
          <a:pPr marL="228600" lvl="1" indent="-228600" algn="l" defTabSz="933450">
            <a:lnSpc>
              <a:spcPct val="90000"/>
            </a:lnSpc>
            <a:spcBef>
              <a:spcPct val="0"/>
            </a:spcBef>
            <a:spcAft>
              <a:spcPct val="15000"/>
            </a:spcAft>
            <a:buChar char="•"/>
          </a:pPr>
          <a:r>
            <a:rPr lang="en-US" sz="2100" kern="1200"/>
            <a:t>Student counselors are observing an increase in anxiety related to current circumstances (rather than future/past)</a:t>
          </a:r>
        </a:p>
        <a:p>
          <a:pPr marL="228600" lvl="1" indent="-228600" algn="l" defTabSz="933450">
            <a:lnSpc>
              <a:spcPct val="90000"/>
            </a:lnSpc>
            <a:spcBef>
              <a:spcPct val="0"/>
            </a:spcBef>
            <a:spcAft>
              <a:spcPct val="15000"/>
            </a:spcAft>
            <a:buChar char="•"/>
          </a:pPr>
          <a:r>
            <a:rPr lang="en-US" sz="2100" kern="1200" dirty="0"/>
            <a:t>Evidence of Post-traumatic Stress Disorder (PTSD) </a:t>
          </a:r>
        </a:p>
      </dsp:txBody>
      <dsp:txXfrm>
        <a:off x="0" y="400432"/>
        <a:ext cx="6506304" cy="2910599"/>
      </dsp:txXfrm>
    </dsp:sp>
    <dsp:sp modelId="{DACE0913-AD2F-4D63-A44F-749E7A8A44AB}">
      <dsp:nvSpPr>
        <dsp:cNvPr id="0" name=""/>
        <dsp:cNvSpPr/>
      </dsp:nvSpPr>
      <dsp:spPr>
        <a:xfrm>
          <a:off x="325315" y="90472"/>
          <a:ext cx="4554412" cy="619920"/>
        </a:xfrm>
        <a:prstGeom prst="roundRect">
          <a:avLst/>
        </a:prstGeom>
        <a:solidFill>
          <a:schemeClr val="dk2">
            <a:hueOff val="0"/>
            <a:satOff val="0"/>
            <a:lumOff val="0"/>
            <a:alphaOff val="0"/>
          </a:schemeClr>
        </a:solidFill>
        <a:ln w="34925"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2146" tIns="0" rIns="172146" bIns="0" numCol="1" spcCol="1270" anchor="ctr" anchorCtr="0">
          <a:noAutofit/>
        </a:bodyPr>
        <a:lstStyle/>
        <a:p>
          <a:pPr marL="0" lvl="0" indent="0" algn="l" defTabSz="933450">
            <a:lnSpc>
              <a:spcPct val="90000"/>
            </a:lnSpc>
            <a:spcBef>
              <a:spcPct val="0"/>
            </a:spcBef>
            <a:spcAft>
              <a:spcPct val="35000"/>
            </a:spcAft>
            <a:buNone/>
          </a:pPr>
          <a:r>
            <a:rPr lang="en-US" sz="2100" kern="1200" dirty="0"/>
            <a:t>Chronicle of Higher Education (Brown, 2021) </a:t>
          </a:r>
        </a:p>
      </dsp:txBody>
      <dsp:txXfrm>
        <a:off x="355577" y="120734"/>
        <a:ext cx="4493888" cy="559396"/>
      </dsp:txXfrm>
    </dsp:sp>
    <dsp:sp modelId="{130918AF-0783-4BE9-BD1E-E523DE630CC4}">
      <dsp:nvSpPr>
        <dsp:cNvPr id="0" name=""/>
        <dsp:cNvSpPr/>
      </dsp:nvSpPr>
      <dsp:spPr>
        <a:xfrm>
          <a:off x="0" y="3734392"/>
          <a:ext cx="6506304" cy="1752975"/>
        </a:xfrm>
        <a:prstGeom prst="rect">
          <a:avLst/>
        </a:prstGeom>
        <a:solidFill>
          <a:schemeClr val="lt2">
            <a:alpha val="90000"/>
            <a:hueOff val="0"/>
            <a:satOff val="0"/>
            <a:lumOff val="0"/>
            <a:alphaOff val="0"/>
          </a:schemeClr>
        </a:solidFill>
        <a:ln w="34925" cap="flat" cmpd="sng" algn="in">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4961" tIns="437388" rIns="504961" bIns="149352" numCol="1" spcCol="1270" anchor="t" anchorCtr="0">
          <a:noAutofit/>
        </a:bodyPr>
        <a:lstStyle/>
        <a:p>
          <a:pPr marL="228600" lvl="1" indent="-228600" algn="l" defTabSz="933450">
            <a:lnSpc>
              <a:spcPct val="90000"/>
            </a:lnSpc>
            <a:spcBef>
              <a:spcPct val="0"/>
            </a:spcBef>
            <a:spcAft>
              <a:spcPct val="15000"/>
            </a:spcAft>
            <a:buChar char="•"/>
          </a:pPr>
          <a:r>
            <a:rPr lang="en-US" sz="2100" kern="1200"/>
            <a:t>Post-secondary student surveys since 2007</a:t>
          </a:r>
        </a:p>
        <a:p>
          <a:pPr marL="228600" lvl="1" indent="-228600" algn="l" defTabSz="933450">
            <a:lnSpc>
              <a:spcPct val="90000"/>
            </a:lnSpc>
            <a:spcBef>
              <a:spcPct val="0"/>
            </a:spcBef>
            <a:spcAft>
              <a:spcPct val="15000"/>
            </a:spcAft>
            <a:buChar char="•"/>
          </a:pPr>
          <a:r>
            <a:rPr lang="en-US" sz="2100" kern="1200"/>
            <a:t>There has been an upward trend in student anxiety and depression well before and continuing into the pandemic</a:t>
          </a:r>
        </a:p>
      </dsp:txBody>
      <dsp:txXfrm>
        <a:off x="0" y="3734392"/>
        <a:ext cx="6506304" cy="1752975"/>
      </dsp:txXfrm>
    </dsp:sp>
    <dsp:sp modelId="{A4785424-725A-443E-B74D-4DE496E17F0B}">
      <dsp:nvSpPr>
        <dsp:cNvPr id="0" name=""/>
        <dsp:cNvSpPr/>
      </dsp:nvSpPr>
      <dsp:spPr>
        <a:xfrm>
          <a:off x="325315" y="3424432"/>
          <a:ext cx="4554412" cy="619920"/>
        </a:xfrm>
        <a:prstGeom prst="roundRect">
          <a:avLst/>
        </a:prstGeom>
        <a:solidFill>
          <a:schemeClr val="dk2">
            <a:hueOff val="0"/>
            <a:satOff val="0"/>
            <a:lumOff val="0"/>
            <a:alphaOff val="0"/>
          </a:schemeClr>
        </a:solidFill>
        <a:ln w="34925"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2146" tIns="0" rIns="172146" bIns="0" numCol="1" spcCol="1270" anchor="ctr" anchorCtr="0">
          <a:noAutofit/>
        </a:bodyPr>
        <a:lstStyle/>
        <a:p>
          <a:pPr marL="0" lvl="0" indent="0" algn="l" defTabSz="933450">
            <a:lnSpc>
              <a:spcPct val="90000"/>
            </a:lnSpc>
            <a:spcBef>
              <a:spcPct val="0"/>
            </a:spcBef>
            <a:spcAft>
              <a:spcPct val="35000"/>
            </a:spcAft>
            <a:buNone/>
          </a:pPr>
          <a:r>
            <a:rPr lang="en-US" sz="2100" kern="1200"/>
            <a:t>U.S. Healthy Minds Study</a:t>
          </a:r>
        </a:p>
      </dsp:txBody>
      <dsp:txXfrm>
        <a:off x="355577" y="3454694"/>
        <a:ext cx="4493888" cy="55939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74EA9-D0C2-43E0-B5E7-0FE43CB0E802}">
      <dsp:nvSpPr>
        <dsp:cNvPr id="0" name=""/>
        <dsp:cNvSpPr/>
      </dsp:nvSpPr>
      <dsp:spPr>
        <a:xfrm>
          <a:off x="0" y="447488"/>
          <a:ext cx="9601200" cy="4252500"/>
        </a:xfrm>
        <a:prstGeom prst="rect">
          <a:avLst/>
        </a:prstGeom>
        <a:solidFill>
          <a:schemeClr val="lt1">
            <a:alpha val="90000"/>
            <a:hueOff val="0"/>
            <a:satOff val="0"/>
            <a:lumOff val="0"/>
            <a:alphaOff val="0"/>
          </a:schemeClr>
        </a:solidFill>
        <a:ln w="34925"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5160" tIns="520700" rIns="745160" bIns="177800" numCol="1" spcCol="1270" anchor="t" anchorCtr="0">
          <a:noAutofit/>
        </a:bodyPr>
        <a:lstStyle/>
        <a:p>
          <a:pPr marL="228600" lvl="1" indent="-228600" algn="l" defTabSz="1111250">
            <a:lnSpc>
              <a:spcPct val="90000"/>
            </a:lnSpc>
            <a:spcBef>
              <a:spcPct val="0"/>
            </a:spcBef>
            <a:spcAft>
              <a:spcPct val="15000"/>
            </a:spcAft>
            <a:buChar char="•"/>
          </a:pPr>
          <a:r>
            <a:rPr lang="en-US" sz="2500" kern="1200" dirty="0"/>
            <a:t>Among SAMHSA’s common types of trauma, we find matches to the Covid-19 pandemic:</a:t>
          </a:r>
        </a:p>
        <a:p>
          <a:pPr marL="457200" lvl="2" indent="-228600" algn="l" defTabSz="1111250">
            <a:lnSpc>
              <a:spcPct val="90000"/>
            </a:lnSpc>
            <a:spcBef>
              <a:spcPct val="0"/>
            </a:spcBef>
            <a:spcAft>
              <a:spcPct val="15000"/>
            </a:spcAft>
            <a:buChar char="•"/>
          </a:pPr>
          <a:r>
            <a:rPr lang="en-US" sz="2500" b="1" kern="1200" dirty="0"/>
            <a:t>Repetitive</a:t>
          </a:r>
          <a:r>
            <a:rPr lang="en-US" sz="2500" kern="1200" dirty="0"/>
            <a:t> (e.g., shutdowns, school closures, news reports)</a:t>
          </a:r>
        </a:p>
        <a:p>
          <a:pPr marL="457200" lvl="2" indent="-228600" algn="l" defTabSz="1111250">
            <a:lnSpc>
              <a:spcPct val="90000"/>
            </a:lnSpc>
            <a:spcBef>
              <a:spcPct val="0"/>
            </a:spcBef>
            <a:spcAft>
              <a:spcPct val="15000"/>
            </a:spcAft>
            <a:buChar char="•"/>
          </a:pPr>
          <a:r>
            <a:rPr lang="en-US" sz="2500" b="1" kern="1200" dirty="0"/>
            <a:t>Complex</a:t>
          </a:r>
          <a:r>
            <a:rPr lang="en-US" sz="2500" kern="1200" dirty="0"/>
            <a:t> (e.g., various effects including isolation, domestic disturbances)</a:t>
          </a:r>
        </a:p>
        <a:p>
          <a:pPr marL="457200" lvl="2" indent="-228600" algn="l" defTabSz="1111250">
            <a:lnSpc>
              <a:spcPct val="90000"/>
            </a:lnSpc>
            <a:spcBef>
              <a:spcPct val="0"/>
            </a:spcBef>
            <a:spcAft>
              <a:spcPct val="15000"/>
            </a:spcAft>
            <a:buChar char="•"/>
          </a:pPr>
          <a:r>
            <a:rPr lang="en-US" sz="2500" b="1" kern="1200" dirty="0"/>
            <a:t>Complex development trauma </a:t>
          </a:r>
          <a:r>
            <a:rPr lang="en-US" sz="2500" kern="1200" dirty="0"/>
            <a:t>(occurring during childhood and adolescence)</a:t>
          </a:r>
        </a:p>
        <a:p>
          <a:pPr marL="457200" lvl="2" indent="-228600" algn="l" defTabSz="1111250">
            <a:lnSpc>
              <a:spcPct val="90000"/>
            </a:lnSpc>
            <a:spcBef>
              <a:spcPct val="0"/>
            </a:spcBef>
            <a:spcAft>
              <a:spcPct val="15000"/>
            </a:spcAft>
            <a:buChar char="•"/>
          </a:pPr>
          <a:r>
            <a:rPr lang="en-US" sz="2500" b="1" kern="1200" dirty="0"/>
            <a:t>Vicarious</a:t>
          </a:r>
          <a:r>
            <a:rPr lang="en-US" sz="2500" kern="1200" dirty="0"/>
            <a:t> (e.g., reports of the sick and dying)</a:t>
          </a:r>
        </a:p>
        <a:p>
          <a:pPr marL="457200" lvl="2" indent="-228600" algn="l" defTabSz="1111250">
            <a:lnSpc>
              <a:spcPct val="90000"/>
            </a:lnSpc>
            <a:spcBef>
              <a:spcPct val="0"/>
            </a:spcBef>
            <a:spcAft>
              <a:spcPct val="15000"/>
            </a:spcAft>
            <a:buChar char="•"/>
          </a:pPr>
          <a:r>
            <a:rPr lang="en-US" sz="2500" b="1" kern="1200" dirty="0"/>
            <a:t>Collective</a:t>
          </a:r>
          <a:r>
            <a:rPr lang="en-US" sz="2500" kern="1200" dirty="0"/>
            <a:t> (e.g., community and global impacts) </a:t>
          </a:r>
        </a:p>
      </dsp:txBody>
      <dsp:txXfrm>
        <a:off x="0" y="447488"/>
        <a:ext cx="9601200" cy="4252500"/>
      </dsp:txXfrm>
    </dsp:sp>
    <dsp:sp modelId="{625EB50D-817A-44C0-A4B7-0D8AB2A85BFA}">
      <dsp:nvSpPr>
        <dsp:cNvPr id="0" name=""/>
        <dsp:cNvSpPr/>
      </dsp:nvSpPr>
      <dsp:spPr>
        <a:xfrm>
          <a:off x="480060" y="78488"/>
          <a:ext cx="6720840" cy="738000"/>
        </a:xfrm>
        <a:prstGeom prst="roundRect">
          <a:avLst/>
        </a:prstGeom>
        <a:solidFill>
          <a:schemeClr val="accent2">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4032" tIns="0" rIns="254032" bIns="0" numCol="1" spcCol="1270" anchor="ctr" anchorCtr="0">
          <a:noAutofit/>
        </a:bodyPr>
        <a:lstStyle/>
        <a:p>
          <a:pPr marL="0" lvl="0" indent="0" algn="l" defTabSz="1111250">
            <a:lnSpc>
              <a:spcPct val="90000"/>
            </a:lnSpc>
            <a:spcBef>
              <a:spcPct val="0"/>
            </a:spcBef>
            <a:spcAft>
              <a:spcPct val="35000"/>
            </a:spcAft>
            <a:buNone/>
          </a:pPr>
          <a:r>
            <a:rPr lang="en-US" sz="2500" kern="1200" dirty="0">
              <a:solidFill>
                <a:schemeClr val="tx1"/>
              </a:solidFill>
            </a:rPr>
            <a:t>Trauma</a:t>
          </a:r>
        </a:p>
      </dsp:txBody>
      <dsp:txXfrm>
        <a:off x="516086" y="114514"/>
        <a:ext cx="6648788" cy="66594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74EA9-D0C2-43E0-B5E7-0FE43CB0E802}">
      <dsp:nvSpPr>
        <dsp:cNvPr id="0" name=""/>
        <dsp:cNvSpPr/>
      </dsp:nvSpPr>
      <dsp:spPr>
        <a:xfrm>
          <a:off x="0" y="655478"/>
          <a:ext cx="9601200" cy="3880800"/>
        </a:xfrm>
        <a:prstGeom prst="rect">
          <a:avLst/>
        </a:prstGeom>
        <a:solidFill>
          <a:schemeClr val="lt1">
            <a:alpha val="90000"/>
            <a:hueOff val="0"/>
            <a:satOff val="0"/>
            <a:lumOff val="0"/>
            <a:alphaOff val="0"/>
          </a:schemeClr>
        </a:solidFill>
        <a:ln w="34925"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5160" tIns="583184" rIns="745160" bIns="199136"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Repetitive exposure to childhood trauma causes complex development trauma, results of which are:</a:t>
          </a:r>
        </a:p>
        <a:p>
          <a:pPr marL="571500" lvl="2" indent="-285750" algn="l" defTabSz="1244600">
            <a:lnSpc>
              <a:spcPct val="90000"/>
            </a:lnSpc>
            <a:spcBef>
              <a:spcPct val="0"/>
            </a:spcBef>
            <a:spcAft>
              <a:spcPct val="15000"/>
            </a:spcAft>
            <a:buChar char="•"/>
          </a:pPr>
          <a:r>
            <a:rPr lang="en-US" sz="2800" kern="1200" dirty="0"/>
            <a:t>“lack of continuous sense of self</a:t>
          </a:r>
        </a:p>
        <a:p>
          <a:pPr marL="571500" lvl="2" indent="-285750" algn="l" defTabSz="1244600">
            <a:lnSpc>
              <a:spcPct val="90000"/>
            </a:lnSpc>
            <a:spcBef>
              <a:spcPct val="0"/>
            </a:spcBef>
            <a:spcAft>
              <a:spcPct val="15000"/>
            </a:spcAft>
            <a:buChar char="•"/>
          </a:pPr>
          <a:r>
            <a:rPr lang="en-US" sz="2800" kern="1200" dirty="0"/>
            <a:t>poor emotion regulation and impulse control</a:t>
          </a:r>
        </a:p>
        <a:p>
          <a:pPr marL="571500" lvl="2" indent="-285750" algn="l" defTabSz="1244600">
            <a:lnSpc>
              <a:spcPct val="90000"/>
            </a:lnSpc>
            <a:spcBef>
              <a:spcPct val="0"/>
            </a:spcBef>
            <a:spcAft>
              <a:spcPct val="15000"/>
            </a:spcAft>
            <a:buChar char="•"/>
          </a:pPr>
          <a:r>
            <a:rPr lang="en-US" sz="2800" kern="1200" dirty="0"/>
            <a:t>uncertainty about the reliability and predictability of others”                                               (</a:t>
          </a:r>
          <a:r>
            <a:rPr lang="en-US" sz="2800" i="1" kern="1200" dirty="0"/>
            <a:t>Recognizing and responding to the effects of trauma</a:t>
          </a:r>
          <a:r>
            <a:rPr lang="en-US" sz="2800" kern="1200" dirty="0"/>
            <a:t>, 2015)</a:t>
          </a:r>
        </a:p>
      </dsp:txBody>
      <dsp:txXfrm>
        <a:off x="0" y="655478"/>
        <a:ext cx="9601200" cy="3880800"/>
      </dsp:txXfrm>
    </dsp:sp>
    <dsp:sp modelId="{625EB50D-817A-44C0-A4B7-0D8AB2A85BFA}">
      <dsp:nvSpPr>
        <dsp:cNvPr id="0" name=""/>
        <dsp:cNvSpPr/>
      </dsp:nvSpPr>
      <dsp:spPr>
        <a:xfrm>
          <a:off x="480060" y="242198"/>
          <a:ext cx="6720840" cy="826560"/>
        </a:xfrm>
        <a:prstGeom prst="roundRect">
          <a:avLst/>
        </a:prstGeom>
        <a:solidFill>
          <a:schemeClr val="accent2">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4032" tIns="0" rIns="254032" bIns="0" numCol="1" spcCol="1270" anchor="ctr" anchorCtr="0">
          <a:noAutofit/>
        </a:bodyPr>
        <a:lstStyle/>
        <a:p>
          <a:pPr marL="0" lvl="0" indent="0" algn="l" defTabSz="1244600">
            <a:lnSpc>
              <a:spcPct val="90000"/>
            </a:lnSpc>
            <a:spcBef>
              <a:spcPct val="0"/>
            </a:spcBef>
            <a:spcAft>
              <a:spcPct val="35000"/>
            </a:spcAft>
            <a:buNone/>
          </a:pPr>
          <a:r>
            <a:rPr lang="en-US" sz="2800" kern="1200" dirty="0">
              <a:solidFill>
                <a:schemeClr val="tx1"/>
              </a:solidFill>
            </a:rPr>
            <a:t>Trauma</a:t>
          </a:r>
        </a:p>
      </dsp:txBody>
      <dsp:txXfrm>
        <a:off x="520409" y="282547"/>
        <a:ext cx="6640142" cy="74586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74EA9-D0C2-43E0-B5E7-0FE43CB0E802}">
      <dsp:nvSpPr>
        <dsp:cNvPr id="0" name=""/>
        <dsp:cNvSpPr/>
      </dsp:nvSpPr>
      <dsp:spPr>
        <a:xfrm>
          <a:off x="0" y="588608"/>
          <a:ext cx="9601200" cy="4176900"/>
        </a:xfrm>
        <a:prstGeom prst="rect">
          <a:avLst/>
        </a:prstGeom>
        <a:solidFill>
          <a:schemeClr val="lt1">
            <a:alpha val="90000"/>
            <a:hueOff val="0"/>
            <a:satOff val="0"/>
            <a:lumOff val="0"/>
            <a:alphaOff val="0"/>
          </a:schemeClr>
        </a:solidFill>
        <a:ln w="34925"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5160" tIns="812292" rIns="745160" bIns="277368" numCol="1" spcCol="1270" anchor="t" anchorCtr="0">
          <a:noAutofit/>
        </a:bodyPr>
        <a:lstStyle/>
        <a:p>
          <a:pPr marL="285750" lvl="1" indent="-285750" algn="l" defTabSz="1733550">
            <a:lnSpc>
              <a:spcPct val="90000"/>
            </a:lnSpc>
            <a:spcBef>
              <a:spcPct val="0"/>
            </a:spcBef>
            <a:spcAft>
              <a:spcPct val="15000"/>
            </a:spcAft>
            <a:buChar char="•"/>
          </a:pPr>
          <a:r>
            <a:rPr lang="en-US" sz="3900" kern="1200" dirty="0"/>
            <a:t>Some researchers are investigating pandemic-related ACEs (abuse, neglect, and household dysfunction) that have lifelong impacts on physical and mental health (see </a:t>
          </a:r>
          <a:r>
            <a:rPr lang="en-US" sz="3900" i="1" kern="1200" dirty="0">
              <a:hlinkClick xmlns:r="http://schemas.openxmlformats.org/officeDocument/2006/relationships" r:id="rId1"/>
            </a:rPr>
            <a:t>What are ACEs?</a:t>
          </a:r>
          <a:r>
            <a:rPr lang="en-US" sz="3900" i="1" kern="1200" dirty="0"/>
            <a:t>, </a:t>
          </a:r>
          <a:r>
            <a:rPr lang="en-US" sz="3900" kern="1200" dirty="0"/>
            <a:t>n.d.).</a:t>
          </a:r>
        </a:p>
      </dsp:txBody>
      <dsp:txXfrm>
        <a:off x="0" y="588608"/>
        <a:ext cx="9601200" cy="4176900"/>
      </dsp:txXfrm>
    </dsp:sp>
    <dsp:sp modelId="{625EB50D-817A-44C0-A4B7-0D8AB2A85BFA}">
      <dsp:nvSpPr>
        <dsp:cNvPr id="0" name=""/>
        <dsp:cNvSpPr/>
      </dsp:nvSpPr>
      <dsp:spPr>
        <a:xfrm>
          <a:off x="480060" y="12968"/>
          <a:ext cx="6720840" cy="1151280"/>
        </a:xfrm>
        <a:prstGeom prst="roundRect">
          <a:avLst/>
        </a:prstGeom>
        <a:solidFill>
          <a:schemeClr val="accent2">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4032" tIns="0" rIns="254032" bIns="0" numCol="1" spcCol="1270" anchor="ctr" anchorCtr="0">
          <a:noAutofit/>
        </a:bodyPr>
        <a:lstStyle/>
        <a:p>
          <a:pPr marL="0" lvl="0" indent="0" algn="l" defTabSz="1733550">
            <a:lnSpc>
              <a:spcPct val="90000"/>
            </a:lnSpc>
            <a:spcBef>
              <a:spcPct val="0"/>
            </a:spcBef>
            <a:spcAft>
              <a:spcPct val="35000"/>
            </a:spcAft>
            <a:buNone/>
          </a:pPr>
          <a:r>
            <a:rPr lang="en-US" sz="3900" kern="1200" dirty="0">
              <a:solidFill>
                <a:schemeClr val="tx1"/>
              </a:solidFill>
            </a:rPr>
            <a:t>Adverse Childhood Events (ACEs)</a:t>
          </a:r>
        </a:p>
      </dsp:txBody>
      <dsp:txXfrm>
        <a:off x="536261" y="69169"/>
        <a:ext cx="6608438" cy="103887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74EA9-D0C2-43E0-B5E7-0FE43CB0E802}">
      <dsp:nvSpPr>
        <dsp:cNvPr id="0" name=""/>
        <dsp:cNvSpPr/>
      </dsp:nvSpPr>
      <dsp:spPr>
        <a:xfrm>
          <a:off x="0" y="479078"/>
          <a:ext cx="9601200" cy="4233600"/>
        </a:xfrm>
        <a:prstGeom prst="rect">
          <a:avLst/>
        </a:prstGeom>
        <a:solidFill>
          <a:schemeClr val="lt1">
            <a:alpha val="90000"/>
            <a:hueOff val="0"/>
            <a:satOff val="0"/>
            <a:lumOff val="0"/>
            <a:alphaOff val="0"/>
          </a:schemeClr>
        </a:solidFill>
        <a:ln w="34925"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5160" tIns="583184" rIns="745160" bIns="199136"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Major U.S. study conducted in the late 90s.</a:t>
          </a:r>
        </a:p>
        <a:p>
          <a:pPr marL="285750" lvl="1" indent="-285750" algn="l" defTabSz="1244600">
            <a:lnSpc>
              <a:spcPct val="90000"/>
            </a:lnSpc>
            <a:spcBef>
              <a:spcPct val="0"/>
            </a:spcBef>
            <a:spcAft>
              <a:spcPct val="15000"/>
            </a:spcAft>
            <a:buChar char="•"/>
          </a:pPr>
          <a:r>
            <a:rPr lang="en-US" sz="2800" kern="1200" dirty="0"/>
            <a:t>Examined the life experiences of over 17,000 people.</a:t>
          </a:r>
        </a:p>
        <a:p>
          <a:pPr marL="285750" lvl="1" indent="-285750" algn="l" defTabSz="1244600">
            <a:lnSpc>
              <a:spcPct val="90000"/>
            </a:lnSpc>
            <a:spcBef>
              <a:spcPct val="0"/>
            </a:spcBef>
            <a:spcAft>
              <a:spcPct val="15000"/>
            </a:spcAft>
            <a:buChar char="•"/>
          </a:pPr>
          <a:r>
            <a:rPr lang="en-US" sz="2800" kern="1200" dirty="0"/>
            <a:t>Revealed that ACEs were more common than previously realized, and were linked to various addictions, chronic diseases and mental illnesses later in life (Center for Disease Control and Prevention, 2022; </a:t>
          </a:r>
          <a:r>
            <a:rPr lang="en-US" sz="2800" i="1" kern="1200" dirty="0"/>
            <a:t>Recognizing and responding to the effects of trauma</a:t>
          </a:r>
          <a:r>
            <a:rPr lang="en-US" sz="2800" kern="1200" dirty="0"/>
            <a:t>, 2015).</a:t>
          </a:r>
        </a:p>
      </dsp:txBody>
      <dsp:txXfrm>
        <a:off x="0" y="479078"/>
        <a:ext cx="9601200" cy="4233600"/>
      </dsp:txXfrm>
    </dsp:sp>
    <dsp:sp modelId="{625EB50D-817A-44C0-A4B7-0D8AB2A85BFA}">
      <dsp:nvSpPr>
        <dsp:cNvPr id="0" name=""/>
        <dsp:cNvSpPr/>
      </dsp:nvSpPr>
      <dsp:spPr>
        <a:xfrm>
          <a:off x="480060" y="65797"/>
          <a:ext cx="6720840" cy="826560"/>
        </a:xfrm>
        <a:prstGeom prst="roundRect">
          <a:avLst/>
        </a:prstGeom>
        <a:solidFill>
          <a:schemeClr val="accent2">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4032" tIns="0" rIns="254032" bIns="0" numCol="1" spcCol="1270" anchor="ctr" anchorCtr="0">
          <a:noAutofit/>
        </a:bodyPr>
        <a:lstStyle/>
        <a:p>
          <a:pPr marL="0" lvl="0" indent="0" algn="l" defTabSz="1244600">
            <a:lnSpc>
              <a:spcPct val="90000"/>
            </a:lnSpc>
            <a:spcBef>
              <a:spcPct val="0"/>
            </a:spcBef>
            <a:spcAft>
              <a:spcPct val="35000"/>
            </a:spcAft>
            <a:buNone/>
          </a:pPr>
          <a:r>
            <a:rPr lang="en-US" sz="2800" kern="1200" dirty="0">
              <a:solidFill>
                <a:schemeClr val="tx1"/>
              </a:solidFill>
            </a:rPr>
            <a:t>CDC-Kaiser ACE Study</a:t>
          </a:r>
        </a:p>
      </dsp:txBody>
      <dsp:txXfrm>
        <a:off x="520409" y="106146"/>
        <a:ext cx="6640142" cy="74586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74EA9-D0C2-43E0-B5E7-0FE43CB0E802}">
      <dsp:nvSpPr>
        <dsp:cNvPr id="0" name=""/>
        <dsp:cNvSpPr/>
      </dsp:nvSpPr>
      <dsp:spPr>
        <a:xfrm>
          <a:off x="0" y="518542"/>
          <a:ext cx="9601200" cy="4198950"/>
        </a:xfrm>
        <a:prstGeom prst="rect">
          <a:avLst/>
        </a:prstGeom>
        <a:solidFill>
          <a:schemeClr val="lt1">
            <a:alpha val="90000"/>
            <a:hueOff val="0"/>
            <a:satOff val="0"/>
            <a:lumOff val="0"/>
            <a:alphaOff val="0"/>
          </a:schemeClr>
        </a:solidFill>
        <a:ln w="34925"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5160" tIns="645668" rIns="745160" bIns="220472" numCol="1" spcCol="1270" anchor="t" anchorCtr="0">
          <a:noAutofit/>
        </a:bodyPr>
        <a:lstStyle/>
        <a:p>
          <a:pPr marL="285750" lvl="1" indent="-285750" algn="l" defTabSz="1377950">
            <a:lnSpc>
              <a:spcPct val="90000"/>
            </a:lnSpc>
            <a:spcBef>
              <a:spcPct val="0"/>
            </a:spcBef>
            <a:spcAft>
              <a:spcPct val="15000"/>
            </a:spcAft>
            <a:buChar char="•"/>
          </a:pPr>
          <a:r>
            <a:rPr lang="en-US" sz="3100" kern="1200" dirty="0"/>
            <a:t>Prior to the pandemic, 45% of U.S. children had at least one ACE, with these rates increasing to 61% for Black non-Hispanic children and 51% for Hispanic children (Sacks &amp; Murphey, 2018).</a:t>
          </a:r>
        </a:p>
        <a:p>
          <a:pPr marL="285750" lvl="1" indent="-285750" algn="l" defTabSz="1377950">
            <a:lnSpc>
              <a:spcPct val="90000"/>
            </a:lnSpc>
            <a:spcBef>
              <a:spcPct val="0"/>
            </a:spcBef>
            <a:spcAft>
              <a:spcPct val="15000"/>
            </a:spcAft>
            <a:buChar char="•"/>
          </a:pPr>
          <a:r>
            <a:rPr lang="en-US" sz="3100" kern="1200" dirty="0"/>
            <a:t>Various studies in Canada provided results ranging from 56% to 76% of participants having at least one ACE (Grant, 2021)</a:t>
          </a:r>
        </a:p>
      </dsp:txBody>
      <dsp:txXfrm>
        <a:off x="0" y="518542"/>
        <a:ext cx="9601200" cy="4198950"/>
      </dsp:txXfrm>
    </dsp:sp>
    <dsp:sp modelId="{625EB50D-817A-44C0-A4B7-0D8AB2A85BFA}">
      <dsp:nvSpPr>
        <dsp:cNvPr id="0" name=""/>
        <dsp:cNvSpPr/>
      </dsp:nvSpPr>
      <dsp:spPr>
        <a:xfrm>
          <a:off x="480060" y="60982"/>
          <a:ext cx="6720840" cy="915120"/>
        </a:xfrm>
        <a:prstGeom prst="roundRect">
          <a:avLst/>
        </a:prstGeom>
        <a:solidFill>
          <a:schemeClr val="accent2">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4032" tIns="0" rIns="254032" bIns="0" numCol="1" spcCol="1270" anchor="ctr" anchorCtr="0">
          <a:noAutofit/>
        </a:bodyPr>
        <a:lstStyle/>
        <a:p>
          <a:pPr marL="0" lvl="0" indent="0" algn="l" defTabSz="1377950">
            <a:lnSpc>
              <a:spcPct val="90000"/>
            </a:lnSpc>
            <a:spcBef>
              <a:spcPct val="0"/>
            </a:spcBef>
            <a:spcAft>
              <a:spcPct val="35000"/>
            </a:spcAft>
            <a:buNone/>
          </a:pPr>
          <a:r>
            <a:rPr lang="en-US" sz="3100" kern="1200" dirty="0">
              <a:solidFill>
                <a:schemeClr val="tx1"/>
              </a:solidFill>
            </a:rPr>
            <a:t>Adverse Childhood Events (ACEs) – Pre-pandemic data</a:t>
          </a:r>
        </a:p>
      </dsp:txBody>
      <dsp:txXfrm>
        <a:off x="524732" y="105654"/>
        <a:ext cx="6631496" cy="82577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74EA9-D0C2-43E0-B5E7-0FE43CB0E802}">
      <dsp:nvSpPr>
        <dsp:cNvPr id="0" name=""/>
        <dsp:cNvSpPr/>
      </dsp:nvSpPr>
      <dsp:spPr>
        <a:xfrm>
          <a:off x="0" y="479078"/>
          <a:ext cx="9601200" cy="4233600"/>
        </a:xfrm>
        <a:prstGeom prst="rect">
          <a:avLst/>
        </a:prstGeom>
        <a:solidFill>
          <a:schemeClr val="lt1">
            <a:alpha val="90000"/>
            <a:hueOff val="0"/>
            <a:satOff val="0"/>
            <a:lumOff val="0"/>
            <a:alphaOff val="0"/>
          </a:schemeClr>
        </a:solidFill>
        <a:ln w="34925"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5160" tIns="583184" rIns="745160" bIns="199136"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Child abuse and neglect increased by one-third.</a:t>
          </a:r>
        </a:p>
        <a:p>
          <a:pPr marL="285750" lvl="1" indent="-285750" algn="l" defTabSz="1244600">
            <a:lnSpc>
              <a:spcPct val="90000"/>
            </a:lnSpc>
            <a:spcBef>
              <a:spcPct val="0"/>
            </a:spcBef>
            <a:spcAft>
              <a:spcPct val="15000"/>
            </a:spcAft>
            <a:buChar char="•"/>
          </a:pPr>
          <a:r>
            <a:rPr lang="en-US" sz="2800" kern="1200" dirty="0"/>
            <a:t>Increase in ACEs linked to stress of job losses and finances (particularly psychological abuse and domestic violence).</a:t>
          </a:r>
        </a:p>
        <a:p>
          <a:pPr marL="285750" lvl="1" indent="-285750" algn="l" defTabSz="1244600">
            <a:lnSpc>
              <a:spcPct val="90000"/>
            </a:lnSpc>
            <a:spcBef>
              <a:spcPct val="0"/>
            </a:spcBef>
            <a:spcAft>
              <a:spcPct val="15000"/>
            </a:spcAft>
            <a:buChar char="•"/>
          </a:pPr>
          <a:r>
            <a:rPr lang="en-US" sz="2800" kern="1200" dirty="0"/>
            <a:t>Families with younger children were especially at risk, as were families led by parents who have their own ACEs (Calvano et al., 2021).</a:t>
          </a:r>
        </a:p>
        <a:p>
          <a:pPr marL="285750" lvl="1" indent="-285750" algn="l" defTabSz="1244600">
            <a:lnSpc>
              <a:spcPct val="90000"/>
            </a:lnSpc>
            <a:spcBef>
              <a:spcPct val="0"/>
            </a:spcBef>
            <a:spcAft>
              <a:spcPct val="15000"/>
            </a:spcAft>
            <a:buChar char="•"/>
          </a:pPr>
          <a:r>
            <a:rPr lang="en-US" sz="2800" kern="1200" dirty="0"/>
            <a:t>(Parent-reported data so under-reporting is possible)</a:t>
          </a:r>
        </a:p>
      </dsp:txBody>
      <dsp:txXfrm>
        <a:off x="0" y="479078"/>
        <a:ext cx="9601200" cy="4233600"/>
      </dsp:txXfrm>
    </dsp:sp>
    <dsp:sp modelId="{625EB50D-817A-44C0-A4B7-0D8AB2A85BFA}">
      <dsp:nvSpPr>
        <dsp:cNvPr id="0" name=""/>
        <dsp:cNvSpPr/>
      </dsp:nvSpPr>
      <dsp:spPr>
        <a:xfrm>
          <a:off x="480060" y="65797"/>
          <a:ext cx="6720840" cy="826560"/>
        </a:xfrm>
        <a:prstGeom prst="roundRect">
          <a:avLst/>
        </a:prstGeom>
        <a:solidFill>
          <a:schemeClr val="accent2">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4032" tIns="0" rIns="254032" bIns="0" numCol="1" spcCol="1270" anchor="ctr" anchorCtr="0">
          <a:noAutofit/>
        </a:bodyPr>
        <a:lstStyle/>
        <a:p>
          <a:pPr marL="0" lvl="0" indent="0" algn="l" defTabSz="1244600">
            <a:lnSpc>
              <a:spcPct val="90000"/>
            </a:lnSpc>
            <a:spcBef>
              <a:spcPct val="0"/>
            </a:spcBef>
            <a:spcAft>
              <a:spcPct val="35000"/>
            </a:spcAft>
            <a:buNone/>
          </a:pPr>
          <a:r>
            <a:rPr lang="en-US" sz="2800" kern="1200" dirty="0">
              <a:solidFill>
                <a:schemeClr val="tx1"/>
              </a:solidFill>
            </a:rPr>
            <a:t>Adverse Childhood Events (ACEs) – August 2020 survey in Germany</a:t>
          </a:r>
        </a:p>
      </dsp:txBody>
      <dsp:txXfrm>
        <a:off x="520409" y="106146"/>
        <a:ext cx="6640142" cy="74586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74EA9-D0C2-43E0-B5E7-0FE43CB0E802}">
      <dsp:nvSpPr>
        <dsp:cNvPr id="0" name=""/>
        <dsp:cNvSpPr/>
      </dsp:nvSpPr>
      <dsp:spPr>
        <a:xfrm>
          <a:off x="0" y="518542"/>
          <a:ext cx="9601200" cy="4198950"/>
        </a:xfrm>
        <a:prstGeom prst="rect">
          <a:avLst/>
        </a:prstGeom>
        <a:solidFill>
          <a:schemeClr val="lt1">
            <a:alpha val="90000"/>
            <a:hueOff val="0"/>
            <a:satOff val="0"/>
            <a:lumOff val="0"/>
            <a:alphaOff val="0"/>
          </a:schemeClr>
        </a:solidFill>
        <a:ln w="34925"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5160" tIns="645668" rIns="745160" bIns="220472" numCol="1" spcCol="1270" anchor="t" anchorCtr="0">
          <a:noAutofit/>
        </a:bodyPr>
        <a:lstStyle/>
        <a:p>
          <a:pPr marL="285750" lvl="1" indent="-285750" algn="l" defTabSz="1377950">
            <a:lnSpc>
              <a:spcPct val="90000"/>
            </a:lnSpc>
            <a:spcBef>
              <a:spcPct val="0"/>
            </a:spcBef>
            <a:spcAft>
              <a:spcPct val="15000"/>
            </a:spcAft>
            <a:buChar char="•"/>
          </a:pPr>
          <a:r>
            <a:rPr lang="en-US" sz="3100" kern="1200" dirty="0"/>
            <a:t>“...low socio-economic status as well as social isolation, both of which are on the rise in the current pandemic, are major risk factors for ACEs”</a:t>
          </a:r>
        </a:p>
        <a:p>
          <a:pPr marL="285750" lvl="1" indent="-285750" algn="l" defTabSz="1377950">
            <a:lnSpc>
              <a:spcPct val="90000"/>
            </a:lnSpc>
            <a:spcBef>
              <a:spcPct val="0"/>
            </a:spcBef>
            <a:spcAft>
              <a:spcPct val="15000"/>
            </a:spcAft>
            <a:buChar char="•"/>
          </a:pPr>
          <a:r>
            <a:rPr lang="en-US" sz="3100" kern="1200" dirty="0"/>
            <a:t>Calling for increased supports “within and beyond health care” to avoid lifetime consequences of an increase in ACEs due to the pandemic (Bryant et al., 2020)</a:t>
          </a:r>
        </a:p>
      </dsp:txBody>
      <dsp:txXfrm>
        <a:off x="0" y="518542"/>
        <a:ext cx="9601200" cy="4198950"/>
      </dsp:txXfrm>
    </dsp:sp>
    <dsp:sp modelId="{625EB50D-817A-44C0-A4B7-0D8AB2A85BFA}">
      <dsp:nvSpPr>
        <dsp:cNvPr id="0" name=""/>
        <dsp:cNvSpPr/>
      </dsp:nvSpPr>
      <dsp:spPr>
        <a:xfrm>
          <a:off x="480060" y="60982"/>
          <a:ext cx="6720840" cy="915120"/>
        </a:xfrm>
        <a:prstGeom prst="roundRect">
          <a:avLst/>
        </a:prstGeom>
        <a:solidFill>
          <a:schemeClr val="accent2">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4032" tIns="0" rIns="254032" bIns="0" numCol="1" spcCol="1270" anchor="ctr" anchorCtr="0">
          <a:noAutofit/>
        </a:bodyPr>
        <a:lstStyle/>
        <a:p>
          <a:pPr marL="0" lvl="0" indent="0" algn="l" defTabSz="1377950">
            <a:lnSpc>
              <a:spcPct val="90000"/>
            </a:lnSpc>
            <a:spcBef>
              <a:spcPct val="0"/>
            </a:spcBef>
            <a:spcAft>
              <a:spcPct val="35000"/>
            </a:spcAft>
            <a:buNone/>
          </a:pPr>
          <a:r>
            <a:rPr lang="en-US" sz="3100" kern="1200" dirty="0">
              <a:solidFill>
                <a:schemeClr val="tx1"/>
              </a:solidFill>
            </a:rPr>
            <a:t>Weitzman Institute at Community Health Center (U.S.)</a:t>
          </a:r>
        </a:p>
      </dsp:txBody>
      <dsp:txXfrm>
        <a:off x="524732" y="105654"/>
        <a:ext cx="6631496" cy="825776"/>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64C842-1527-4BA2-9DB4-AAF264F94F84}">
      <dsp:nvSpPr>
        <dsp:cNvPr id="0" name=""/>
        <dsp:cNvSpPr/>
      </dsp:nvSpPr>
      <dsp:spPr>
        <a:xfrm>
          <a:off x="0" y="48137"/>
          <a:ext cx="9601200" cy="1474200"/>
        </a:xfrm>
        <a:prstGeom prst="roundRect">
          <a:avLst/>
        </a:prstGeom>
        <a:solidFill>
          <a:schemeClr val="accent2">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solidFill>
                <a:schemeClr val="tx1"/>
              </a:solidFill>
            </a:rPr>
            <a:t>Universities must accept their responsibility for student mental health and whole-heartedly support student needs (</a:t>
          </a:r>
          <a:r>
            <a:rPr lang="en-US" sz="2800" kern="1200" dirty="0" err="1">
              <a:solidFill>
                <a:schemeClr val="tx1"/>
              </a:solidFill>
            </a:rPr>
            <a:t>Connaway</a:t>
          </a:r>
          <a:r>
            <a:rPr lang="en-US" sz="2800" kern="1200" dirty="0">
              <a:solidFill>
                <a:schemeClr val="tx1"/>
              </a:solidFill>
            </a:rPr>
            <a:t> et al., 2022).</a:t>
          </a:r>
        </a:p>
      </dsp:txBody>
      <dsp:txXfrm>
        <a:off x="71965" y="120102"/>
        <a:ext cx="9457270" cy="1330270"/>
      </dsp:txXfrm>
    </dsp:sp>
    <dsp:sp modelId="{6276EC29-C515-4558-AF6E-6800DF85070C}">
      <dsp:nvSpPr>
        <dsp:cNvPr id="0" name=""/>
        <dsp:cNvSpPr/>
      </dsp:nvSpPr>
      <dsp:spPr>
        <a:xfrm>
          <a:off x="0" y="1602977"/>
          <a:ext cx="9601200" cy="1474200"/>
        </a:xfrm>
        <a:prstGeom prst="roundRect">
          <a:avLst/>
        </a:prstGeom>
        <a:solidFill>
          <a:schemeClr val="accent3">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977900">
            <a:lnSpc>
              <a:spcPct val="90000"/>
            </a:lnSpc>
            <a:spcBef>
              <a:spcPct val="0"/>
            </a:spcBef>
            <a:spcAft>
              <a:spcPct val="35000"/>
            </a:spcAft>
            <a:buNone/>
          </a:pPr>
          <a:r>
            <a:rPr lang="en-US" sz="2800" kern="1200" dirty="0">
              <a:solidFill>
                <a:prstClr val="black"/>
              </a:solidFill>
              <a:latin typeface="Franklin Gothic Book" panose="020B0503020102020204"/>
              <a:ea typeface="+mn-ea"/>
              <a:cs typeface="+mn-cs"/>
            </a:rPr>
            <a:t>Must ensure students feel comfortable in our spaces (Whitmer, 2021).</a:t>
          </a:r>
        </a:p>
      </dsp:txBody>
      <dsp:txXfrm>
        <a:off x="71965" y="1674942"/>
        <a:ext cx="9457270" cy="1330270"/>
      </dsp:txXfrm>
    </dsp:sp>
    <dsp:sp modelId="{789718AD-A98D-4529-859A-07AA4AC94776}">
      <dsp:nvSpPr>
        <dsp:cNvPr id="0" name=""/>
        <dsp:cNvSpPr/>
      </dsp:nvSpPr>
      <dsp:spPr>
        <a:xfrm>
          <a:off x="0" y="3157817"/>
          <a:ext cx="9601200" cy="1474200"/>
        </a:xfrm>
        <a:prstGeom prst="roundRect">
          <a:avLst/>
        </a:prstGeom>
        <a:solidFill>
          <a:schemeClr val="accent4">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977900">
            <a:lnSpc>
              <a:spcPct val="90000"/>
            </a:lnSpc>
            <a:spcBef>
              <a:spcPct val="0"/>
            </a:spcBef>
            <a:spcAft>
              <a:spcPct val="35000"/>
            </a:spcAft>
            <a:buNone/>
          </a:pPr>
          <a:r>
            <a:rPr lang="en-US" sz="2800" kern="1200" dirty="0">
              <a:solidFill>
                <a:prstClr val="black"/>
              </a:solidFill>
              <a:latin typeface="Franklin Gothic Book" panose="020B0503020102020204"/>
              <a:ea typeface="+mn-ea"/>
              <a:cs typeface="+mn-cs"/>
            </a:rPr>
            <a:t>Students will be more inclined toward empathic contacts and relationships with their university (Sens &amp; Moll, 2021).</a:t>
          </a:r>
        </a:p>
      </dsp:txBody>
      <dsp:txXfrm>
        <a:off x="71965" y="3229782"/>
        <a:ext cx="9457270" cy="133027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64C842-1527-4BA2-9DB4-AAF264F94F84}">
      <dsp:nvSpPr>
        <dsp:cNvPr id="0" name=""/>
        <dsp:cNvSpPr/>
      </dsp:nvSpPr>
      <dsp:spPr>
        <a:xfrm>
          <a:off x="0" y="74597"/>
          <a:ext cx="9601200" cy="1450799"/>
        </a:xfrm>
        <a:prstGeom prst="roundRect">
          <a:avLst/>
        </a:prstGeom>
        <a:solidFill>
          <a:schemeClr val="accent2">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dirty="0">
              <a:solidFill>
                <a:prstClr val="black"/>
              </a:solidFill>
              <a:latin typeface="Franklin Gothic Book" panose="020B0503020102020204"/>
              <a:ea typeface="+mn-ea"/>
              <a:cs typeface="+mn-cs"/>
            </a:rPr>
            <a:t>It’s the ethos of the university that will dictate how libraries will provide study space (Baker &amp; Ellis, 2021).</a:t>
          </a:r>
          <a:endParaRPr lang="en-US" sz="3100" kern="1200" dirty="0">
            <a:solidFill>
              <a:schemeClr val="tx1"/>
            </a:solidFill>
          </a:endParaRPr>
        </a:p>
      </dsp:txBody>
      <dsp:txXfrm>
        <a:off x="70822" y="145419"/>
        <a:ext cx="9459556" cy="1309155"/>
      </dsp:txXfrm>
    </dsp:sp>
    <dsp:sp modelId="{6276EC29-C515-4558-AF6E-6800DF85070C}">
      <dsp:nvSpPr>
        <dsp:cNvPr id="0" name=""/>
        <dsp:cNvSpPr/>
      </dsp:nvSpPr>
      <dsp:spPr>
        <a:xfrm>
          <a:off x="0" y="1614677"/>
          <a:ext cx="9601200" cy="1450799"/>
        </a:xfrm>
        <a:prstGeom prst="roundRect">
          <a:avLst/>
        </a:prstGeom>
        <a:solidFill>
          <a:schemeClr val="accent3">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977900">
            <a:lnSpc>
              <a:spcPct val="90000"/>
            </a:lnSpc>
            <a:spcBef>
              <a:spcPct val="0"/>
            </a:spcBef>
            <a:spcAft>
              <a:spcPct val="35000"/>
            </a:spcAft>
            <a:buNone/>
          </a:pPr>
          <a:r>
            <a:rPr lang="en-US" sz="2800" kern="1200" dirty="0">
              <a:solidFill>
                <a:schemeClr val="tx1"/>
              </a:solidFill>
            </a:rPr>
            <a:t>Universities may have noticed the rise in mental disease but what about our impact on it? Study space design is one way to accept our role in supporting mental health.</a:t>
          </a:r>
          <a:endParaRPr lang="en-US" sz="2800" kern="1200" dirty="0">
            <a:solidFill>
              <a:prstClr val="black"/>
            </a:solidFill>
            <a:latin typeface="Franklin Gothic Book" panose="020B0503020102020204"/>
            <a:ea typeface="+mn-ea"/>
            <a:cs typeface="+mn-cs"/>
          </a:endParaRPr>
        </a:p>
      </dsp:txBody>
      <dsp:txXfrm>
        <a:off x="70822" y="1685499"/>
        <a:ext cx="9459556" cy="1309155"/>
      </dsp:txXfrm>
    </dsp:sp>
    <dsp:sp modelId="{789718AD-A98D-4529-859A-07AA4AC94776}">
      <dsp:nvSpPr>
        <dsp:cNvPr id="0" name=""/>
        <dsp:cNvSpPr/>
      </dsp:nvSpPr>
      <dsp:spPr>
        <a:xfrm>
          <a:off x="0" y="3154757"/>
          <a:ext cx="9601200" cy="1450799"/>
        </a:xfrm>
        <a:prstGeom prst="roundRect">
          <a:avLst/>
        </a:prstGeom>
        <a:solidFill>
          <a:schemeClr val="accent4">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977900">
            <a:lnSpc>
              <a:spcPct val="90000"/>
            </a:lnSpc>
            <a:spcBef>
              <a:spcPct val="0"/>
            </a:spcBef>
            <a:spcAft>
              <a:spcPct val="35000"/>
            </a:spcAft>
            <a:buNone/>
          </a:pPr>
          <a:r>
            <a:rPr lang="en-US" sz="2800" kern="1200" dirty="0">
              <a:solidFill>
                <a:prstClr val="black"/>
              </a:solidFill>
              <a:latin typeface="Franklin Gothic Book" panose="020B0503020102020204"/>
              <a:ea typeface="+mn-ea"/>
              <a:cs typeface="+mn-cs"/>
            </a:rPr>
            <a:t>According to Maslow’s Hierarchy of Needs (1943), in order to succeed in their academic work, students must first feel physically and psychologically safe.</a:t>
          </a:r>
        </a:p>
      </dsp:txBody>
      <dsp:txXfrm>
        <a:off x="70822" y="3225579"/>
        <a:ext cx="9459556" cy="13091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6DF780-D474-4844-BE5F-F8D0CE0DA6DF}">
      <dsp:nvSpPr>
        <dsp:cNvPr id="0" name=""/>
        <dsp:cNvSpPr/>
      </dsp:nvSpPr>
      <dsp:spPr>
        <a:xfrm>
          <a:off x="0" y="857519"/>
          <a:ext cx="6506304" cy="4158000"/>
        </a:xfrm>
        <a:prstGeom prst="rect">
          <a:avLst/>
        </a:prstGeom>
        <a:solidFill>
          <a:schemeClr val="lt2">
            <a:alpha val="90000"/>
            <a:hueOff val="0"/>
            <a:satOff val="0"/>
            <a:lumOff val="0"/>
            <a:alphaOff val="0"/>
          </a:schemeClr>
        </a:solidFill>
        <a:ln w="34925" cap="flat" cmpd="sng" algn="in">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4961" tIns="416560" rIns="504961" bIns="14224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Ages 18-25 are the “impressionable years” – a critical “make or break” time when significant external events can have lifelong impacts on lifelong beliefs and values and end up shaping societal values and economics</a:t>
          </a:r>
        </a:p>
        <a:p>
          <a:pPr marL="228600" lvl="1" indent="-228600" algn="l" defTabSz="889000">
            <a:lnSpc>
              <a:spcPct val="90000"/>
            </a:lnSpc>
            <a:spcBef>
              <a:spcPct val="0"/>
            </a:spcBef>
            <a:spcAft>
              <a:spcPct val="15000"/>
            </a:spcAft>
            <a:buChar char="•"/>
          </a:pPr>
          <a:endParaRPr lang="en-US" sz="2000" kern="1200" dirty="0"/>
        </a:p>
        <a:p>
          <a:pPr marL="228600" lvl="1" indent="-228600" algn="l" defTabSz="889000">
            <a:lnSpc>
              <a:spcPct val="90000"/>
            </a:lnSpc>
            <a:spcBef>
              <a:spcPct val="0"/>
            </a:spcBef>
            <a:spcAft>
              <a:spcPct val="15000"/>
            </a:spcAft>
            <a:buChar char="•"/>
          </a:pPr>
          <a:r>
            <a:rPr lang="en-US" sz="2000" kern="1200" dirty="0"/>
            <a:t>The recession slowed the “development of positive self-views” and was linked to increases in depression and “lowered levels of subjective health”</a:t>
          </a:r>
        </a:p>
        <a:p>
          <a:pPr marL="228600" lvl="1" indent="-228600" algn="l" defTabSz="889000">
            <a:lnSpc>
              <a:spcPct val="90000"/>
            </a:lnSpc>
            <a:spcBef>
              <a:spcPct val="0"/>
            </a:spcBef>
            <a:spcAft>
              <a:spcPct val="15000"/>
            </a:spcAft>
            <a:buChar char="•"/>
          </a:pPr>
          <a:endParaRPr lang="en-US" sz="2000" kern="1200" dirty="0"/>
        </a:p>
        <a:p>
          <a:pPr marL="228600" lvl="1" indent="-228600" algn="l" defTabSz="889000">
            <a:lnSpc>
              <a:spcPct val="90000"/>
            </a:lnSpc>
            <a:spcBef>
              <a:spcPct val="0"/>
            </a:spcBef>
            <a:spcAft>
              <a:spcPct val="15000"/>
            </a:spcAft>
            <a:buChar char="•"/>
          </a:pPr>
          <a:r>
            <a:rPr lang="en-US" sz="2000" kern="1200" dirty="0"/>
            <a:t>Levels of self-esteem among adolescents continued to drop after the recession</a:t>
          </a:r>
        </a:p>
      </dsp:txBody>
      <dsp:txXfrm>
        <a:off x="0" y="857519"/>
        <a:ext cx="6506304" cy="4158000"/>
      </dsp:txXfrm>
    </dsp:sp>
    <dsp:sp modelId="{DACE0913-AD2F-4D63-A44F-749E7A8A44AB}">
      <dsp:nvSpPr>
        <dsp:cNvPr id="0" name=""/>
        <dsp:cNvSpPr/>
      </dsp:nvSpPr>
      <dsp:spPr>
        <a:xfrm>
          <a:off x="325315" y="562319"/>
          <a:ext cx="4554412" cy="590400"/>
        </a:xfrm>
        <a:prstGeom prst="roundRect">
          <a:avLst/>
        </a:prstGeom>
        <a:solidFill>
          <a:schemeClr val="dk2">
            <a:hueOff val="0"/>
            <a:satOff val="0"/>
            <a:lumOff val="0"/>
            <a:alphaOff val="0"/>
          </a:schemeClr>
        </a:solidFill>
        <a:ln w="34925"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2146" tIns="0" rIns="172146" bIns="0" numCol="1" spcCol="1270" anchor="ctr" anchorCtr="0">
          <a:noAutofit/>
        </a:bodyPr>
        <a:lstStyle/>
        <a:p>
          <a:pPr marL="0" lvl="0" indent="0" algn="l" defTabSz="889000">
            <a:lnSpc>
              <a:spcPct val="90000"/>
            </a:lnSpc>
            <a:spcBef>
              <a:spcPct val="0"/>
            </a:spcBef>
            <a:spcAft>
              <a:spcPct val="35000"/>
            </a:spcAft>
            <a:buNone/>
          </a:pPr>
          <a:r>
            <a:rPr lang="en-US" sz="2000" kern="1200" dirty="0"/>
            <a:t>Impacts of Great Recession on 18-25 year-olds (Schoon &amp; Mortimer, 2017) </a:t>
          </a:r>
        </a:p>
      </dsp:txBody>
      <dsp:txXfrm>
        <a:off x="354136" y="591140"/>
        <a:ext cx="4496770" cy="53275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6DF780-D474-4844-BE5F-F8D0CE0DA6DF}">
      <dsp:nvSpPr>
        <dsp:cNvPr id="0" name=""/>
        <dsp:cNvSpPr/>
      </dsp:nvSpPr>
      <dsp:spPr>
        <a:xfrm>
          <a:off x="0" y="466469"/>
          <a:ext cx="6506304" cy="2088450"/>
        </a:xfrm>
        <a:prstGeom prst="rect">
          <a:avLst/>
        </a:prstGeom>
        <a:solidFill>
          <a:schemeClr val="lt2">
            <a:alpha val="90000"/>
            <a:hueOff val="0"/>
            <a:satOff val="0"/>
            <a:lumOff val="0"/>
            <a:alphaOff val="0"/>
          </a:schemeClr>
        </a:solidFill>
        <a:ln w="34925" cap="flat" cmpd="sng" algn="in">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4961" tIns="541528" rIns="504961" bIns="184912" numCol="1" spcCol="1270" anchor="t" anchorCtr="0">
          <a:noAutofit/>
        </a:bodyPr>
        <a:lstStyle/>
        <a:p>
          <a:pPr marL="228600" lvl="1" indent="-228600" algn="l" defTabSz="1155700">
            <a:lnSpc>
              <a:spcPct val="90000"/>
            </a:lnSpc>
            <a:spcBef>
              <a:spcPct val="0"/>
            </a:spcBef>
            <a:spcAft>
              <a:spcPct val="15000"/>
            </a:spcAft>
            <a:buChar char="•"/>
          </a:pPr>
          <a:r>
            <a:rPr lang="en-US" sz="2600" kern="1200" dirty="0"/>
            <a:t>Researchers noted an increase in abuse-related internet searches such as “my mom beat me” or “my dad hit me” (Bryant et al., 2020).</a:t>
          </a:r>
        </a:p>
      </dsp:txBody>
      <dsp:txXfrm>
        <a:off x="0" y="466469"/>
        <a:ext cx="6506304" cy="2088450"/>
      </dsp:txXfrm>
    </dsp:sp>
    <dsp:sp modelId="{DACE0913-AD2F-4D63-A44F-749E7A8A44AB}">
      <dsp:nvSpPr>
        <dsp:cNvPr id="0" name=""/>
        <dsp:cNvSpPr/>
      </dsp:nvSpPr>
      <dsp:spPr>
        <a:xfrm>
          <a:off x="325315" y="82709"/>
          <a:ext cx="4554412" cy="767520"/>
        </a:xfrm>
        <a:prstGeom prst="roundRect">
          <a:avLst/>
        </a:prstGeom>
        <a:solidFill>
          <a:schemeClr val="dk2">
            <a:hueOff val="0"/>
            <a:satOff val="0"/>
            <a:lumOff val="0"/>
            <a:alphaOff val="0"/>
          </a:schemeClr>
        </a:solidFill>
        <a:ln w="34925"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2146" tIns="0" rIns="172146" bIns="0" numCol="1" spcCol="1270" anchor="ctr" anchorCtr="0">
          <a:noAutofit/>
        </a:bodyPr>
        <a:lstStyle/>
        <a:p>
          <a:pPr marL="0" lvl="0" indent="0" algn="l" defTabSz="1155700">
            <a:lnSpc>
              <a:spcPct val="90000"/>
            </a:lnSpc>
            <a:spcBef>
              <a:spcPct val="0"/>
            </a:spcBef>
            <a:spcAft>
              <a:spcPct val="35000"/>
            </a:spcAft>
            <a:buNone/>
          </a:pPr>
          <a:r>
            <a:rPr lang="en-US" sz="2600" kern="1200" dirty="0"/>
            <a:t>Great Recession </a:t>
          </a:r>
        </a:p>
      </dsp:txBody>
      <dsp:txXfrm>
        <a:off x="362782" y="120176"/>
        <a:ext cx="4479478" cy="692586"/>
      </dsp:txXfrm>
    </dsp:sp>
    <dsp:sp modelId="{130918AF-0783-4BE9-BD1E-E523DE630CC4}">
      <dsp:nvSpPr>
        <dsp:cNvPr id="0" name=""/>
        <dsp:cNvSpPr/>
      </dsp:nvSpPr>
      <dsp:spPr>
        <a:xfrm>
          <a:off x="0" y="3102550"/>
          <a:ext cx="6506304" cy="2416050"/>
        </a:xfrm>
        <a:prstGeom prst="rect">
          <a:avLst/>
        </a:prstGeom>
        <a:solidFill>
          <a:schemeClr val="lt2">
            <a:alpha val="90000"/>
            <a:hueOff val="0"/>
            <a:satOff val="0"/>
            <a:lumOff val="0"/>
            <a:alphaOff val="0"/>
          </a:schemeClr>
        </a:solidFill>
        <a:ln w="34925" cap="flat" cmpd="sng" algn="in">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04961" tIns="541528" rIns="504961" bIns="184912" numCol="1" spcCol="1270" anchor="t" anchorCtr="0">
          <a:noAutofit/>
        </a:bodyPr>
        <a:lstStyle/>
        <a:p>
          <a:pPr marL="228600" lvl="1" indent="-228600" algn="l" defTabSz="1155700">
            <a:lnSpc>
              <a:spcPct val="90000"/>
            </a:lnSpc>
            <a:spcBef>
              <a:spcPct val="0"/>
            </a:spcBef>
            <a:spcAft>
              <a:spcPct val="15000"/>
            </a:spcAft>
            <a:buChar char="•"/>
          </a:pPr>
          <a:r>
            <a:rPr lang="en-US" sz="2600" kern="1200" dirty="0"/>
            <a:t>Children who experienced quarantine were four times as likely to experience post-traumatic stress than those who did not (Sprang &amp; </a:t>
          </a:r>
          <a:r>
            <a:rPr lang="en-US" sz="2600" kern="1200" dirty="0" err="1"/>
            <a:t>Silman</a:t>
          </a:r>
          <a:r>
            <a:rPr lang="en-US" sz="2600" kern="1200" dirty="0"/>
            <a:t>, 2013).</a:t>
          </a:r>
        </a:p>
      </dsp:txBody>
      <dsp:txXfrm>
        <a:off x="0" y="3102550"/>
        <a:ext cx="6506304" cy="2416050"/>
      </dsp:txXfrm>
    </dsp:sp>
    <dsp:sp modelId="{A4785424-725A-443E-B74D-4DE496E17F0B}">
      <dsp:nvSpPr>
        <dsp:cNvPr id="0" name=""/>
        <dsp:cNvSpPr/>
      </dsp:nvSpPr>
      <dsp:spPr>
        <a:xfrm>
          <a:off x="325315" y="2695320"/>
          <a:ext cx="4554412" cy="767520"/>
        </a:xfrm>
        <a:prstGeom prst="roundRect">
          <a:avLst/>
        </a:prstGeom>
        <a:solidFill>
          <a:schemeClr val="dk2">
            <a:hueOff val="0"/>
            <a:satOff val="0"/>
            <a:lumOff val="0"/>
            <a:alphaOff val="0"/>
          </a:schemeClr>
        </a:solidFill>
        <a:ln w="34925" cap="flat" cmpd="sng" algn="in">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2146" tIns="0" rIns="172146" bIns="0" numCol="1" spcCol="1270" anchor="ctr" anchorCtr="0">
          <a:noAutofit/>
        </a:bodyPr>
        <a:lstStyle/>
        <a:p>
          <a:pPr marL="0" lvl="0" indent="0" algn="l" defTabSz="1155700">
            <a:lnSpc>
              <a:spcPct val="90000"/>
            </a:lnSpc>
            <a:spcBef>
              <a:spcPct val="0"/>
            </a:spcBef>
            <a:spcAft>
              <a:spcPct val="35000"/>
            </a:spcAft>
            <a:buNone/>
          </a:pPr>
          <a:r>
            <a:rPr lang="en-US" sz="2600" kern="1200" dirty="0"/>
            <a:t>SARS</a:t>
          </a:r>
        </a:p>
      </dsp:txBody>
      <dsp:txXfrm>
        <a:off x="362782" y="2732787"/>
        <a:ext cx="4479478" cy="69258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74EA9-D0C2-43E0-B5E7-0FE43CB0E802}">
      <dsp:nvSpPr>
        <dsp:cNvPr id="0" name=""/>
        <dsp:cNvSpPr/>
      </dsp:nvSpPr>
      <dsp:spPr>
        <a:xfrm>
          <a:off x="0" y="405994"/>
          <a:ext cx="9601200" cy="3477600"/>
        </a:xfrm>
        <a:prstGeom prst="rect">
          <a:avLst/>
        </a:prstGeom>
        <a:solidFill>
          <a:schemeClr val="lt1">
            <a:alpha val="90000"/>
            <a:hueOff val="0"/>
            <a:satOff val="0"/>
            <a:lumOff val="0"/>
            <a:alphaOff val="0"/>
          </a:schemeClr>
        </a:solidFill>
        <a:ln w="34925"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5160" tIns="479044" rIns="745160" bIns="163576" numCol="1" spcCol="1270" anchor="t" anchorCtr="0">
          <a:noAutofit/>
        </a:bodyPr>
        <a:lstStyle/>
        <a:p>
          <a:pPr marL="228600" lvl="1" indent="-228600" algn="l" defTabSz="1022350">
            <a:lnSpc>
              <a:spcPct val="90000"/>
            </a:lnSpc>
            <a:spcBef>
              <a:spcPct val="0"/>
            </a:spcBef>
            <a:spcAft>
              <a:spcPct val="15000"/>
            </a:spcAft>
            <a:buChar char="•"/>
          </a:pPr>
          <a:r>
            <a:rPr lang="en-US" sz="2300" kern="1200" dirty="0"/>
            <a:t>The pandemic has caused a significant risk to adolescent development </a:t>
          </a:r>
        </a:p>
        <a:p>
          <a:pPr marL="228600" lvl="1" indent="-228600" algn="l" defTabSz="1022350">
            <a:lnSpc>
              <a:spcPct val="90000"/>
            </a:lnSpc>
            <a:spcBef>
              <a:spcPct val="0"/>
            </a:spcBef>
            <a:spcAft>
              <a:spcPct val="15000"/>
            </a:spcAft>
            <a:buChar char="•"/>
          </a:pPr>
          <a:r>
            <a:rPr lang="en-US" sz="2300" kern="1200" dirty="0"/>
            <a:t>Adolescence is a “second chance” to process early childhood trauma, for identity creation, and for brain changes – all of which require socializing with others</a:t>
          </a:r>
        </a:p>
        <a:p>
          <a:pPr marL="228600" lvl="1" indent="-228600" algn="l" defTabSz="1022350">
            <a:lnSpc>
              <a:spcPct val="90000"/>
            </a:lnSpc>
            <a:spcBef>
              <a:spcPct val="0"/>
            </a:spcBef>
            <a:spcAft>
              <a:spcPct val="15000"/>
            </a:spcAft>
            <a:buChar char="•"/>
          </a:pPr>
          <a:r>
            <a:rPr lang="en-US" sz="2300" kern="1200" dirty="0"/>
            <a:t>Masking, social distancing and shutdowns have limited these crucial interactions, making this “second chance” a “second hazard”, particularly for traumatized, poor, immigrant, and/or racialized adolescents</a:t>
          </a:r>
        </a:p>
      </dsp:txBody>
      <dsp:txXfrm>
        <a:off x="0" y="405994"/>
        <a:ext cx="9601200" cy="3477600"/>
      </dsp:txXfrm>
    </dsp:sp>
    <dsp:sp modelId="{625EB50D-817A-44C0-A4B7-0D8AB2A85BFA}">
      <dsp:nvSpPr>
        <dsp:cNvPr id="0" name=""/>
        <dsp:cNvSpPr/>
      </dsp:nvSpPr>
      <dsp:spPr>
        <a:xfrm>
          <a:off x="480060" y="66514"/>
          <a:ext cx="6720840" cy="678960"/>
        </a:xfrm>
        <a:prstGeom prst="roundRect">
          <a:avLst/>
        </a:prstGeom>
        <a:solidFill>
          <a:schemeClr val="accent2">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4032" tIns="0" rIns="254032" bIns="0" numCol="1" spcCol="1270" anchor="ctr" anchorCtr="0">
          <a:noAutofit/>
        </a:bodyPr>
        <a:lstStyle/>
        <a:p>
          <a:pPr marL="0" lvl="0" indent="0" algn="l" defTabSz="1022350">
            <a:lnSpc>
              <a:spcPct val="90000"/>
            </a:lnSpc>
            <a:spcBef>
              <a:spcPct val="0"/>
            </a:spcBef>
            <a:spcAft>
              <a:spcPct val="35000"/>
            </a:spcAft>
            <a:buNone/>
          </a:pPr>
          <a:r>
            <a:rPr lang="en-US" sz="2300" kern="1200" dirty="0">
              <a:solidFill>
                <a:schemeClr val="tx1"/>
              </a:solidFill>
            </a:rPr>
            <a:t>“Second chance” became a “second hazard” (Leuzinger-</a:t>
          </a:r>
          <a:r>
            <a:rPr lang="en-US" sz="2300" kern="1200" dirty="0" err="1">
              <a:solidFill>
                <a:schemeClr val="tx1"/>
              </a:solidFill>
            </a:rPr>
            <a:t>Bohleber</a:t>
          </a:r>
          <a:r>
            <a:rPr lang="en-US" sz="2300" kern="1200" dirty="0">
              <a:solidFill>
                <a:schemeClr val="tx1"/>
              </a:solidFill>
            </a:rPr>
            <a:t> &amp; </a:t>
          </a:r>
          <a:r>
            <a:rPr lang="en-US" sz="2300" kern="1200" dirty="0" err="1">
              <a:solidFill>
                <a:schemeClr val="tx1"/>
              </a:solidFill>
            </a:rPr>
            <a:t>Montigny</a:t>
          </a:r>
          <a:r>
            <a:rPr lang="en-US" sz="2300" kern="1200" dirty="0">
              <a:solidFill>
                <a:schemeClr val="tx1"/>
              </a:solidFill>
            </a:rPr>
            <a:t>, 2021)</a:t>
          </a:r>
        </a:p>
      </dsp:txBody>
      <dsp:txXfrm>
        <a:off x="513204" y="99658"/>
        <a:ext cx="6654552" cy="61267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74EA9-D0C2-43E0-B5E7-0FE43CB0E802}">
      <dsp:nvSpPr>
        <dsp:cNvPr id="0" name=""/>
        <dsp:cNvSpPr/>
      </dsp:nvSpPr>
      <dsp:spPr>
        <a:xfrm>
          <a:off x="0" y="474215"/>
          <a:ext cx="9601200" cy="3326400"/>
        </a:xfrm>
        <a:prstGeom prst="rect">
          <a:avLst/>
        </a:prstGeom>
        <a:solidFill>
          <a:schemeClr val="lt1">
            <a:alpha val="90000"/>
            <a:hueOff val="0"/>
            <a:satOff val="0"/>
            <a:lumOff val="0"/>
            <a:alphaOff val="0"/>
          </a:schemeClr>
        </a:solidFill>
        <a:ln w="34925"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5160" tIns="458216" rIns="745160" bIns="156464" numCol="1" spcCol="1270" anchor="t" anchorCtr="0">
          <a:noAutofit/>
        </a:bodyPr>
        <a:lstStyle/>
        <a:p>
          <a:pPr marL="228600" lvl="1" indent="-228600" algn="l" defTabSz="977900">
            <a:lnSpc>
              <a:spcPct val="90000"/>
            </a:lnSpc>
            <a:spcBef>
              <a:spcPct val="0"/>
            </a:spcBef>
            <a:spcAft>
              <a:spcPct val="15000"/>
            </a:spcAft>
            <a:buChar char="•"/>
          </a:pPr>
          <a:r>
            <a:rPr lang="en-US" sz="2200" kern="1200" dirty="0"/>
            <a:t>International, interdisciplinary research initiative to investigate the pandemic effects on adolescent development</a:t>
          </a:r>
        </a:p>
        <a:p>
          <a:pPr marL="228600" lvl="1" indent="-228600" algn="l" defTabSz="977900">
            <a:lnSpc>
              <a:spcPct val="90000"/>
            </a:lnSpc>
            <a:spcBef>
              <a:spcPct val="0"/>
            </a:spcBef>
            <a:spcAft>
              <a:spcPct val="15000"/>
            </a:spcAft>
            <a:buChar char="•"/>
          </a:pPr>
          <a:r>
            <a:rPr lang="en-US" sz="2200" kern="1200" dirty="0"/>
            <a:t>Their research mirrors the impacts of wars and the Great Depression and Great Recession, including disruptions in emotional regulation and development, and academic aspirations</a:t>
          </a:r>
        </a:p>
        <a:p>
          <a:pPr marL="228600" lvl="1" indent="-228600" algn="l" defTabSz="977900">
            <a:lnSpc>
              <a:spcPct val="90000"/>
            </a:lnSpc>
            <a:spcBef>
              <a:spcPct val="0"/>
            </a:spcBef>
            <a:spcAft>
              <a:spcPct val="15000"/>
            </a:spcAft>
            <a:buChar char="•"/>
          </a:pPr>
          <a:r>
            <a:rPr lang="en-US" sz="2200" kern="1200" dirty="0"/>
            <a:t>Effects are especially harsh for the marginalized and less fortunate, including immigrants</a:t>
          </a:r>
        </a:p>
        <a:p>
          <a:pPr marL="228600" lvl="1" indent="-228600" algn="l" defTabSz="977900">
            <a:lnSpc>
              <a:spcPct val="90000"/>
            </a:lnSpc>
            <a:spcBef>
              <a:spcPct val="0"/>
            </a:spcBef>
            <a:spcAft>
              <a:spcPct val="15000"/>
            </a:spcAft>
            <a:buChar char="•"/>
          </a:pPr>
          <a:r>
            <a:rPr lang="en-US" sz="2200" kern="1200" dirty="0"/>
            <a:t>Acknowledge a duo pandemic: Covid-19 and the social unrest/justice movement (Covid-19 Response Team, n.d.)</a:t>
          </a:r>
        </a:p>
      </dsp:txBody>
      <dsp:txXfrm>
        <a:off x="0" y="474215"/>
        <a:ext cx="9601200" cy="3326400"/>
      </dsp:txXfrm>
    </dsp:sp>
    <dsp:sp modelId="{625EB50D-817A-44C0-A4B7-0D8AB2A85BFA}">
      <dsp:nvSpPr>
        <dsp:cNvPr id="0" name=""/>
        <dsp:cNvSpPr/>
      </dsp:nvSpPr>
      <dsp:spPr>
        <a:xfrm>
          <a:off x="480060" y="149494"/>
          <a:ext cx="6720840" cy="649440"/>
        </a:xfrm>
        <a:prstGeom prst="roundRect">
          <a:avLst/>
        </a:prstGeom>
        <a:solidFill>
          <a:schemeClr val="accent2">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4032" tIns="0" rIns="254032" bIns="0" numCol="1" spcCol="1270" anchor="ctr" anchorCtr="0">
          <a:noAutofit/>
        </a:bodyPr>
        <a:lstStyle/>
        <a:p>
          <a:pPr marL="0" lvl="0" indent="0" algn="l" defTabSz="977900">
            <a:lnSpc>
              <a:spcPct val="90000"/>
            </a:lnSpc>
            <a:spcBef>
              <a:spcPct val="0"/>
            </a:spcBef>
            <a:spcAft>
              <a:spcPct val="35000"/>
            </a:spcAft>
            <a:buNone/>
          </a:pPr>
          <a:r>
            <a:rPr lang="en-US" sz="2200" kern="1200" dirty="0">
              <a:solidFill>
                <a:schemeClr val="tx1"/>
              </a:solidFill>
            </a:rPr>
            <a:t>Society for Research on Adolescents’ (SRA) Covid Response Team</a:t>
          </a:r>
        </a:p>
      </dsp:txBody>
      <dsp:txXfrm>
        <a:off x="511763" y="181197"/>
        <a:ext cx="6657434" cy="58603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74EA9-D0C2-43E0-B5E7-0FE43CB0E802}">
      <dsp:nvSpPr>
        <dsp:cNvPr id="0" name=""/>
        <dsp:cNvSpPr/>
      </dsp:nvSpPr>
      <dsp:spPr>
        <a:xfrm>
          <a:off x="0" y="453424"/>
          <a:ext cx="9601200" cy="3471300"/>
        </a:xfrm>
        <a:prstGeom prst="rect">
          <a:avLst/>
        </a:prstGeom>
        <a:solidFill>
          <a:schemeClr val="lt1">
            <a:alpha val="90000"/>
            <a:hueOff val="0"/>
            <a:satOff val="0"/>
            <a:lumOff val="0"/>
            <a:alphaOff val="0"/>
          </a:schemeClr>
        </a:solidFill>
        <a:ln w="34925"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5160" tIns="604012" rIns="745160" bIns="206248" numCol="1" spcCol="1270" anchor="t" anchorCtr="0">
          <a:noAutofit/>
        </a:bodyPr>
        <a:lstStyle/>
        <a:p>
          <a:pPr marL="285750" lvl="1" indent="-285750" algn="l" defTabSz="1289050">
            <a:lnSpc>
              <a:spcPct val="90000"/>
            </a:lnSpc>
            <a:spcBef>
              <a:spcPct val="0"/>
            </a:spcBef>
            <a:spcAft>
              <a:spcPct val="15000"/>
            </a:spcAft>
            <a:buChar char="•"/>
          </a:pPr>
          <a:r>
            <a:rPr lang="en-US" sz="2900" kern="1200" dirty="0"/>
            <a:t>Institutions and communities must step up to help youth recover from pandemic disruptors such as quarantine and restrictions, social isolation, increases in domestic abuse, household financial impacts, housing insecurity, prolonged family illnesses and deaths in the family (</a:t>
          </a:r>
          <a:r>
            <a:rPr lang="en-US" sz="2900" kern="1200" dirty="0" err="1"/>
            <a:t>Hussong</a:t>
          </a:r>
          <a:r>
            <a:rPr lang="en-US" sz="2900" kern="1200" dirty="0"/>
            <a:t> et al., 2021).</a:t>
          </a:r>
        </a:p>
      </dsp:txBody>
      <dsp:txXfrm>
        <a:off x="0" y="453424"/>
        <a:ext cx="9601200" cy="3471300"/>
      </dsp:txXfrm>
    </dsp:sp>
    <dsp:sp modelId="{625EB50D-817A-44C0-A4B7-0D8AB2A85BFA}">
      <dsp:nvSpPr>
        <dsp:cNvPr id="0" name=""/>
        <dsp:cNvSpPr/>
      </dsp:nvSpPr>
      <dsp:spPr>
        <a:xfrm>
          <a:off x="480060" y="25384"/>
          <a:ext cx="6720840" cy="856080"/>
        </a:xfrm>
        <a:prstGeom prst="roundRect">
          <a:avLst/>
        </a:prstGeom>
        <a:solidFill>
          <a:schemeClr val="accent2">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4032" tIns="0" rIns="254032" bIns="0" numCol="1" spcCol="1270" anchor="ctr" anchorCtr="0">
          <a:noAutofit/>
        </a:bodyPr>
        <a:lstStyle/>
        <a:p>
          <a:pPr marL="0" lvl="0" indent="0" algn="l" defTabSz="1289050">
            <a:lnSpc>
              <a:spcPct val="90000"/>
            </a:lnSpc>
            <a:spcBef>
              <a:spcPct val="0"/>
            </a:spcBef>
            <a:spcAft>
              <a:spcPct val="35000"/>
            </a:spcAft>
            <a:buNone/>
          </a:pPr>
          <a:r>
            <a:rPr lang="en-US" sz="2900" kern="1200" dirty="0">
              <a:solidFill>
                <a:schemeClr val="tx1"/>
              </a:solidFill>
            </a:rPr>
            <a:t>Society for Research on Adolescents’ (SRA) Covid Response Team</a:t>
          </a:r>
        </a:p>
      </dsp:txBody>
      <dsp:txXfrm>
        <a:off x="521850" y="67174"/>
        <a:ext cx="6637260" cy="7725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74EA9-D0C2-43E0-B5E7-0FE43CB0E802}">
      <dsp:nvSpPr>
        <dsp:cNvPr id="0" name=""/>
        <dsp:cNvSpPr/>
      </dsp:nvSpPr>
      <dsp:spPr>
        <a:xfrm>
          <a:off x="0" y="385478"/>
          <a:ext cx="9601200" cy="4347000"/>
        </a:xfrm>
        <a:prstGeom prst="rect">
          <a:avLst/>
        </a:prstGeom>
        <a:solidFill>
          <a:schemeClr val="lt1">
            <a:alpha val="90000"/>
            <a:hueOff val="0"/>
            <a:satOff val="0"/>
            <a:lumOff val="0"/>
            <a:alphaOff val="0"/>
          </a:schemeClr>
        </a:solidFill>
        <a:ln w="34925"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5160" tIns="479044" rIns="745160" bIns="163576" numCol="1" spcCol="1270" anchor="t" anchorCtr="0">
          <a:noAutofit/>
        </a:bodyPr>
        <a:lstStyle/>
        <a:p>
          <a:pPr marL="228600" lvl="1" indent="-228600" algn="l" defTabSz="1022350">
            <a:lnSpc>
              <a:spcPct val="90000"/>
            </a:lnSpc>
            <a:spcBef>
              <a:spcPct val="0"/>
            </a:spcBef>
            <a:spcAft>
              <a:spcPct val="15000"/>
            </a:spcAft>
            <a:buChar char="•"/>
          </a:pPr>
          <a:r>
            <a:rPr lang="en-US" sz="2300" kern="1200" dirty="0"/>
            <a:t>Parenting has been challenged during the pandemic, leading to “harsh parenting” and fragile families (abuse, worsened neglect), and the economic fallout has added even more pressure, all causing “lifetime and intergenerational consequences” (Perks et al., 2020).</a:t>
          </a:r>
        </a:p>
        <a:p>
          <a:pPr marL="228600" lvl="1" indent="-228600" algn="l" defTabSz="1022350">
            <a:lnSpc>
              <a:spcPct val="90000"/>
            </a:lnSpc>
            <a:spcBef>
              <a:spcPct val="0"/>
            </a:spcBef>
            <a:spcAft>
              <a:spcPct val="15000"/>
            </a:spcAft>
            <a:buChar char="•"/>
          </a:pPr>
          <a:r>
            <a:rPr lang="en-US" sz="2300" kern="1200" dirty="0"/>
            <a:t>Caregivers can be absorbed in their own trauma and may not be bridging the communication gap to help adolescents (Leuzinger-</a:t>
          </a:r>
          <a:r>
            <a:rPr lang="en-US" sz="2300" kern="1200" dirty="0" err="1"/>
            <a:t>Bohleber</a:t>
          </a:r>
          <a:r>
            <a:rPr lang="en-US" sz="2300" kern="1200" dirty="0"/>
            <a:t> &amp; </a:t>
          </a:r>
          <a:r>
            <a:rPr lang="en-US" sz="2300" kern="1200" dirty="0" err="1"/>
            <a:t>Montigny</a:t>
          </a:r>
          <a:r>
            <a:rPr lang="en-US" sz="2300" kern="1200" dirty="0"/>
            <a:t>, 2021).</a:t>
          </a:r>
        </a:p>
        <a:p>
          <a:pPr marL="228600" lvl="1" indent="-228600" algn="l" defTabSz="1022350">
            <a:lnSpc>
              <a:spcPct val="90000"/>
            </a:lnSpc>
            <a:spcBef>
              <a:spcPct val="0"/>
            </a:spcBef>
            <a:spcAft>
              <a:spcPct val="15000"/>
            </a:spcAft>
            <a:buChar char="•"/>
          </a:pPr>
          <a:r>
            <a:rPr lang="en-US" sz="2300" kern="1200" dirty="0"/>
            <a:t>One study looked at numbers of child abuse and neglect investigations in four U.S. jurisdictions before and during the pandemic and estimated that 200,000 cases went unreported (Nguyen, 2021).</a:t>
          </a:r>
        </a:p>
      </dsp:txBody>
      <dsp:txXfrm>
        <a:off x="0" y="385478"/>
        <a:ext cx="9601200" cy="4347000"/>
      </dsp:txXfrm>
    </dsp:sp>
    <dsp:sp modelId="{625EB50D-817A-44C0-A4B7-0D8AB2A85BFA}">
      <dsp:nvSpPr>
        <dsp:cNvPr id="0" name=""/>
        <dsp:cNvSpPr/>
      </dsp:nvSpPr>
      <dsp:spPr>
        <a:xfrm>
          <a:off x="480060" y="45998"/>
          <a:ext cx="6720840" cy="678960"/>
        </a:xfrm>
        <a:prstGeom prst="roundRect">
          <a:avLst/>
        </a:prstGeom>
        <a:solidFill>
          <a:schemeClr val="accent2">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4032" tIns="0" rIns="254032" bIns="0" numCol="1" spcCol="1270" anchor="ctr" anchorCtr="0">
          <a:noAutofit/>
        </a:bodyPr>
        <a:lstStyle/>
        <a:p>
          <a:pPr marL="0" lvl="0" indent="0" algn="l" defTabSz="1022350">
            <a:lnSpc>
              <a:spcPct val="90000"/>
            </a:lnSpc>
            <a:spcBef>
              <a:spcPct val="0"/>
            </a:spcBef>
            <a:spcAft>
              <a:spcPct val="35000"/>
            </a:spcAft>
            <a:buNone/>
          </a:pPr>
          <a:r>
            <a:rPr lang="en-US" sz="2300" kern="1200" dirty="0">
              <a:solidFill>
                <a:schemeClr val="tx1"/>
              </a:solidFill>
            </a:rPr>
            <a:t>Parenting</a:t>
          </a:r>
        </a:p>
      </dsp:txBody>
      <dsp:txXfrm>
        <a:off x="513204" y="79142"/>
        <a:ext cx="6654552" cy="61267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74EA9-D0C2-43E0-B5E7-0FE43CB0E802}">
      <dsp:nvSpPr>
        <dsp:cNvPr id="0" name=""/>
        <dsp:cNvSpPr/>
      </dsp:nvSpPr>
      <dsp:spPr>
        <a:xfrm>
          <a:off x="0" y="611378"/>
          <a:ext cx="9601200" cy="3969000"/>
        </a:xfrm>
        <a:prstGeom prst="rect">
          <a:avLst/>
        </a:prstGeom>
        <a:solidFill>
          <a:schemeClr val="lt1">
            <a:alpha val="90000"/>
            <a:hueOff val="0"/>
            <a:satOff val="0"/>
            <a:lumOff val="0"/>
            <a:alphaOff val="0"/>
          </a:schemeClr>
        </a:solidFill>
        <a:ln w="34925"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5160" tIns="583184" rIns="745160" bIns="199136"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Longitudinal study of the pandemic’s mental health effects on children and adolescents in Germany.</a:t>
          </a:r>
        </a:p>
        <a:p>
          <a:pPr marL="285750" lvl="1" indent="-285750" algn="l" defTabSz="1244600">
            <a:lnSpc>
              <a:spcPct val="90000"/>
            </a:lnSpc>
            <a:spcBef>
              <a:spcPct val="0"/>
            </a:spcBef>
            <a:spcAft>
              <a:spcPct val="15000"/>
            </a:spcAft>
            <a:buChar char="•"/>
          </a:pPr>
          <a:r>
            <a:rPr lang="en-US" sz="2800" kern="1200" dirty="0"/>
            <a:t>Comparisons between data from COPSY and pre-pandemic data from BELLA.</a:t>
          </a:r>
        </a:p>
        <a:p>
          <a:pPr marL="285750" lvl="1" indent="-285750" algn="l" defTabSz="1244600">
            <a:lnSpc>
              <a:spcPct val="90000"/>
            </a:lnSpc>
            <a:spcBef>
              <a:spcPct val="0"/>
            </a:spcBef>
            <a:spcAft>
              <a:spcPct val="15000"/>
            </a:spcAft>
            <a:buChar char="•"/>
          </a:pPr>
          <a:r>
            <a:rPr lang="en-US" sz="2800" kern="1200" dirty="0"/>
            <a:t>Anxiety and risk for other mental health problems (except depression) rose.</a:t>
          </a:r>
        </a:p>
        <a:p>
          <a:pPr marL="285750" lvl="1" indent="-285750" algn="l" defTabSz="1244600">
            <a:lnSpc>
              <a:spcPct val="90000"/>
            </a:lnSpc>
            <a:spcBef>
              <a:spcPct val="0"/>
            </a:spcBef>
            <a:spcAft>
              <a:spcPct val="15000"/>
            </a:spcAft>
            <a:buChar char="•"/>
          </a:pPr>
          <a:r>
            <a:rPr lang="en-US" sz="2800" kern="1200" dirty="0"/>
            <a:t>More family discord, more school-related problems.</a:t>
          </a:r>
        </a:p>
        <a:p>
          <a:pPr marL="285750" lvl="1" indent="-285750" algn="l" defTabSz="1244600">
            <a:lnSpc>
              <a:spcPct val="90000"/>
            </a:lnSpc>
            <a:spcBef>
              <a:spcPct val="0"/>
            </a:spcBef>
            <a:spcAft>
              <a:spcPct val="15000"/>
            </a:spcAft>
            <a:buChar char="•"/>
          </a:pPr>
          <a:r>
            <a:rPr lang="en-US" sz="2800" kern="1200" dirty="0"/>
            <a:t>39% of children said their friendships dwindled.</a:t>
          </a:r>
        </a:p>
      </dsp:txBody>
      <dsp:txXfrm>
        <a:off x="0" y="611378"/>
        <a:ext cx="9601200" cy="3969000"/>
      </dsp:txXfrm>
    </dsp:sp>
    <dsp:sp modelId="{625EB50D-817A-44C0-A4B7-0D8AB2A85BFA}">
      <dsp:nvSpPr>
        <dsp:cNvPr id="0" name=""/>
        <dsp:cNvSpPr/>
      </dsp:nvSpPr>
      <dsp:spPr>
        <a:xfrm>
          <a:off x="480060" y="198098"/>
          <a:ext cx="6720840" cy="826560"/>
        </a:xfrm>
        <a:prstGeom prst="roundRect">
          <a:avLst/>
        </a:prstGeom>
        <a:solidFill>
          <a:schemeClr val="accent2">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4032" tIns="0" rIns="254032" bIns="0" numCol="1" spcCol="1270" anchor="ctr" anchorCtr="0">
          <a:noAutofit/>
        </a:bodyPr>
        <a:lstStyle/>
        <a:p>
          <a:pPr marL="0" lvl="0" indent="0" algn="l" defTabSz="1244600">
            <a:lnSpc>
              <a:spcPct val="90000"/>
            </a:lnSpc>
            <a:spcBef>
              <a:spcPct val="0"/>
            </a:spcBef>
            <a:spcAft>
              <a:spcPct val="35000"/>
            </a:spcAft>
            <a:buNone/>
          </a:pPr>
          <a:r>
            <a:rPr lang="en-US" sz="2800" kern="1200" dirty="0">
              <a:solidFill>
                <a:schemeClr val="tx1"/>
              </a:solidFill>
            </a:rPr>
            <a:t>COPSY (Ravens-</a:t>
          </a:r>
          <a:r>
            <a:rPr lang="en-US" sz="2800" kern="1200" dirty="0" err="1">
              <a:solidFill>
                <a:schemeClr val="tx1"/>
              </a:solidFill>
            </a:rPr>
            <a:t>Sieberer</a:t>
          </a:r>
          <a:r>
            <a:rPr lang="en-US" sz="2800" kern="1200" dirty="0">
              <a:solidFill>
                <a:schemeClr val="tx1"/>
              </a:solidFill>
            </a:rPr>
            <a:t>, 2020)</a:t>
          </a:r>
        </a:p>
      </dsp:txBody>
      <dsp:txXfrm>
        <a:off x="520409" y="238447"/>
        <a:ext cx="6640142" cy="74586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74EA9-D0C2-43E0-B5E7-0FE43CB0E802}">
      <dsp:nvSpPr>
        <dsp:cNvPr id="0" name=""/>
        <dsp:cNvSpPr/>
      </dsp:nvSpPr>
      <dsp:spPr>
        <a:xfrm>
          <a:off x="0" y="1503575"/>
          <a:ext cx="9601200" cy="2879012"/>
        </a:xfrm>
        <a:prstGeom prst="rect">
          <a:avLst/>
        </a:prstGeom>
        <a:solidFill>
          <a:schemeClr val="lt1">
            <a:alpha val="90000"/>
            <a:hueOff val="0"/>
            <a:satOff val="0"/>
            <a:lumOff val="0"/>
            <a:alphaOff val="0"/>
          </a:schemeClr>
        </a:solidFill>
        <a:ln w="34925"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5160" tIns="666496" rIns="745160" bIns="199136" numCol="1" spcCol="1270" anchor="t" anchorCtr="0">
          <a:noAutofit/>
        </a:bodyPr>
        <a:lstStyle/>
        <a:p>
          <a:pPr marL="285750" lvl="1" indent="-285750" algn="l" defTabSz="1244600">
            <a:lnSpc>
              <a:spcPct val="90000"/>
            </a:lnSpc>
            <a:spcBef>
              <a:spcPct val="0"/>
            </a:spcBef>
            <a:spcAft>
              <a:spcPct val="15000"/>
            </a:spcAft>
            <a:buChar char="•"/>
          </a:pPr>
          <a:r>
            <a:rPr lang="en-US" sz="2800" kern="1200" dirty="0"/>
            <a:t>A traumatizing event has three elements:</a:t>
          </a:r>
        </a:p>
        <a:p>
          <a:pPr marL="571500" lvl="2" indent="-285750" algn="l" defTabSz="1244600">
            <a:lnSpc>
              <a:spcPct val="90000"/>
            </a:lnSpc>
            <a:spcBef>
              <a:spcPct val="0"/>
            </a:spcBef>
            <a:spcAft>
              <a:spcPct val="15000"/>
            </a:spcAft>
            <a:buChar char="•"/>
          </a:pPr>
          <a:r>
            <a:rPr lang="en-US" sz="2800" kern="1200" dirty="0"/>
            <a:t>“it was unexpected</a:t>
          </a:r>
        </a:p>
        <a:p>
          <a:pPr marL="571500" lvl="2" indent="-285750" algn="l" defTabSz="1244600">
            <a:lnSpc>
              <a:spcPct val="90000"/>
            </a:lnSpc>
            <a:spcBef>
              <a:spcPct val="0"/>
            </a:spcBef>
            <a:spcAft>
              <a:spcPct val="15000"/>
            </a:spcAft>
            <a:buChar char="•"/>
          </a:pPr>
          <a:r>
            <a:rPr lang="en-US" sz="2800" kern="1200" dirty="0"/>
            <a:t>the person was unprepared</a:t>
          </a:r>
        </a:p>
        <a:p>
          <a:pPr marL="571500" lvl="2" indent="-285750" algn="l" defTabSz="1244600">
            <a:lnSpc>
              <a:spcPct val="90000"/>
            </a:lnSpc>
            <a:spcBef>
              <a:spcPct val="0"/>
            </a:spcBef>
            <a:spcAft>
              <a:spcPct val="15000"/>
            </a:spcAft>
            <a:buChar char="•"/>
          </a:pPr>
          <a:r>
            <a:rPr lang="en-US" sz="2800" kern="1200" dirty="0"/>
            <a:t>there was nothing the person could do to prevent it from happening”</a:t>
          </a:r>
        </a:p>
      </dsp:txBody>
      <dsp:txXfrm>
        <a:off x="0" y="1503575"/>
        <a:ext cx="9601200" cy="2879012"/>
      </dsp:txXfrm>
    </dsp:sp>
    <dsp:sp modelId="{625EB50D-817A-44C0-A4B7-0D8AB2A85BFA}">
      <dsp:nvSpPr>
        <dsp:cNvPr id="0" name=""/>
        <dsp:cNvSpPr/>
      </dsp:nvSpPr>
      <dsp:spPr>
        <a:xfrm>
          <a:off x="469759" y="361764"/>
          <a:ext cx="6714276" cy="1564602"/>
        </a:xfrm>
        <a:prstGeom prst="roundRect">
          <a:avLst/>
        </a:prstGeom>
        <a:solidFill>
          <a:schemeClr val="accent2">
            <a:hueOff val="0"/>
            <a:satOff val="0"/>
            <a:lumOff val="0"/>
            <a:alphaOff val="0"/>
          </a:schemeClr>
        </a:solidFill>
        <a:ln w="19050" cap="flat" cmpd="sng" algn="in">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254032" tIns="0" rIns="254032" bIns="0" numCol="1" spcCol="1270" anchor="ctr" anchorCtr="0">
          <a:noAutofit/>
        </a:bodyPr>
        <a:lstStyle/>
        <a:p>
          <a:pPr marL="0" lvl="0" indent="0" algn="l" defTabSz="1244600">
            <a:lnSpc>
              <a:spcPct val="90000"/>
            </a:lnSpc>
            <a:spcBef>
              <a:spcPct val="0"/>
            </a:spcBef>
            <a:spcAft>
              <a:spcPts val="0"/>
            </a:spcAft>
            <a:buNone/>
          </a:pPr>
          <a:r>
            <a:rPr lang="en-US" sz="2800" kern="1200" dirty="0">
              <a:solidFill>
                <a:schemeClr val="tx1"/>
              </a:solidFill>
            </a:rPr>
            <a:t>Trauma </a:t>
          </a:r>
        </a:p>
        <a:p>
          <a:pPr marL="0" lvl="0" indent="0" algn="l" defTabSz="1244600">
            <a:lnSpc>
              <a:spcPct val="90000"/>
            </a:lnSpc>
            <a:spcBef>
              <a:spcPct val="0"/>
            </a:spcBef>
            <a:spcAft>
              <a:spcPts val="0"/>
            </a:spcAft>
            <a:buNone/>
          </a:pPr>
          <a:r>
            <a:rPr lang="en-US" sz="2800" kern="1200" dirty="0">
              <a:solidFill>
                <a:schemeClr val="tx1"/>
              </a:solidFill>
            </a:rPr>
            <a:t>(Substance Abuse and Mental Health Services Administration, 2014)</a:t>
          </a:r>
        </a:p>
      </dsp:txBody>
      <dsp:txXfrm>
        <a:off x="546137" y="438142"/>
        <a:ext cx="6561520" cy="141184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D8E7403-EB4A-4177-AFCE-6A9D7B160C6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AC49177-C030-4043-9380-EA6E4C94A16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7C7415F-6970-4DE4-93F1-94FEF07D0F1C}" type="datetimeFigureOut">
              <a:rPr lang="en-US" smtClean="0"/>
              <a:t>10/26/2022</a:t>
            </a:fld>
            <a:endParaRPr lang="en-US"/>
          </a:p>
        </p:txBody>
      </p:sp>
      <p:sp>
        <p:nvSpPr>
          <p:cNvPr id="4" name="Footer Placeholder 3">
            <a:extLst>
              <a:ext uri="{FF2B5EF4-FFF2-40B4-BE49-F238E27FC236}">
                <a16:creationId xmlns:a16="http://schemas.microsoft.com/office/drawing/2014/main" id="{BC4C83CE-EC9B-40C4-BD7A-48797AE5B1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EE9A75D-9B4E-4704-98C7-2A42472F118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4CC6D6D-E986-427F-AD9C-4E9408DDBE53}" type="slidenum">
              <a:rPr lang="en-US" smtClean="0"/>
              <a:t>‹#›</a:t>
            </a:fld>
            <a:endParaRPr lang="en-US"/>
          </a:p>
        </p:txBody>
      </p:sp>
    </p:spTree>
    <p:extLst>
      <p:ext uri="{BB962C8B-B14F-4D97-AF65-F5344CB8AC3E}">
        <p14:creationId xmlns:p14="http://schemas.microsoft.com/office/powerpoint/2010/main" val="2998774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86E6E5-5A19-4AE7-8D4E-049C5315C9A0}" type="datetimeFigureOut">
              <a:rPr lang="en-US" smtClean="0"/>
              <a:t>10/26/2022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5A580F-E35D-42E1-AF82-E41CC201EA91}" type="slidenum">
              <a:rPr lang="en-US" smtClean="0"/>
              <a:t>‹#›</a:t>
            </a:fld>
            <a:endParaRPr lang="en-US"/>
          </a:p>
        </p:txBody>
      </p:sp>
    </p:spTree>
    <p:extLst>
      <p:ext uri="{BB962C8B-B14F-4D97-AF65-F5344CB8AC3E}">
        <p14:creationId xmlns:p14="http://schemas.microsoft.com/office/powerpoint/2010/main" val="1453680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2</a:t>
            </a:fld>
            <a:endParaRPr lang="en-US"/>
          </a:p>
        </p:txBody>
      </p:sp>
    </p:spTree>
    <p:extLst>
      <p:ext uri="{BB962C8B-B14F-4D97-AF65-F5344CB8AC3E}">
        <p14:creationId xmlns:p14="http://schemas.microsoft.com/office/powerpoint/2010/main" val="13020361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16</a:t>
            </a:fld>
            <a:endParaRPr lang="en-US"/>
          </a:p>
        </p:txBody>
      </p:sp>
    </p:spTree>
    <p:extLst>
      <p:ext uri="{BB962C8B-B14F-4D97-AF65-F5344CB8AC3E}">
        <p14:creationId xmlns:p14="http://schemas.microsoft.com/office/powerpoint/2010/main" val="14465527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17</a:t>
            </a:fld>
            <a:endParaRPr lang="en-US"/>
          </a:p>
        </p:txBody>
      </p:sp>
    </p:spTree>
    <p:extLst>
      <p:ext uri="{BB962C8B-B14F-4D97-AF65-F5344CB8AC3E}">
        <p14:creationId xmlns:p14="http://schemas.microsoft.com/office/powerpoint/2010/main" val="37562818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18</a:t>
            </a:fld>
            <a:endParaRPr lang="en-US"/>
          </a:p>
        </p:txBody>
      </p:sp>
    </p:spTree>
    <p:extLst>
      <p:ext uri="{BB962C8B-B14F-4D97-AF65-F5344CB8AC3E}">
        <p14:creationId xmlns:p14="http://schemas.microsoft.com/office/powerpoint/2010/main" val="26442808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19</a:t>
            </a:fld>
            <a:endParaRPr lang="en-US"/>
          </a:p>
        </p:txBody>
      </p:sp>
    </p:spTree>
    <p:extLst>
      <p:ext uri="{BB962C8B-B14F-4D97-AF65-F5344CB8AC3E}">
        <p14:creationId xmlns:p14="http://schemas.microsoft.com/office/powerpoint/2010/main" val="13282021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20</a:t>
            </a:fld>
            <a:endParaRPr lang="en-US"/>
          </a:p>
        </p:txBody>
      </p:sp>
    </p:spTree>
    <p:extLst>
      <p:ext uri="{BB962C8B-B14F-4D97-AF65-F5344CB8AC3E}">
        <p14:creationId xmlns:p14="http://schemas.microsoft.com/office/powerpoint/2010/main" val="19825154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21</a:t>
            </a:fld>
            <a:endParaRPr lang="en-US"/>
          </a:p>
        </p:txBody>
      </p:sp>
    </p:spTree>
    <p:extLst>
      <p:ext uri="{BB962C8B-B14F-4D97-AF65-F5344CB8AC3E}">
        <p14:creationId xmlns:p14="http://schemas.microsoft.com/office/powerpoint/2010/main" val="14967101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Maslow</a:t>
            </a:r>
          </a:p>
        </p:txBody>
      </p:sp>
      <p:sp>
        <p:nvSpPr>
          <p:cNvPr id="4" name="Slide Number Placeholder 3"/>
          <p:cNvSpPr>
            <a:spLocks noGrp="1"/>
          </p:cNvSpPr>
          <p:nvPr>
            <p:ph type="sldNum" sz="quarter" idx="5"/>
          </p:nvPr>
        </p:nvSpPr>
        <p:spPr/>
        <p:txBody>
          <a:bodyPr/>
          <a:lstStyle/>
          <a:p>
            <a:fld id="{115A580F-E35D-42E1-AF82-E41CC201EA91}" type="slidenum">
              <a:rPr lang="en-US" smtClean="0"/>
              <a:t>22</a:t>
            </a:fld>
            <a:endParaRPr lang="en-US"/>
          </a:p>
        </p:txBody>
      </p:sp>
    </p:spTree>
    <p:extLst>
      <p:ext uri="{BB962C8B-B14F-4D97-AF65-F5344CB8AC3E}">
        <p14:creationId xmlns:p14="http://schemas.microsoft.com/office/powerpoint/2010/main" val="28254674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B4EE6E-C0DF-4EB1-8875-16F6BF599544}" type="slidenum">
              <a:rPr lang="en-US" smtClean="0"/>
              <a:t>24</a:t>
            </a:fld>
            <a:endParaRPr lang="en-US"/>
          </a:p>
        </p:txBody>
      </p:sp>
    </p:spTree>
    <p:extLst>
      <p:ext uri="{BB962C8B-B14F-4D97-AF65-F5344CB8AC3E}">
        <p14:creationId xmlns:p14="http://schemas.microsoft.com/office/powerpoint/2010/main" val="16948448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EB4EE6E-C0DF-4EB1-8875-16F6BF59954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457289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26</a:t>
            </a:fld>
            <a:endParaRPr lang="en-US"/>
          </a:p>
        </p:txBody>
      </p:sp>
    </p:spTree>
    <p:extLst>
      <p:ext uri="{BB962C8B-B14F-4D97-AF65-F5344CB8AC3E}">
        <p14:creationId xmlns:p14="http://schemas.microsoft.com/office/powerpoint/2010/main" val="2643790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6</a:t>
            </a:fld>
            <a:endParaRPr lang="en-US"/>
          </a:p>
        </p:txBody>
      </p:sp>
    </p:spTree>
    <p:extLst>
      <p:ext uri="{BB962C8B-B14F-4D97-AF65-F5344CB8AC3E}">
        <p14:creationId xmlns:p14="http://schemas.microsoft.com/office/powerpoint/2010/main" val="39582186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27</a:t>
            </a:fld>
            <a:endParaRPr lang="en-US"/>
          </a:p>
        </p:txBody>
      </p:sp>
    </p:spTree>
    <p:extLst>
      <p:ext uri="{BB962C8B-B14F-4D97-AF65-F5344CB8AC3E}">
        <p14:creationId xmlns:p14="http://schemas.microsoft.com/office/powerpoint/2010/main" val="38140368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29</a:t>
            </a:fld>
            <a:endParaRPr lang="en-US"/>
          </a:p>
        </p:txBody>
      </p:sp>
    </p:spTree>
    <p:extLst>
      <p:ext uri="{BB962C8B-B14F-4D97-AF65-F5344CB8AC3E}">
        <p14:creationId xmlns:p14="http://schemas.microsoft.com/office/powerpoint/2010/main" val="14824171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31</a:t>
            </a:fld>
            <a:endParaRPr lang="en-US"/>
          </a:p>
        </p:txBody>
      </p:sp>
    </p:spTree>
    <p:extLst>
      <p:ext uri="{BB962C8B-B14F-4D97-AF65-F5344CB8AC3E}">
        <p14:creationId xmlns:p14="http://schemas.microsoft.com/office/powerpoint/2010/main" val="28237000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32</a:t>
            </a:fld>
            <a:endParaRPr lang="en-US"/>
          </a:p>
        </p:txBody>
      </p:sp>
    </p:spTree>
    <p:extLst>
      <p:ext uri="{BB962C8B-B14F-4D97-AF65-F5344CB8AC3E}">
        <p14:creationId xmlns:p14="http://schemas.microsoft.com/office/powerpoint/2010/main" val="832831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EB4EE6E-C0DF-4EB1-8875-16F6BF59954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099572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B4EE6E-C0DF-4EB1-8875-16F6BF599544}" type="slidenum">
              <a:rPr lang="en-US" smtClean="0"/>
              <a:t>34</a:t>
            </a:fld>
            <a:endParaRPr lang="en-US"/>
          </a:p>
        </p:txBody>
      </p:sp>
    </p:spTree>
    <p:extLst>
      <p:ext uri="{BB962C8B-B14F-4D97-AF65-F5344CB8AC3E}">
        <p14:creationId xmlns:p14="http://schemas.microsoft.com/office/powerpoint/2010/main" val="37894788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Quick sum</a:t>
            </a:r>
          </a:p>
        </p:txBody>
      </p:sp>
      <p:sp>
        <p:nvSpPr>
          <p:cNvPr id="4" name="Slide Number Placeholder 3"/>
          <p:cNvSpPr>
            <a:spLocks noGrp="1"/>
          </p:cNvSpPr>
          <p:nvPr>
            <p:ph type="sldNum" sz="quarter" idx="5"/>
          </p:nvPr>
        </p:nvSpPr>
        <p:spPr/>
        <p:txBody>
          <a:bodyPr/>
          <a:lstStyle/>
          <a:p>
            <a:fld id="{115A580F-E35D-42E1-AF82-E41CC201EA91}" type="slidenum">
              <a:rPr lang="en-US" smtClean="0"/>
              <a:t>35</a:t>
            </a:fld>
            <a:endParaRPr lang="en-US"/>
          </a:p>
        </p:txBody>
      </p:sp>
    </p:spTree>
    <p:extLst>
      <p:ext uri="{BB962C8B-B14F-4D97-AF65-F5344CB8AC3E}">
        <p14:creationId xmlns:p14="http://schemas.microsoft.com/office/powerpoint/2010/main" val="25077754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36</a:t>
            </a:fld>
            <a:endParaRPr lang="en-US"/>
          </a:p>
        </p:txBody>
      </p:sp>
    </p:spTree>
    <p:extLst>
      <p:ext uri="{BB962C8B-B14F-4D97-AF65-F5344CB8AC3E}">
        <p14:creationId xmlns:p14="http://schemas.microsoft.com/office/powerpoint/2010/main" val="2814305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37</a:t>
            </a:fld>
            <a:endParaRPr lang="en-US"/>
          </a:p>
        </p:txBody>
      </p:sp>
    </p:spTree>
    <p:extLst>
      <p:ext uri="{BB962C8B-B14F-4D97-AF65-F5344CB8AC3E}">
        <p14:creationId xmlns:p14="http://schemas.microsoft.com/office/powerpoint/2010/main" val="2303630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38</a:t>
            </a:fld>
            <a:endParaRPr lang="en-US"/>
          </a:p>
        </p:txBody>
      </p:sp>
    </p:spTree>
    <p:extLst>
      <p:ext uri="{BB962C8B-B14F-4D97-AF65-F5344CB8AC3E}">
        <p14:creationId xmlns:p14="http://schemas.microsoft.com/office/powerpoint/2010/main" val="2001771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7</a:t>
            </a:fld>
            <a:endParaRPr lang="en-US"/>
          </a:p>
        </p:txBody>
      </p:sp>
    </p:spTree>
    <p:extLst>
      <p:ext uri="{BB962C8B-B14F-4D97-AF65-F5344CB8AC3E}">
        <p14:creationId xmlns:p14="http://schemas.microsoft.com/office/powerpoint/2010/main" val="1742852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39</a:t>
            </a:fld>
            <a:endParaRPr lang="en-US"/>
          </a:p>
        </p:txBody>
      </p:sp>
    </p:spTree>
    <p:extLst>
      <p:ext uri="{BB962C8B-B14F-4D97-AF65-F5344CB8AC3E}">
        <p14:creationId xmlns:p14="http://schemas.microsoft.com/office/powerpoint/2010/main" val="187879021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40</a:t>
            </a:fld>
            <a:endParaRPr lang="en-US"/>
          </a:p>
        </p:txBody>
      </p:sp>
    </p:spTree>
    <p:extLst>
      <p:ext uri="{BB962C8B-B14F-4D97-AF65-F5344CB8AC3E}">
        <p14:creationId xmlns:p14="http://schemas.microsoft.com/office/powerpoint/2010/main" val="7600584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41</a:t>
            </a:fld>
            <a:endParaRPr lang="en-US"/>
          </a:p>
        </p:txBody>
      </p:sp>
    </p:spTree>
    <p:extLst>
      <p:ext uri="{BB962C8B-B14F-4D97-AF65-F5344CB8AC3E}">
        <p14:creationId xmlns:p14="http://schemas.microsoft.com/office/powerpoint/2010/main" val="295386184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42</a:t>
            </a:fld>
            <a:endParaRPr lang="en-US"/>
          </a:p>
        </p:txBody>
      </p:sp>
    </p:spTree>
    <p:extLst>
      <p:ext uri="{BB962C8B-B14F-4D97-AF65-F5344CB8AC3E}">
        <p14:creationId xmlns:p14="http://schemas.microsoft.com/office/powerpoint/2010/main" val="23074237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43</a:t>
            </a:fld>
            <a:endParaRPr lang="en-US"/>
          </a:p>
        </p:txBody>
      </p:sp>
    </p:spTree>
    <p:extLst>
      <p:ext uri="{BB962C8B-B14F-4D97-AF65-F5344CB8AC3E}">
        <p14:creationId xmlns:p14="http://schemas.microsoft.com/office/powerpoint/2010/main" val="387209253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44</a:t>
            </a:fld>
            <a:endParaRPr lang="en-US"/>
          </a:p>
        </p:txBody>
      </p:sp>
    </p:spTree>
    <p:extLst>
      <p:ext uri="{BB962C8B-B14F-4D97-AF65-F5344CB8AC3E}">
        <p14:creationId xmlns:p14="http://schemas.microsoft.com/office/powerpoint/2010/main" val="5308091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45</a:t>
            </a:fld>
            <a:endParaRPr lang="en-US"/>
          </a:p>
        </p:txBody>
      </p:sp>
    </p:spTree>
    <p:extLst>
      <p:ext uri="{BB962C8B-B14F-4D97-AF65-F5344CB8AC3E}">
        <p14:creationId xmlns:p14="http://schemas.microsoft.com/office/powerpoint/2010/main" val="34106428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46</a:t>
            </a:fld>
            <a:endParaRPr lang="en-US"/>
          </a:p>
        </p:txBody>
      </p:sp>
    </p:spTree>
    <p:extLst>
      <p:ext uri="{BB962C8B-B14F-4D97-AF65-F5344CB8AC3E}">
        <p14:creationId xmlns:p14="http://schemas.microsoft.com/office/powerpoint/2010/main" val="101989507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47</a:t>
            </a:fld>
            <a:endParaRPr lang="en-US"/>
          </a:p>
        </p:txBody>
      </p:sp>
    </p:spTree>
    <p:extLst>
      <p:ext uri="{BB962C8B-B14F-4D97-AF65-F5344CB8AC3E}">
        <p14:creationId xmlns:p14="http://schemas.microsoft.com/office/powerpoint/2010/main" val="215032829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48</a:t>
            </a:fld>
            <a:endParaRPr lang="en-US"/>
          </a:p>
        </p:txBody>
      </p:sp>
    </p:spTree>
    <p:extLst>
      <p:ext uri="{BB962C8B-B14F-4D97-AF65-F5344CB8AC3E}">
        <p14:creationId xmlns:p14="http://schemas.microsoft.com/office/powerpoint/2010/main" val="14836540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8</a:t>
            </a:fld>
            <a:endParaRPr lang="en-US"/>
          </a:p>
        </p:txBody>
      </p:sp>
    </p:spTree>
    <p:extLst>
      <p:ext uri="{BB962C8B-B14F-4D97-AF65-F5344CB8AC3E}">
        <p14:creationId xmlns:p14="http://schemas.microsoft.com/office/powerpoint/2010/main" val="29179069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49</a:t>
            </a:fld>
            <a:endParaRPr lang="en-US"/>
          </a:p>
        </p:txBody>
      </p:sp>
    </p:spTree>
    <p:extLst>
      <p:ext uri="{BB962C8B-B14F-4D97-AF65-F5344CB8AC3E}">
        <p14:creationId xmlns:p14="http://schemas.microsoft.com/office/powerpoint/2010/main" val="79253673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769C21-FF48-4BAC-88E9-1290DC654EBC}" type="slidenum">
              <a:rPr lang="en-US" smtClean="0"/>
              <a:t>50</a:t>
            </a:fld>
            <a:endParaRPr lang="en-US"/>
          </a:p>
        </p:txBody>
      </p:sp>
    </p:spTree>
    <p:extLst>
      <p:ext uri="{BB962C8B-B14F-4D97-AF65-F5344CB8AC3E}">
        <p14:creationId xmlns:p14="http://schemas.microsoft.com/office/powerpoint/2010/main" val="348665514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15A580F-E35D-42E1-AF82-E41CC201EA91}" type="slidenum">
              <a:rPr lang="en-US" smtClean="0"/>
              <a:t>51</a:t>
            </a:fld>
            <a:endParaRPr lang="en-US"/>
          </a:p>
        </p:txBody>
      </p:sp>
    </p:spTree>
    <p:extLst>
      <p:ext uri="{BB962C8B-B14F-4D97-AF65-F5344CB8AC3E}">
        <p14:creationId xmlns:p14="http://schemas.microsoft.com/office/powerpoint/2010/main" val="267718822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15A580F-E35D-42E1-AF82-E41CC201EA9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685345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15A580F-E35D-42E1-AF82-E41CC201EA9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405244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15A580F-E35D-42E1-AF82-E41CC201EA9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218400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15A580F-E35D-42E1-AF82-E41CC201EA9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4948823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15A580F-E35D-42E1-AF82-E41CC201EA9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178030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15A580F-E35D-42E1-AF82-E41CC201EA9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8454722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15A580F-E35D-42E1-AF82-E41CC201EA9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0957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9</a:t>
            </a:fld>
            <a:endParaRPr lang="en-US"/>
          </a:p>
        </p:txBody>
      </p:sp>
    </p:spTree>
    <p:extLst>
      <p:ext uri="{BB962C8B-B14F-4D97-AF65-F5344CB8AC3E}">
        <p14:creationId xmlns:p14="http://schemas.microsoft.com/office/powerpoint/2010/main" val="265896969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15A580F-E35D-42E1-AF82-E41CC201EA9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498678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15A580F-E35D-42E1-AF82-E41CC201EA9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0171237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15A580F-E35D-42E1-AF82-E41CC201EA9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5880550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15A580F-E35D-42E1-AF82-E41CC201EA9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8781532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F4A46A-06E0-4B10-B874-2B434C3E2E63}" type="slidenum">
              <a:rPr lang="en-US" smtClean="0"/>
              <a:t>72</a:t>
            </a:fld>
            <a:endParaRPr lang="en-US"/>
          </a:p>
        </p:txBody>
      </p:sp>
    </p:spTree>
    <p:extLst>
      <p:ext uri="{BB962C8B-B14F-4D97-AF65-F5344CB8AC3E}">
        <p14:creationId xmlns:p14="http://schemas.microsoft.com/office/powerpoint/2010/main" val="1928530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10</a:t>
            </a:fld>
            <a:endParaRPr lang="en-US"/>
          </a:p>
        </p:txBody>
      </p:sp>
    </p:spTree>
    <p:extLst>
      <p:ext uri="{BB962C8B-B14F-4D97-AF65-F5344CB8AC3E}">
        <p14:creationId xmlns:p14="http://schemas.microsoft.com/office/powerpoint/2010/main" val="13951433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11</a:t>
            </a:fld>
            <a:endParaRPr lang="en-US"/>
          </a:p>
        </p:txBody>
      </p:sp>
    </p:spTree>
    <p:extLst>
      <p:ext uri="{BB962C8B-B14F-4D97-AF65-F5344CB8AC3E}">
        <p14:creationId xmlns:p14="http://schemas.microsoft.com/office/powerpoint/2010/main" val="34302309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14</a:t>
            </a:fld>
            <a:endParaRPr lang="en-US"/>
          </a:p>
        </p:txBody>
      </p:sp>
    </p:spTree>
    <p:extLst>
      <p:ext uri="{BB962C8B-B14F-4D97-AF65-F5344CB8AC3E}">
        <p14:creationId xmlns:p14="http://schemas.microsoft.com/office/powerpoint/2010/main" val="14170690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15A580F-E35D-42E1-AF82-E41CC201EA91}" type="slidenum">
              <a:rPr lang="en-US" smtClean="0"/>
              <a:t>15</a:t>
            </a:fld>
            <a:endParaRPr lang="en-US"/>
          </a:p>
        </p:txBody>
      </p:sp>
    </p:spTree>
    <p:extLst>
      <p:ext uri="{BB962C8B-B14F-4D97-AF65-F5344CB8AC3E}">
        <p14:creationId xmlns:p14="http://schemas.microsoft.com/office/powerpoint/2010/main" val="2498224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r>
              <a:rPr lang="en-US"/>
              <a:t>2/11/20XX</a:t>
            </a:r>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r>
              <a:rPr lang="en-US"/>
              <a:t>PRESENTATION TITLE</a:t>
            </a:r>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C3DB2ADC-AF19-4574-8C10-79B5B04FCA27}" type="slidenum">
              <a:rPr lang="en-US" smtClean="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1714185535"/>
      </p:ext>
    </p:extLst>
  </p:cSld>
  <p:clrMapOvr>
    <a:overrideClrMapping bg1="lt1" tx1="dk1" bg2="lt2" tx2="dk2" accent1="accent1" accent2="accent2" accent3="accent3" accent4="accent4" accent5="accent5" accent6="accent6" hlink="hlink" folHlink="folHlink"/>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2/11/20XX</a:t>
            </a:r>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C3DB2ADC-AF19-4574-8C10-79B5B04FCA27}" type="slidenum">
              <a:rPr lang="en-US" smtClean="0"/>
              <a:pPr/>
              <a:t>‹#›</a:t>
            </a:fld>
            <a:endParaRPr lang="en-US" dirty="0"/>
          </a:p>
        </p:txBody>
      </p:sp>
    </p:spTree>
    <p:extLst>
      <p:ext uri="{BB962C8B-B14F-4D97-AF65-F5344CB8AC3E}">
        <p14:creationId xmlns:p14="http://schemas.microsoft.com/office/powerpoint/2010/main" val="1466813808"/>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2/11/20XX</a:t>
            </a:r>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C3DB2ADC-AF19-4574-8C10-79B5B04FCA27}" type="slidenum">
              <a:rPr lang="en-US" smtClean="0"/>
              <a:pPr/>
              <a:t>‹#›</a:t>
            </a:fld>
            <a:endParaRPr lang="en-US" dirty="0"/>
          </a:p>
        </p:txBody>
      </p:sp>
    </p:spTree>
    <p:extLst>
      <p:ext uri="{BB962C8B-B14F-4D97-AF65-F5344CB8AC3E}">
        <p14:creationId xmlns:p14="http://schemas.microsoft.com/office/powerpoint/2010/main" val="234498613"/>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solidFill>
          <a:schemeClr val="tx1"/>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0439D4E6-49E3-4273-9EDF-AD58558B9F7E}"/>
              </a:ext>
            </a:extLst>
          </p:cNvPr>
          <p:cNvSpPr>
            <a:spLocks noGrp="1"/>
          </p:cNvSpPr>
          <p:nvPr>
            <p:ph type="ctrTitle"/>
          </p:nvPr>
        </p:nvSpPr>
        <p:spPr>
          <a:xfrm>
            <a:off x="685800" y="908651"/>
            <a:ext cx="3620882" cy="3640345"/>
          </a:xfrm>
          <a:prstGeom prst="rect">
            <a:avLst/>
          </a:prstGeom>
        </p:spPr>
        <p:txBody>
          <a:bodyPr anchor="t">
            <a:normAutofit/>
          </a:bodyPr>
          <a:lstStyle>
            <a:lvl1pPr>
              <a:defRPr>
                <a:solidFill>
                  <a:schemeClr val="bg1"/>
                </a:solidFill>
              </a:defRPr>
            </a:lvl1pPr>
          </a:lstStyle>
          <a:p>
            <a:r>
              <a:rPr lang="en-US" sz="4000">
                <a:solidFill>
                  <a:schemeClr val="bg1"/>
                </a:solidFill>
              </a:rPr>
              <a:t>Click to edit Master title style</a:t>
            </a:r>
            <a:endParaRPr lang="en-US" sz="4000" dirty="0">
              <a:solidFill>
                <a:schemeClr val="bg1"/>
              </a:solidFill>
            </a:endParaRPr>
          </a:p>
        </p:txBody>
      </p:sp>
      <p:sp>
        <p:nvSpPr>
          <p:cNvPr id="10" name="Subtitle 2">
            <a:extLst>
              <a:ext uri="{FF2B5EF4-FFF2-40B4-BE49-F238E27FC236}">
                <a16:creationId xmlns:a16="http://schemas.microsoft.com/office/drawing/2014/main" id="{FE9D8936-4795-43B2-9C32-4BE93A672131}"/>
              </a:ext>
            </a:extLst>
          </p:cNvPr>
          <p:cNvSpPr>
            <a:spLocks noGrp="1"/>
          </p:cNvSpPr>
          <p:nvPr>
            <p:ph type="subTitle" idx="1" hasCustomPrompt="1"/>
          </p:nvPr>
        </p:nvSpPr>
        <p:spPr>
          <a:xfrm>
            <a:off x="705934" y="5220450"/>
            <a:ext cx="3380437" cy="570748"/>
          </a:xfrm>
          <a:prstGeom prst="rect">
            <a:avLst/>
          </a:prstGeom>
        </p:spPr>
        <p:txBody>
          <a:bodyPr anchor="b">
            <a:normAutofit/>
          </a:bodyPr>
          <a:lstStyle>
            <a:lvl1pPr marL="0" indent="0">
              <a:buNone/>
              <a:defRPr sz="1800">
                <a:solidFill>
                  <a:schemeClr val="bg1"/>
                </a:solidFill>
              </a:defRPr>
            </a:lvl1pPr>
          </a:lstStyle>
          <a:p>
            <a:r>
              <a:rPr lang="en-US" sz="1800" dirty="0">
                <a:solidFill>
                  <a:schemeClr val="bg1"/>
                </a:solidFill>
              </a:rPr>
              <a:t>Insert subtitle here</a:t>
            </a:r>
          </a:p>
        </p:txBody>
      </p:sp>
      <p:sp>
        <p:nvSpPr>
          <p:cNvPr id="18" name="Picture Placeholder 16">
            <a:extLst>
              <a:ext uri="{FF2B5EF4-FFF2-40B4-BE49-F238E27FC236}">
                <a16:creationId xmlns:a16="http://schemas.microsoft.com/office/drawing/2014/main" id="{6C8B8511-EE4E-4935-ABB8-E8C2FCB1C46F}"/>
              </a:ext>
            </a:extLst>
          </p:cNvPr>
          <p:cNvSpPr>
            <a:spLocks noGrp="1"/>
          </p:cNvSpPr>
          <p:nvPr>
            <p:ph type="pic" sz="quarter" idx="13" hasCustomPrompt="1"/>
          </p:nvPr>
        </p:nvSpPr>
        <p:spPr>
          <a:xfrm>
            <a:off x="4876158" y="0"/>
            <a:ext cx="7315841" cy="6858000"/>
          </a:xfrm>
          <a:prstGeom prst="rect">
            <a:avLst/>
          </a:prstGeom>
        </p:spPr>
        <p:txBody>
          <a:bodyPr anchor="t"/>
          <a:lstStyle>
            <a:lvl1pPr marL="0" indent="0" algn="ctr">
              <a:buNone/>
              <a:defRPr>
                <a:solidFill>
                  <a:schemeClr val="bg1"/>
                </a:solidFill>
              </a:defRPr>
            </a:lvl1pPr>
          </a:lstStyle>
          <a:p>
            <a:r>
              <a:rPr lang="en-US" dirty="0"/>
              <a:t>Insert photo here</a:t>
            </a:r>
          </a:p>
        </p:txBody>
      </p:sp>
      <p:cxnSp>
        <p:nvCxnSpPr>
          <p:cNvPr id="11" name="Straight Connector 10">
            <a:extLst>
              <a:ext uri="{FF2B5EF4-FFF2-40B4-BE49-F238E27FC236}">
                <a16:creationId xmlns:a16="http://schemas.microsoft.com/office/drawing/2014/main" id="{8239FAB6-0B6C-402C-A107-EFFF82281DAE}"/>
              </a:ext>
              <a:ext uri="{C183D7F6-B498-43B3-948B-1728B52AA6E4}">
                <adec:decorative xmlns:adec="http://schemas.microsoft.com/office/drawing/2017/decorative" val="1"/>
              </a:ext>
            </a:extLst>
          </p:cNvPr>
          <p:cNvCxnSpPr>
            <a:cxnSpLocks/>
          </p:cNvCxnSpPr>
          <p:nvPr userDrawn="1"/>
        </p:nvCxnSpPr>
        <p:spPr>
          <a:xfrm>
            <a:off x="800100" y="723900"/>
            <a:ext cx="1638300"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Footer Placeholder 6">
            <a:extLst>
              <a:ext uri="{FF2B5EF4-FFF2-40B4-BE49-F238E27FC236}">
                <a16:creationId xmlns:a16="http://schemas.microsoft.com/office/drawing/2014/main" id="{DBE487E6-4032-4195-9823-685A39371B0C}"/>
              </a:ext>
            </a:extLst>
          </p:cNvPr>
          <p:cNvSpPr>
            <a:spLocks noGrp="1"/>
          </p:cNvSpPr>
          <p:nvPr>
            <p:ph type="ftr" sz="quarter" idx="11"/>
          </p:nvPr>
        </p:nvSpPr>
        <p:spPr>
          <a:xfrm>
            <a:off x="715383" y="6356350"/>
            <a:ext cx="4539727" cy="365125"/>
          </a:xfrm>
          <a:prstGeom prst="rect">
            <a:avLst/>
          </a:prstGeom>
        </p:spPr>
        <p:txBody>
          <a:bodyPr/>
          <a:lstStyle>
            <a:lvl1pPr>
              <a:defRPr>
                <a:solidFill>
                  <a:schemeClr val="bg1"/>
                </a:solidFill>
              </a:defRPr>
            </a:lvl1pPr>
          </a:lstStyle>
          <a:p>
            <a:r>
              <a:rPr lang="en-US"/>
              <a:t>PRESENTATION TITLE</a:t>
            </a:r>
          </a:p>
        </p:txBody>
      </p:sp>
      <p:sp>
        <p:nvSpPr>
          <p:cNvPr id="14" name="Date Placeholder 5">
            <a:extLst>
              <a:ext uri="{FF2B5EF4-FFF2-40B4-BE49-F238E27FC236}">
                <a16:creationId xmlns:a16="http://schemas.microsoft.com/office/drawing/2014/main" id="{C71E06DF-BA1B-43E6-A74C-85231D2EC37E}"/>
              </a:ext>
            </a:extLst>
          </p:cNvPr>
          <p:cNvSpPr>
            <a:spLocks noGrp="1"/>
          </p:cNvSpPr>
          <p:nvPr>
            <p:ph type="dt" sz="half" idx="10"/>
          </p:nvPr>
        </p:nvSpPr>
        <p:spPr>
          <a:xfrm>
            <a:off x="8369448" y="6356350"/>
            <a:ext cx="2592594" cy="365125"/>
          </a:xfrm>
          <a:prstGeom prst="rect">
            <a:avLst/>
          </a:prstGeom>
        </p:spPr>
        <p:txBody>
          <a:bodyPr/>
          <a:lstStyle/>
          <a:p>
            <a:r>
              <a:rPr lang="en-US">
                <a:solidFill>
                  <a:srgbClr val="FFFFFF"/>
                </a:solidFill>
                <a:effectLst>
                  <a:outerShdw blurRad="38100" dist="38100" dir="2700000" algn="tl">
                    <a:srgbClr val="000000">
                      <a:alpha val="43137"/>
                    </a:srgbClr>
                  </a:outerShdw>
                </a:effectLst>
              </a:rPr>
              <a:t>2/11/20XX</a:t>
            </a:r>
            <a:endParaRPr lang="en-US" dirty="0">
              <a:solidFill>
                <a:srgbClr val="FFFFFF"/>
              </a:solidFill>
              <a:effectLst>
                <a:outerShdw blurRad="38100" dist="38100" dir="2700000" algn="tl">
                  <a:srgbClr val="000000">
                    <a:alpha val="43137"/>
                  </a:srgbClr>
                </a:outerShdw>
              </a:effectLst>
            </a:endParaRPr>
          </a:p>
        </p:txBody>
      </p:sp>
      <p:sp>
        <p:nvSpPr>
          <p:cNvPr id="15" name="Slide Number Placeholder 7">
            <a:extLst>
              <a:ext uri="{FF2B5EF4-FFF2-40B4-BE49-F238E27FC236}">
                <a16:creationId xmlns:a16="http://schemas.microsoft.com/office/drawing/2014/main" id="{0BD36B16-3F07-4955-8D4D-BC0FD17C1CE4}"/>
              </a:ext>
            </a:extLst>
          </p:cNvPr>
          <p:cNvSpPr>
            <a:spLocks noGrp="1"/>
          </p:cNvSpPr>
          <p:nvPr>
            <p:ph type="sldNum" sz="quarter" idx="12"/>
          </p:nvPr>
        </p:nvSpPr>
        <p:spPr>
          <a:xfrm>
            <a:off x="10919012" y="6356350"/>
            <a:ext cx="672354" cy="365125"/>
          </a:xfrm>
          <a:prstGeom prst="rect">
            <a:avLst/>
          </a:prstGeom>
        </p:spPr>
        <p:txBody>
          <a:bodyPr/>
          <a:lstStyle/>
          <a:p>
            <a:fld id="{E30AF5A0-43BB-4336-8627-9123B9144D80}" type="slidenum">
              <a:rPr lang="en-US" smtClean="0">
                <a:solidFill>
                  <a:srgbClr val="FFFFFF"/>
                </a:solidFill>
                <a:effectLst>
                  <a:outerShdw blurRad="38100" dist="38100" dir="2700000" algn="tl">
                    <a:srgbClr val="000000">
                      <a:alpha val="43137"/>
                    </a:srgbClr>
                  </a:outerShdw>
                </a:effectLst>
              </a:rPr>
              <a:t>‹#›</a:t>
            </a:fld>
            <a:endParaRPr lang="en-US">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579776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Agenda">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8695A76E-1EF3-4F47-9E87-6FCAB7D5DFE2}"/>
              </a:ext>
            </a:extLst>
          </p:cNvPr>
          <p:cNvSpPr>
            <a:spLocks noGrp="1"/>
          </p:cNvSpPr>
          <p:nvPr>
            <p:ph type="title"/>
          </p:nvPr>
        </p:nvSpPr>
        <p:spPr>
          <a:xfrm>
            <a:off x="5604846" y="860615"/>
            <a:ext cx="5922279" cy="1272986"/>
          </a:xfrm>
          <a:prstGeom prst="rect">
            <a:avLst/>
          </a:prstGeom>
        </p:spPr>
        <p:txBody>
          <a:bodyPr>
            <a:normAutofit/>
          </a:bodyPr>
          <a:lstStyle/>
          <a:p>
            <a:r>
              <a:rPr lang="en-US" sz="4000"/>
              <a:t>Click to edit Master title style</a:t>
            </a:r>
            <a:endParaRPr lang="en-US" sz="4000" dirty="0"/>
          </a:p>
        </p:txBody>
      </p:sp>
      <p:sp>
        <p:nvSpPr>
          <p:cNvPr id="18" name="Picture Placeholder 16">
            <a:extLst>
              <a:ext uri="{FF2B5EF4-FFF2-40B4-BE49-F238E27FC236}">
                <a16:creationId xmlns:a16="http://schemas.microsoft.com/office/drawing/2014/main" id="{EAD023B5-9ABC-4D4A-A1AD-D4D83D662192}"/>
              </a:ext>
            </a:extLst>
          </p:cNvPr>
          <p:cNvSpPr>
            <a:spLocks noGrp="1"/>
          </p:cNvSpPr>
          <p:nvPr>
            <p:ph type="pic" sz="quarter" idx="13" hasCustomPrompt="1"/>
          </p:nvPr>
        </p:nvSpPr>
        <p:spPr>
          <a:xfrm>
            <a:off x="-1" y="1"/>
            <a:ext cx="4876799" cy="6858000"/>
          </a:xfrm>
          <a:prstGeom prst="rect">
            <a:avLst/>
          </a:prstGeom>
        </p:spPr>
        <p:txBody>
          <a:bodyPr/>
          <a:lstStyle>
            <a:lvl1pPr marL="0" indent="0" algn="ctr">
              <a:buNone/>
              <a:defRPr/>
            </a:lvl1pPr>
          </a:lstStyle>
          <a:p>
            <a:r>
              <a:rPr lang="en-US" dirty="0"/>
              <a:t>Insert photo here</a:t>
            </a:r>
          </a:p>
        </p:txBody>
      </p:sp>
      <p:cxnSp>
        <p:nvCxnSpPr>
          <p:cNvPr id="10" name="Straight Connector 9">
            <a:extLst>
              <a:ext uri="{FF2B5EF4-FFF2-40B4-BE49-F238E27FC236}">
                <a16:creationId xmlns:a16="http://schemas.microsoft.com/office/drawing/2014/main" id="{C0AFB647-646C-4130-9EF5-C19C686B184A}"/>
              </a:ext>
              <a:ext uri="{C183D7F6-B498-43B3-948B-1728B52AA6E4}">
                <adec:decorative xmlns:adec="http://schemas.microsoft.com/office/drawing/2017/decorative" val="1"/>
              </a:ext>
            </a:extLst>
          </p:cNvPr>
          <p:cNvCxnSpPr>
            <a:cxnSpLocks/>
          </p:cNvCxnSpPr>
          <p:nvPr userDrawn="1"/>
        </p:nvCxnSpPr>
        <p:spPr>
          <a:xfrm>
            <a:off x="5715000" y="738013"/>
            <a:ext cx="56769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A09D5546-AD01-4B29-B174-EDA7105100BE}"/>
              </a:ext>
            </a:extLst>
          </p:cNvPr>
          <p:cNvSpPr>
            <a:spLocks noGrp="1"/>
          </p:cNvSpPr>
          <p:nvPr>
            <p:ph idx="1"/>
          </p:nvPr>
        </p:nvSpPr>
        <p:spPr>
          <a:xfrm>
            <a:off x="5566943" y="2133600"/>
            <a:ext cx="6005933" cy="3774464"/>
          </a:xfrm>
          <a:prstGeom prst="rect">
            <a:avLst/>
          </a:prstGeom>
        </p:spPr>
        <p:txBody>
          <a:bodyPr>
            <a:normAutofit/>
          </a:bodyPr>
          <a:lstStyle>
            <a:lvl1pPr marL="0" indent="0">
              <a:lnSpc>
                <a:spcPct val="100000"/>
              </a:lnSpc>
              <a:buNone/>
              <a:defRPr sz="1800"/>
            </a:lvl1pPr>
          </a:lstStyle>
          <a:p>
            <a:pPr lvl="0"/>
            <a:r>
              <a:rPr lang="en-US"/>
              <a:t>Click to edit Master text styles</a:t>
            </a:r>
          </a:p>
        </p:txBody>
      </p:sp>
      <p:cxnSp>
        <p:nvCxnSpPr>
          <p:cNvPr id="12" name="Straight Connector 11">
            <a:extLst>
              <a:ext uri="{FF2B5EF4-FFF2-40B4-BE49-F238E27FC236}">
                <a16:creationId xmlns:a16="http://schemas.microsoft.com/office/drawing/2014/main" id="{5C0A0972-FD9A-4E9D-A0A3-BD0AF8C7B74C}"/>
              </a:ext>
              <a:ext uri="{C183D7F6-B498-43B3-948B-1728B52AA6E4}">
                <adec:decorative xmlns:adec="http://schemas.microsoft.com/office/drawing/2017/decorative" val="1"/>
              </a:ext>
            </a:extLst>
          </p:cNvPr>
          <p:cNvCxnSpPr>
            <a:cxnSpLocks/>
          </p:cNvCxnSpPr>
          <p:nvPr userDrawn="1"/>
        </p:nvCxnSpPr>
        <p:spPr>
          <a:xfrm>
            <a:off x="5715000" y="6134100"/>
            <a:ext cx="56769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3B2F557-7BE5-4154-A82F-928EE54A585D}"/>
              </a:ext>
            </a:extLst>
          </p:cNvPr>
          <p:cNvSpPr>
            <a:spLocks noGrp="1"/>
          </p:cNvSpPr>
          <p:nvPr>
            <p:ph type="ftr" sz="quarter" idx="11"/>
          </p:nvPr>
        </p:nvSpPr>
        <p:spPr>
          <a:xfrm>
            <a:off x="715383" y="6356350"/>
            <a:ext cx="4539727" cy="365125"/>
          </a:xfrm>
          <a:prstGeom prst="rect">
            <a:avLst/>
          </a:prstGeom>
        </p:spPr>
        <p:txBody>
          <a:bodyPr/>
          <a:lstStyle>
            <a:lvl1pPr>
              <a:defRPr>
                <a:solidFill>
                  <a:schemeClr val="bg1"/>
                </a:solidFill>
                <a:effectLst/>
              </a:defRPr>
            </a:lvl1pPr>
          </a:lstStyle>
          <a:p>
            <a:r>
              <a:rPr lang="en-US"/>
              <a:t>PRESENTATION TITLE</a:t>
            </a:r>
            <a:endParaRPr lang="en-US" dirty="0"/>
          </a:p>
        </p:txBody>
      </p:sp>
      <p:sp>
        <p:nvSpPr>
          <p:cNvPr id="14" name="Date Placeholder 3">
            <a:extLst>
              <a:ext uri="{FF2B5EF4-FFF2-40B4-BE49-F238E27FC236}">
                <a16:creationId xmlns:a16="http://schemas.microsoft.com/office/drawing/2014/main" id="{DE54A7E3-1026-464C-BB67-2D7F714067E7}"/>
              </a:ext>
            </a:extLst>
          </p:cNvPr>
          <p:cNvSpPr>
            <a:spLocks noGrp="1"/>
          </p:cNvSpPr>
          <p:nvPr>
            <p:ph type="dt" sz="half" idx="10"/>
          </p:nvPr>
        </p:nvSpPr>
        <p:spPr>
          <a:xfrm>
            <a:off x="8369448" y="6356350"/>
            <a:ext cx="2592594" cy="365125"/>
          </a:xfrm>
          <a:prstGeom prst="rect">
            <a:avLst/>
          </a:prstGeom>
        </p:spPr>
        <p:txBody>
          <a:bodyPr/>
          <a:lstStyle/>
          <a:p>
            <a:r>
              <a:rPr lang="en-US"/>
              <a:t>2/11/20XX</a:t>
            </a:r>
          </a:p>
        </p:txBody>
      </p:sp>
      <p:sp>
        <p:nvSpPr>
          <p:cNvPr id="15" name="Slide Number Placeholder 5">
            <a:extLst>
              <a:ext uri="{FF2B5EF4-FFF2-40B4-BE49-F238E27FC236}">
                <a16:creationId xmlns:a16="http://schemas.microsoft.com/office/drawing/2014/main" id="{F1723F54-B646-4D12-AEA1-08269C254710}"/>
              </a:ext>
            </a:extLst>
          </p:cNvPr>
          <p:cNvSpPr>
            <a:spLocks noGrp="1"/>
          </p:cNvSpPr>
          <p:nvPr>
            <p:ph type="sldNum" sz="quarter" idx="12"/>
          </p:nvPr>
        </p:nvSpPr>
        <p:spPr>
          <a:xfrm>
            <a:off x="10919012" y="6356350"/>
            <a:ext cx="672354" cy="365125"/>
          </a:xfrm>
          <a:prstGeom prst="rect">
            <a:avLst/>
          </a:prstGeom>
        </p:spPr>
        <p:txBody>
          <a:bodyPr/>
          <a:lstStyle/>
          <a:p>
            <a:fld id="{E30AF5A0-43BB-4336-8627-9123B9144D80}" type="slidenum">
              <a:rPr lang="en-US" smtClean="0"/>
              <a:t>‹#›</a:t>
            </a:fld>
            <a:endParaRPr lang="en-US"/>
          </a:p>
        </p:txBody>
      </p:sp>
    </p:spTree>
    <p:extLst>
      <p:ext uri="{BB962C8B-B14F-4D97-AF65-F5344CB8AC3E}">
        <p14:creationId xmlns:p14="http://schemas.microsoft.com/office/powerpoint/2010/main" val="5798581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hart">
    <p:spTree>
      <p:nvGrpSpPr>
        <p:cNvPr id="1" name=""/>
        <p:cNvGrpSpPr/>
        <p:nvPr/>
      </p:nvGrpSpPr>
      <p:grpSpPr>
        <a:xfrm>
          <a:off x="0" y="0"/>
          <a:ext cx="0" cy="0"/>
          <a:chOff x="0" y="0"/>
          <a:chExt cx="0" cy="0"/>
        </a:xfrm>
      </p:grpSpPr>
      <p:sp>
        <p:nvSpPr>
          <p:cNvPr id="17" name="Title 2">
            <a:extLst>
              <a:ext uri="{FF2B5EF4-FFF2-40B4-BE49-F238E27FC236}">
                <a16:creationId xmlns:a16="http://schemas.microsoft.com/office/drawing/2014/main" id="{9D49AB0A-D330-4415-9B9C-C769A852DF2D}"/>
              </a:ext>
            </a:extLst>
          </p:cNvPr>
          <p:cNvSpPr>
            <a:spLocks noGrp="1"/>
          </p:cNvSpPr>
          <p:nvPr>
            <p:ph type="title" hasCustomPrompt="1"/>
          </p:nvPr>
        </p:nvSpPr>
        <p:spPr>
          <a:xfrm>
            <a:off x="695325" y="888999"/>
            <a:ext cx="10798176" cy="1051914"/>
          </a:xfrm>
          <a:prstGeom prst="rect">
            <a:avLst/>
          </a:prstGeom>
        </p:spPr>
        <p:txBody>
          <a:bodyPr/>
          <a:lstStyle>
            <a:lvl1pPr algn="r">
              <a:defRPr/>
            </a:lvl1pPr>
          </a:lstStyle>
          <a:p>
            <a:r>
              <a:rPr lang="en-US" dirty="0" err="1"/>
              <a:t>ClICK</a:t>
            </a:r>
            <a:r>
              <a:rPr lang="en-US" dirty="0"/>
              <a:t> TO ADD TITLE</a:t>
            </a:r>
          </a:p>
        </p:txBody>
      </p:sp>
      <p:cxnSp>
        <p:nvCxnSpPr>
          <p:cNvPr id="18" name="Straight Connector 17">
            <a:extLst>
              <a:ext uri="{FF2B5EF4-FFF2-40B4-BE49-F238E27FC236}">
                <a16:creationId xmlns:a16="http://schemas.microsoft.com/office/drawing/2014/main" id="{37EFB8CD-537B-4E5E-8F93-82EED2C8412C}"/>
              </a:ext>
              <a:ext uri="{C183D7F6-B498-43B3-948B-1728B52AA6E4}">
                <adec:decorative xmlns:adec="http://schemas.microsoft.com/office/drawing/2017/decorative" val="1"/>
              </a:ext>
            </a:extLst>
          </p:cNvPr>
          <p:cNvCxnSpPr>
            <a:cxnSpLocks/>
          </p:cNvCxnSpPr>
          <p:nvPr userDrawn="1"/>
        </p:nvCxnSpPr>
        <p:spPr>
          <a:xfrm>
            <a:off x="9751536" y="723900"/>
            <a:ext cx="16383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20CA687-1C2C-48EE-99B9-EC8CF30289F1}"/>
              </a:ext>
            </a:extLst>
          </p:cNvPr>
          <p:cNvSpPr>
            <a:spLocks noGrp="1"/>
          </p:cNvSpPr>
          <p:nvPr>
            <p:ph sz="quarter" idx="13" hasCustomPrompt="1"/>
          </p:nvPr>
        </p:nvSpPr>
        <p:spPr>
          <a:xfrm>
            <a:off x="1335088" y="1995488"/>
            <a:ext cx="9521825" cy="4051300"/>
          </a:xfrm>
          <a:prstGeom prst="rect">
            <a:avLst/>
          </a:prstGeo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add content</a:t>
            </a:r>
          </a:p>
        </p:txBody>
      </p:sp>
      <p:sp>
        <p:nvSpPr>
          <p:cNvPr id="19" name="Footer Placeholder 9">
            <a:extLst>
              <a:ext uri="{FF2B5EF4-FFF2-40B4-BE49-F238E27FC236}">
                <a16:creationId xmlns:a16="http://schemas.microsoft.com/office/drawing/2014/main" id="{8135C37F-29C2-41B0-B777-64FAC1F70FE4}"/>
              </a:ext>
            </a:extLst>
          </p:cNvPr>
          <p:cNvSpPr>
            <a:spLocks noGrp="1"/>
          </p:cNvSpPr>
          <p:nvPr>
            <p:ph type="ftr" sz="quarter" idx="11"/>
          </p:nvPr>
        </p:nvSpPr>
        <p:spPr>
          <a:xfrm>
            <a:off x="715383" y="6356350"/>
            <a:ext cx="4539727" cy="365125"/>
          </a:xfrm>
        </p:spPr>
        <p:txBody>
          <a:bodyPr/>
          <a:lstStyle>
            <a:lvl1pPr>
              <a:defRPr/>
            </a:lvl1pPr>
          </a:lstStyle>
          <a:p>
            <a:r>
              <a:rPr lang="en-US" dirty="0"/>
              <a:t>PRESENTATION TITLE</a:t>
            </a:r>
          </a:p>
        </p:txBody>
      </p:sp>
      <p:sp>
        <p:nvSpPr>
          <p:cNvPr id="20" name="Date Placeholder 8">
            <a:extLst>
              <a:ext uri="{FF2B5EF4-FFF2-40B4-BE49-F238E27FC236}">
                <a16:creationId xmlns:a16="http://schemas.microsoft.com/office/drawing/2014/main" id="{FAC325DA-0D81-49D1-BDBC-680AF5D62C71}"/>
              </a:ext>
            </a:extLst>
          </p:cNvPr>
          <p:cNvSpPr>
            <a:spLocks noGrp="1"/>
          </p:cNvSpPr>
          <p:nvPr>
            <p:ph type="dt" sz="half" idx="10"/>
          </p:nvPr>
        </p:nvSpPr>
        <p:spPr>
          <a:xfrm>
            <a:off x="8369448" y="6356350"/>
            <a:ext cx="2592594" cy="365125"/>
          </a:xfrm>
        </p:spPr>
        <p:txBody>
          <a:bodyPr/>
          <a:lstStyle/>
          <a:p>
            <a:r>
              <a:rPr lang="en-US"/>
              <a:t>2/11/20XX</a:t>
            </a:r>
          </a:p>
        </p:txBody>
      </p:sp>
      <p:sp>
        <p:nvSpPr>
          <p:cNvPr id="21" name="Slide Number Placeholder 10">
            <a:extLst>
              <a:ext uri="{FF2B5EF4-FFF2-40B4-BE49-F238E27FC236}">
                <a16:creationId xmlns:a16="http://schemas.microsoft.com/office/drawing/2014/main" id="{13980C1F-6344-4AC2-8573-0D9F35314B84}"/>
              </a:ext>
            </a:extLst>
          </p:cNvPr>
          <p:cNvSpPr>
            <a:spLocks noGrp="1"/>
          </p:cNvSpPr>
          <p:nvPr>
            <p:ph type="sldNum" sz="quarter" idx="12"/>
          </p:nvPr>
        </p:nvSpPr>
        <p:spPr>
          <a:xfrm>
            <a:off x="10919012" y="6356350"/>
            <a:ext cx="672354" cy="365125"/>
          </a:xfrm>
        </p:spPr>
        <p:txBody>
          <a:bodyPr/>
          <a:lstStyle/>
          <a:p>
            <a:fld id="{0303F77D-1BEF-481A-B8C1-15974ED46EB7}" type="slidenum">
              <a:rPr lang="en-US" smtClean="0"/>
              <a:t>‹#›</a:t>
            </a:fld>
            <a:endParaRPr lang="en-US"/>
          </a:p>
        </p:txBody>
      </p:sp>
    </p:spTree>
    <p:extLst>
      <p:ext uri="{BB962C8B-B14F-4D97-AF65-F5344CB8AC3E}">
        <p14:creationId xmlns:p14="http://schemas.microsoft.com/office/powerpoint/2010/main" val="29260012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ntroduction">
    <p:spTree>
      <p:nvGrpSpPr>
        <p:cNvPr id="1" name=""/>
        <p:cNvGrpSpPr/>
        <p:nvPr/>
      </p:nvGrpSpPr>
      <p:grpSpPr>
        <a:xfrm>
          <a:off x="0" y="0"/>
          <a:ext cx="0" cy="0"/>
          <a:chOff x="0" y="0"/>
          <a:chExt cx="0" cy="0"/>
        </a:xfrm>
      </p:grpSpPr>
      <p:sp>
        <p:nvSpPr>
          <p:cNvPr id="8" name="Title 9">
            <a:extLst>
              <a:ext uri="{FF2B5EF4-FFF2-40B4-BE49-F238E27FC236}">
                <a16:creationId xmlns:a16="http://schemas.microsoft.com/office/drawing/2014/main" id="{C8837BA0-445B-4D04-ADA9-C65084B15F90}"/>
              </a:ext>
            </a:extLst>
          </p:cNvPr>
          <p:cNvSpPr>
            <a:spLocks noGrp="1"/>
          </p:cNvSpPr>
          <p:nvPr>
            <p:ph type="title"/>
          </p:nvPr>
        </p:nvSpPr>
        <p:spPr>
          <a:xfrm>
            <a:off x="800099" y="904730"/>
            <a:ext cx="4152900" cy="1652590"/>
          </a:xfrm>
          <a:prstGeom prst="rect">
            <a:avLst/>
          </a:prstGeom>
        </p:spPr>
        <p:txBody>
          <a:bodyPr>
            <a:normAutofit/>
          </a:bodyPr>
          <a:lstStyle/>
          <a:p>
            <a:r>
              <a:rPr lang="en-US"/>
              <a:t>Click to edit Master title style</a:t>
            </a:r>
            <a:endParaRPr lang="en-US" dirty="0"/>
          </a:p>
        </p:txBody>
      </p:sp>
      <p:sp>
        <p:nvSpPr>
          <p:cNvPr id="10" name="Content Placeholder 10">
            <a:extLst>
              <a:ext uri="{FF2B5EF4-FFF2-40B4-BE49-F238E27FC236}">
                <a16:creationId xmlns:a16="http://schemas.microsoft.com/office/drawing/2014/main" id="{0CFA4CCF-323F-4998-B6BF-56207329CDA8}"/>
              </a:ext>
            </a:extLst>
          </p:cNvPr>
          <p:cNvSpPr>
            <a:spLocks noGrp="1"/>
          </p:cNvSpPr>
          <p:nvPr>
            <p:ph idx="1"/>
          </p:nvPr>
        </p:nvSpPr>
        <p:spPr>
          <a:xfrm>
            <a:off x="5133975" y="952368"/>
            <a:ext cx="6257926" cy="1773893"/>
          </a:xfrm>
          <a:prstGeom prst="rect">
            <a:avLst/>
          </a:prstGeom>
        </p:spPr>
        <p:txBody>
          <a:bodyPr>
            <a:normAutofit/>
          </a:bodyPr>
          <a:lstStyle>
            <a:lvl1pPr marL="0" indent="0">
              <a:lnSpc>
                <a:spcPct val="100000"/>
              </a:lnSpc>
              <a:buNone/>
              <a:defRPr sz="1800"/>
            </a:lvl1pPr>
          </a:lstStyle>
          <a:p>
            <a:pPr lvl="0"/>
            <a:r>
              <a:rPr lang="en-US"/>
              <a:t>Click to edit Master text styles</a:t>
            </a:r>
          </a:p>
        </p:txBody>
      </p:sp>
      <p:cxnSp>
        <p:nvCxnSpPr>
          <p:cNvPr id="13" name="Straight Connector 12">
            <a:extLst>
              <a:ext uri="{FF2B5EF4-FFF2-40B4-BE49-F238E27FC236}">
                <a16:creationId xmlns:a16="http://schemas.microsoft.com/office/drawing/2014/main" id="{DFFFF70A-3EED-4002-B2F8-FB8301C80C77}"/>
              </a:ext>
              <a:ext uri="{C183D7F6-B498-43B3-948B-1728B52AA6E4}">
                <adec:decorative xmlns:adec="http://schemas.microsoft.com/office/drawing/2017/decorative" val="1"/>
              </a:ext>
            </a:extLst>
          </p:cNvPr>
          <p:cNvCxnSpPr>
            <a:cxnSpLocks/>
          </p:cNvCxnSpPr>
          <p:nvPr userDrawn="1"/>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Picture Placeholder 17">
            <a:extLst>
              <a:ext uri="{FF2B5EF4-FFF2-40B4-BE49-F238E27FC236}">
                <a16:creationId xmlns:a16="http://schemas.microsoft.com/office/drawing/2014/main" id="{DD78C1EE-0224-4362-B796-4CC7B06992BD}"/>
              </a:ext>
            </a:extLst>
          </p:cNvPr>
          <p:cNvSpPr>
            <a:spLocks noGrp="1"/>
          </p:cNvSpPr>
          <p:nvPr>
            <p:ph type="pic" sz="quarter" idx="13" hasCustomPrompt="1"/>
          </p:nvPr>
        </p:nvSpPr>
        <p:spPr>
          <a:xfrm>
            <a:off x="800099" y="3048000"/>
            <a:ext cx="5133990" cy="2737531"/>
          </a:xfrm>
          <a:prstGeom prst="rect">
            <a:avLst/>
          </a:prstGeom>
        </p:spPr>
        <p:txBody>
          <a:bodyPr/>
          <a:lstStyle>
            <a:lvl1pPr marL="0" indent="0" algn="ctr">
              <a:buNone/>
              <a:defRPr/>
            </a:lvl1pPr>
          </a:lstStyle>
          <a:p>
            <a:r>
              <a:rPr lang="en-US" dirty="0"/>
              <a:t>Insert photo here</a:t>
            </a:r>
          </a:p>
        </p:txBody>
      </p:sp>
      <p:sp>
        <p:nvSpPr>
          <p:cNvPr id="21" name="Picture Placeholder 17">
            <a:extLst>
              <a:ext uri="{FF2B5EF4-FFF2-40B4-BE49-F238E27FC236}">
                <a16:creationId xmlns:a16="http://schemas.microsoft.com/office/drawing/2014/main" id="{2C1748F4-2D05-4407-8CB0-D854F9602DA3}"/>
              </a:ext>
            </a:extLst>
          </p:cNvPr>
          <p:cNvSpPr>
            <a:spLocks noGrp="1"/>
          </p:cNvSpPr>
          <p:nvPr>
            <p:ph type="pic" sz="quarter" idx="14" hasCustomPrompt="1"/>
          </p:nvPr>
        </p:nvSpPr>
        <p:spPr>
          <a:xfrm>
            <a:off x="6209621" y="3048000"/>
            <a:ext cx="5182278" cy="2737531"/>
          </a:xfrm>
          <a:prstGeom prst="rect">
            <a:avLst/>
          </a:prstGeom>
        </p:spPr>
        <p:txBody>
          <a:bodyPr/>
          <a:lstStyle>
            <a:lvl1pPr marL="0" indent="0" algn="ctr">
              <a:buNone/>
              <a:defRPr/>
            </a:lvl1pPr>
          </a:lstStyle>
          <a:p>
            <a:r>
              <a:rPr lang="en-US" dirty="0"/>
              <a:t>Insert photo here</a:t>
            </a:r>
          </a:p>
        </p:txBody>
      </p:sp>
      <p:sp>
        <p:nvSpPr>
          <p:cNvPr id="14" name="Footer Placeholder 7">
            <a:extLst>
              <a:ext uri="{FF2B5EF4-FFF2-40B4-BE49-F238E27FC236}">
                <a16:creationId xmlns:a16="http://schemas.microsoft.com/office/drawing/2014/main" id="{59837BA4-E3C3-4F0D-A113-75128BC03EF4}"/>
              </a:ext>
            </a:extLst>
          </p:cNvPr>
          <p:cNvSpPr>
            <a:spLocks noGrp="1"/>
          </p:cNvSpPr>
          <p:nvPr>
            <p:ph type="ftr" sz="quarter" idx="11"/>
          </p:nvPr>
        </p:nvSpPr>
        <p:spPr>
          <a:xfrm>
            <a:off x="715383" y="6356350"/>
            <a:ext cx="4539727" cy="365125"/>
          </a:xfrm>
          <a:prstGeom prst="rect">
            <a:avLst/>
          </a:prstGeom>
        </p:spPr>
        <p:txBody>
          <a:bodyPr/>
          <a:lstStyle>
            <a:lvl1pPr>
              <a:defRPr/>
            </a:lvl1pPr>
          </a:lstStyle>
          <a:p>
            <a:r>
              <a:rPr lang="en-US" dirty="0"/>
              <a:t>PRESENTATION TITLE</a:t>
            </a:r>
          </a:p>
        </p:txBody>
      </p:sp>
      <p:sp>
        <p:nvSpPr>
          <p:cNvPr id="15" name="Date Placeholder 1">
            <a:extLst>
              <a:ext uri="{FF2B5EF4-FFF2-40B4-BE49-F238E27FC236}">
                <a16:creationId xmlns:a16="http://schemas.microsoft.com/office/drawing/2014/main" id="{5DA65157-50C9-4A85-912D-6DC9A606192F}"/>
              </a:ext>
            </a:extLst>
          </p:cNvPr>
          <p:cNvSpPr>
            <a:spLocks noGrp="1"/>
          </p:cNvSpPr>
          <p:nvPr>
            <p:ph type="dt" sz="half" idx="10"/>
          </p:nvPr>
        </p:nvSpPr>
        <p:spPr>
          <a:xfrm>
            <a:off x="8369448" y="6356350"/>
            <a:ext cx="2592594" cy="365125"/>
          </a:xfrm>
          <a:prstGeom prst="rect">
            <a:avLst/>
          </a:prstGeom>
        </p:spPr>
        <p:txBody>
          <a:bodyPr/>
          <a:lstStyle/>
          <a:p>
            <a:r>
              <a:rPr lang="en-US"/>
              <a:t>2/11/20XX</a:t>
            </a:r>
          </a:p>
        </p:txBody>
      </p:sp>
      <p:sp>
        <p:nvSpPr>
          <p:cNvPr id="16" name="Slide Number Placeholder 6">
            <a:extLst>
              <a:ext uri="{FF2B5EF4-FFF2-40B4-BE49-F238E27FC236}">
                <a16:creationId xmlns:a16="http://schemas.microsoft.com/office/drawing/2014/main" id="{9DE415B0-F0C3-4971-8C76-0D54D6407C42}"/>
              </a:ext>
            </a:extLst>
          </p:cNvPr>
          <p:cNvSpPr>
            <a:spLocks noGrp="1"/>
          </p:cNvSpPr>
          <p:nvPr>
            <p:ph type="sldNum" sz="quarter" idx="12"/>
          </p:nvPr>
        </p:nvSpPr>
        <p:spPr>
          <a:xfrm>
            <a:off x="10919012" y="6356350"/>
            <a:ext cx="672354" cy="365125"/>
          </a:xfrm>
          <a:prstGeom prst="rect">
            <a:avLst/>
          </a:prstGeom>
        </p:spPr>
        <p:txBody>
          <a:bodyPr/>
          <a:lstStyle/>
          <a:p>
            <a:fld id="{A53D7EE4-1EDB-42FD-B6B7-A82C9F31F0F4}" type="slidenum">
              <a:rPr lang="en-US" smtClean="0"/>
              <a:t>‹#›</a:t>
            </a:fld>
            <a:endParaRPr lang="en-US"/>
          </a:p>
        </p:txBody>
      </p:sp>
    </p:spTree>
    <p:extLst>
      <p:ext uri="{BB962C8B-B14F-4D97-AF65-F5344CB8AC3E}">
        <p14:creationId xmlns:p14="http://schemas.microsoft.com/office/powerpoint/2010/main" val="28064902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Quot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6371D84D-B708-4A20-8D50-CDA4E3EC6F9C}"/>
              </a:ext>
            </a:extLst>
          </p:cNvPr>
          <p:cNvSpPr>
            <a:spLocks noGrp="1"/>
          </p:cNvSpPr>
          <p:nvPr>
            <p:ph type="pic" sz="quarter" idx="13" hasCustomPrompt="1"/>
          </p:nvPr>
        </p:nvSpPr>
        <p:spPr>
          <a:xfrm>
            <a:off x="0" y="0"/>
            <a:ext cx="12192000" cy="6858000"/>
          </a:xfrm>
          <a:custGeom>
            <a:avLst/>
            <a:gdLst>
              <a:gd name="connsiteX0" fmla="*/ 800476 w 12192000"/>
              <a:gd name="connsiteY0" fmla="*/ 6126480 h 6858000"/>
              <a:gd name="connsiteX1" fmla="*/ 800476 w 12192000"/>
              <a:gd name="connsiteY1" fmla="*/ 6144768 h 6858000"/>
              <a:gd name="connsiteX2" fmla="*/ 11407516 w 12192000"/>
              <a:gd name="connsiteY2" fmla="*/ 6144768 h 6858000"/>
              <a:gd name="connsiteX3" fmla="*/ 11407516 w 12192000"/>
              <a:gd name="connsiteY3" fmla="*/ 6126480 h 6858000"/>
              <a:gd name="connsiteX4" fmla="*/ 800476 w 12192000"/>
              <a:gd name="connsiteY4" fmla="*/ 701040 h 6858000"/>
              <a:gd name="connsiteX5" fmla="*/ 800476 w 12192000"/>
              <a:gd name="connsiteY5" fmla="*/ 746759 h 6858000"/>
              <a:gd name="connsiteX6" fmla="*/ 11407516 w 12192000"/>
              <a:gd name="connsiteY6" fmla="*/ 746759 h 6858000"/>
              <a:gd name="connsiteX7" fmla="*/ 11407516 w 12192000"/>
              <a:gd name="connsiteY7" fmla="*/ 701040 h 6858000"/>
              <a:gd name="connsiteX8" fmla="*/ 0 w 12192000"/>
              <a:gd name="connsiteY8" fmla="*/ 0 h 6858000"/>
              <a:gd name="connsiteX9" fmla="*/ 12192000 w 12192000"/>
              <a:gd name="connsiteY9" fmla="*/ 0 h 6858000"/>
              <a:gd name="connsiteX10" fmla="*/ 12192000 w 12192000"/>
              <a:gd name="connsiteY10" fmla="*/ 6858000 h 6858000"/>
              <a:gd name="connsiteX11" fmla="*/ 0 w 12192000"/>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858000">
                <a:moveTo>
                  <a:pt x="800476" y="6126480"/>
                </a:moveTo>
                <a:lnTo>
                  <a:pt x="800476" y="6144768"/>
                </a:lnTo>
                <a:lnTo>
                  <a:pt x="11407516" y="6144768"/>
                </a:lnTo>
                <a:lnTo>
                  <a:pt x="11407516" y="6126480"/>
                </a:lnTo>
                <a:close/>
                <a:moveTo>
                  <a:pt x="800476" y="701040"/>
                </a:moveTo>
                <a:lnTo>
                  <a:pt x="800476" y="746759"/>
                </a:lnTo>
                <a:lnTo>
                  <a:pt x="11407516" y="746759"/>
                </a:lnTo>
                <a:lnTo>
                  <a:pt x="11407516" y="701040"/>
                </a:lnTo>
                <a:close/>
                <a:moveTo>
                  <a:pt x="0" y="0"/>
                </a:moveTo>
                <a:lnTo>
                  <a:pt x="12192000" y="0"/>
                </a:lnTo>
                <a:lnTo>
                  <a:pt x="12192000" y="6858000"/>
                </a:lnTo>
                <a:lnTo>
                  <a:pt x="0" y="6858000"/>
                </a:lnTo>
                <a:close/>
              </a:path>
            </a:pathLst>
          </a:custGeom>
        </p:spPr>
        <p:txBody>
          <a:bodyPr wrap="square">
            <a:noAutofit/>
          </a:bodyPr>
          <a:lstStyle>
            <a:lvl1pPr marL="0" indent="0" algn="ctr">
              <a:buNone/>
              <a:defRPr/>
            </a:lvl1pPr>
          </a:lstStyle>
          <a:p>
            <a:r>
              <a:rPr lang="en-US" dirty="0"/>
              <a:t>Insert photo here</a:t>
            </a:r>
          </a:p>
        </p:txBody>
      </p:sp>
      <p:sp>
        <p:nvSpPr>
          <p:cNvPr id="2" name="Title 1">
            <a:extLst>
              <a:ext uri="{FF2B5EF4-FFF2-40B4-BE49-F238E27FC236}">
                <a16:creationId xmlns:a16="http://schemas.microsoft.com/office/drawing/2014/main" id="{21A03AD3-C316-411C-9844-6C8D950DC403}"/>
              </a:ext>
            </a:extLst>
          </p:cNvPr>
          <p:cNvSpPr>
            <a:spLocks noGrp="1"/>
          </p:cNvSpPr>
          <p:nvPr>
            <p:ph type="title" hasCustomPrompt="1"/>
          </p:nvPr>
        </p:nvSpPr>
        <p:spPr>
          <a:xfrm>
            <a:off x="6601766" y="1837677"/>
            <a:ext cx="4930901" cy="2334828"/>
          </a:xfrm>
          <a:prstGeom prst="rect">
            <a:avLst/>
          </a:prstGeom>
        </p:spPr>
        <p:txBody>
          <a:bodyPr/>
          <a:lstStyle>
            <a:lvl1pPr algn="r">
              <a:defRPr cap="none">
                <a:solidFill>
                  <a:schemeClr val="bg1"/>
                </a:solidFill>
                <a:effectLst>
                  <a:outerShdw blurRad="38100" dist="38100" dir="2700000" algn="tl">
                    <a:srgbClr val="000000">
                      <a:alpha val="43137"/>
                    </a:srgbClr>
                  </a:outerShdw>
                </a:effectLst>
              </a:defRPr>
            </a:lvl1pPr>
          </a:lstStyle>
          <a:p>
            <a:r>
              <a:rPr lang="en-US" dirty="0"/>
              <a:t>Insert text here</a:t>
            </a:r>
          </a:p>
        </p:txBody>
      </p:sp>
      <p:sp>
        <p:nvSpPr>
          <p:cNvPr id="25" name="Subtitle 2">
            <a:extLst>
              <a:ext uri="{FF2B5EF4-FFF2-40B4-BE49-F238E27FC236}">
                <a16:creationId xmlns:a16="http://schemas.microsoft.com/office/drawing/2014/main" id="{F00A8C60-C81E-4C2C-AB11-00AE1AC04ECE}"/>
              </a:ext>
            </a:extLst>
          </p:cNvPr>
          <p:cNvSpPr>
            <a:spLocks noGrp="1"/>
          </p:cNvSpPr>
          <p:nvPr>
            <p:ph type="subTitle" idx="1" hasCustomPrompt="1"/>
          </p:nvPr>
        </p:nvSpPr>
        <p:spPr>
          <a:xfrm>
            <a:off x="6347532" y="4408305"/>
            <a:ext cx="5175797" cy="909420"/>
          </a:xfrm>
          <a:prstGeom prst="rect">
            <a:avLst/>
          </a:prstGeom>
        </p:spPr>
        <p:txBody>
          <a:bodyPr anchor="t">
            <a:normAutofit/>
          </a:bodyPr>
          <a:lstStyle>
            <a:lvl1pPr marL="0" indent="0" algn="r">
              <a:buNone/>
              <a:defRPr sz="2800">
                <a:solidFill>
                  <a:schemeClr val="bg1"/>
                </a:solidFill>
                <a:effectLst>
                  <a:outerShdw blurRad="38100" dist="38100" dir="2700000" algn="tl">
                    <a:srgbClr val="000000">
                      <a:alpha val="43137"/>
                    </a:srgbClr>
                  </a:outerShdw>
                </a:effectLst>
              </a:defRPr>
            </a:lvl1pPr>
          </a:lstStyle>
          <a:p>
            <a:r>
              <a:rPr lang="en-US" sz="1800" dirty="0">
                <a:solidFill>
                  <a:schemeClr val="bg1"/>
                </a:solidFill>
              </a:rPr>
              <a:t>Insert subtitle here</a:t>
            </a:r>
          </a:p>
        </p:txBody>
      </p:sp>
      <p:sp>
        <p:nvSpPr>
          <p:cNvPr id="14" name="Footer Placeholder 4">
            <a:extLst>
              <a:ext uri="{FF2B5EF4-FFF2-40B4-BE49-F238E27FC236}">
                <a16:creationId xmlns:a16="http://schemas.microsoft.com/office/drawing/2014/main" id="{9F7D24C8-FDC6-4FCE-85C6-520D6469380F}"/>
              </a:ext>
            </a:extLst>
          </p:cNvPr>
          <p:cNvSpPr>
            <a:spLocks noGrp="1"/>
          </p:cNvSpPr>
          <p:nvPr>
            <p:ph type="ftr" sz="quarter" idx="11"/>
          </p:nvPr>
        </p:nvSpPr>
        <p:spPr>
          <a:xfrm>
            <a:off x="715383" y="6356350"/>
            <a:ext cx="4539727" cy="365125"/>
          </a:xfrm>
        </p:spPr>
        <p:txBody>
          <a:bodyPr/>
          <a:lstStyle>
            <a:lvl1pPr>
              <a:defRPr>
                <a:solidFill>
                  <a:schemeClr val="bg1"/>
                </a:solidFill>
                <a:effectLst>
                  <a:outerShdw blurRad="38100" dist="38100" dir="2700000" algn="tl">
                    <a:srgbClr val="000000">
                      <a:alpha val="43137"/>
                    </a:srgbClr>
                  </a:outerShdw>
                </a:effectLst>
              </a:defRPr>
            </a:lvl1pPr>
          </a:lstStyle>
          <a:p>
            <a:r>
              <a:rPr lang="en-US"/>
              <a:t>PRESENTATION TITLE</a:t>
            </a:r>
            <a:endParaRPr lang="en-US" dirty="0"/>
          </a:p>
        </p:txBody>
      </p:sp>
      <p:sp>
        <p:nvSpPr>
          <p:cNvPr id="15" name="Date Placeholder 3">
            <a:extLst>
              <a:ext uri="{FF2B5EF4-FFF2-40B4-BE49-F238E27FC236}">
                <a16:creationId xmlns:a16="http://schemas.microsoft.com/office/drawing/2014/main" id="{450E2155-DD21-4098-82EF-B19C466B239E}"/>
              </a:ext>
            </a:extLst>
          </p:cNvPr>
          <p:cNvSpPr>
            <a:spLocks noGrp="1"/>
          </p:cNvSpPr>
          <p:nvPr>
            <p:ph type="dt" sz="half" idx="10"/>
          </p:nvPr>
        </p:nvSpPr>
        <p:spPr>
          <a:xfrm>
            <a:off x="8369448" y="6356350"/>
            <a:ext cx="2592594" cy="365125"/>
          </a:xfrm>
        </p:spPr>
        <p:txBody>
          <a:bodyPr/>
          <a:lstStyle>
            <a:lvl1pPr>
              <a:defRPr>
                <a:solidFill>
                  <a:schemeClr val="bg1"/>
                </a:solidFill>
                <a:effectLst>
                  <a:outerShdw blurRad="38100" dist="38100" dir="2700000" algn="tl">
                    <a:srgbClr val="000000">
                      <a:alpha val="43137"/>
                    </a:srgbClr>
                  </a:outerShdw>
                </a:effectLst>
              </a:defRPr>
            </a:lvl1pPr>
          </a:lstStyle>
          <a:p>
            <a:r>
              <a:rPr lang="en-US"/>
              <a:t>2/11/20XX</a:t>
            </a:r>
          </a:p>
        </p:txBody>
      </p:sp>
      <p:sp>
        <p:nvSpPr>
          <p:cNvPr id="16" name="Slide Number Placeholder 5">
            <a:extLst>
              <a:ext uri="{FF2B5EF4-FFF2-40B4-BE49-F238E27FC236}">
                <a16:creationId xmlns:a16="http://schemas.microsoft.com/office/drawing/2014/main" id="{130CB194-35B9-4229-9CFE-5C3B911EC2A3}"/>
              </a:ext>
            </a:extLst>
          </p:cNvPr>
          <p:cNvSpPr>
            <a:spLocks noGrp="1"/>
          </p:cNvSpPr>
          <p:nvPr>
            <p:ph type="sldNum" sz="quarter" idx="12"/>
          </p:nvPr>
        </p:nvSpPr>
        <p:spPr>
          <a:xfrm>
            <a:off x="10919012" y="6356350"/>
            <a:ext cx="672354" cy="365125"/>
          </a:xfrm>
        </p:spPr>
        <p:txBody>
          <a:bodyPr/>
          <a:lstStyle>
            <a:lvl1pPr>
              <a:defRPr>
                <a:solidFill>
                  <a:schemeClr val="bg1"/>
                </a:solidFill>
                <a:effectLst>
                  <a:outerShdw blurRad="38100" dist="38100" dir="2700000" algn="tl">
                    <a:srgbClr val="000000">
                      <a:alpha val="43137"/>
                    </a:srgbClr>
                  </a:outerShdw>
                </a:effectLst>
              </a:defRPr>
            </a:lvl1pPr>
          </a:lstStyle>
          <a:p>
            <a:fld id="{A2AE2B76-F97F-4BE2-8670-72276A5F21A5}" type="slidenum">
              <a:rPr lang="en-US" smtClean="0"/>
              <a:pPr/>
              <a:t>‹#›</a:t>
            </a:fld>
            <a:endParaRPr lang="en-US"/>
          </a:p>
        </p:txBody>
      </p:sp>
      <p:cxnSp>
        <p:nvCxnSpPr>
          <p:cNvPr id="8" name="Straight Connector 7">
            <a:extLst>
              <a:ext uri="{FF2B5EF4-FFF2-40B4-BE49-F238E27FC236}">
                <a16:creationId xmlns:a16="http://schemas.microsoft.com/office/drawing/2014/main" id="{EBDF219B-DD0E-4D26-8B59-3FE43A252543}"/>
              </a:ext>
              <a:ext uri="{C183D7F6-B498-43B3-948B-1728B52AA6E4}">
                <adec:decorative xmlns:adec="http://schemas.microsoft.com/office/drawing/2017/decorative" val="1"/>
              </a:ext>
            </a:extLst>
          </p:cNvPr>
          <p:cNvCxnSpPr>
            <a:cxnSpLocks/>
          </p:cNvCxnSpPr>
          <p:nvPr userDrawn="1"/>
        </p:nvCxnSpPr>
        <p:spPr>
          <a:xfrm>
            <a:off x="800476" y="723900"/>
            <a:ext cx="10610474" cy="0"/>
          </a:xfrm>
          <a:prstGeom prst="line">
            <a:avLst/>
          </a:prstGeom>
          <a:ln w="44450">
            <a:solidFill>
              <a:srgbClr val="FFFFFF"/>
            </a:solidFill>
          </a:ln>
          <a:effectLst>
            <a:outerShdw blurRad="50800" dist="25400" dir="2700000" sx="99000" sy="99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9148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2/11/20XX</a:t>
            </a:r>
            <a:endParaRPr lang="en-US" dirty="0"/>
          </a:p>
        </p:txBody>
      </p:sp>
      <p:sp>
        <p:nvSpPr>
          <p:cNvPr id="5" name="Footer Placeholder 4"/>
          <p:cNvSpPr>
            <a:spLocks noGrp="1"/>
          </p:cNvSpPr>
          <p:nvPr>
            <p:ph type="ftr" sz="quarter" idx="11"/>
          </p:nvPr>
        </p:nvSpPr>
        <p:spPr/>
        <p:txBody>
          <a:bodyPr/>
          <a:lstStyle/>
          <a:p>
            <a:r>
              <a:rPr lang="en-US"/>
              <a:t>PRESENTATION TITLE</a:t>
            </a:r>
            <a:endParaRPr lang="en-US" dirty="0"/>
          </a:p>
        </p:txBody>
      </p:sp>
      <p:sp>
        <p:nvSpPr>
          <p:cNvPr id="6" name="Slide Number Placeholder 5"/>
          <p:cNvSpPr>
            <a:spLocks noGrp="1"/>
          </p:cNvSpPr>
          <p:nvPr>
            <p:ph type="sldNum" sz="quarter" idx="12"/>
          </p:nvPr>
        </p:nvSpPr>
        <p:spPr/>
        <p:txBody>
          <a:bodyPr/>
          <a:lstStyle/>
          <a:p>
            <a:fld id="{C3DB2ADC-AF19-4574-8C10-79B5B04FCA27}" type="slidenum">
              <a:rPr lang="en-US" smtClean="0"/>
              <a:pPr/>
              <a:t>‹#›</a:t>
            </a:fld>
            <a:endParaRPr lang="en-US" dirty="0"/>
          </a:p>
        </p:txBody>
      </p:sp>
    </p:spTree>
    <p:extLst>
      <p:ext uri="{BB962C8B-B14F-4D97-AF65-F5344CB8AC3E}">
        <p14:creationId xmlns:p14="http://schemas.microsoft.com/office/powerpoint/2010/main" val="3519274948"/>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r>
              <a:rPr lang="en-US"/>
              <a:t>2/11/20XX</a:t>
            </a:r>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r>
              <a:rPr lang="en-US"/>
              <a:t>PRESENTATION TITLE</a:t>
            </a:r>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C3DB2ADC-AF19-4574-8C10-79B5B04FCA27}" type="slidenum">
              <a:rPr lang="en-US" smtClean="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706533598"/>
      </p:ext>
    </p:extLst>
  </p:cSld>
  <p:clrMapOvr>
    <a:overrideClrMapping bg1="dk1" tx1="lt1" bg2="dk2" tx2="lt2" accent1="accent1" accent2="accent2" accent3="accent3" accent4="accent4" accent5="accent5" accent6="accent6" hlink="hlink" folHlink="folHlink"/>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2/11/20XX</a:t>
            </a:r>
            <a:endParaRPr lang="en-US" dirty="0"/>
          </a:p>
        </p:txBody>
      </p:sp>
      <p:sp>
        <p:nvSpPr>
          <p:cNvPr id="6" name="Footer Placeholder 5"/>
          <p:cNvSpPr>
            <a:spLocks noGrp="1"/>
          </p:cNvSpPr>
          <p:nvPr>
            <p:ph type="ftr" sz="quarter" idx="11"/>
          </p:nvPr>
        </p:nvSpPr>
        <p:spPr/>
        <p:txBody>
          <a:bodyPr/>
          <a:lstStyle/>
          <a:p>
            <a:r>
              <a:rPr lang="en-US"/>
              <a:t>PRESENTATION TITLE</a:t>
            </a:r>
            <a:endParaRPr lang="en-US" dirty="0"/>
          </a:p>
        </p:txBody>
      </p:sp>
      <p:sp>
        <p:nvSpPr>
          <p:cNvPr id="7" name="Slide Number Placeholder 6"/>
          <p:cNvSpPr>
            <a:spLocks noGrp="1"/>
          </p:cNvSpPr>
          <p:nvPr>
            <p:ph type="sldNum" sz="quarter" idx="12"/>
          </p:nvPr>
        </p:nvSpPr>
        <p:spPr/>
        <p:txBody>
          <a:bodyPr/>
          <a:lstStyle/>
          <a:p>
            <a:fld id="{C3DB2ADC-AF19-4574-8C10-79B5B04FCA27}" type="slidenum">
              <a:rPr lang="en-US" smtClean="0"/>
              <a:pPr/>
              <a:t>‹#›</a:t>
            </a:fld>
            <a:endParaRPr lang="en-US" dirty="0"/>
          </a:p>
        </p:txBody>
      </p:sp>
    </p:spTree>
    <p:extLst>
      <p:ext uri="{BB962C8B-B14F-4D97-AF65-F5344CB8AC3E}">
        <p14:creationId xmlns:p14="http://schemas.microsoft.com/office/powerpoint/2010/main" val="3788775682"/>
      </p:ext>
    </p:extLst>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2/11/20XX</a:t>
            </a:r>
            <a:endParaRPr lang="en-US" dirty="0"/>
          </a:p>
        </p:txBody>
      </p:sp>
      <p:sp>
        <p:nvSpPr>
          <p:cNvPr id="8" name="Footer Placeholder 7"/>
          <p:cNvSpPr>
            <a:spLocks noGrp="1"/>
          </p:cNvSpPr>
          <p:nvPr>
            <p:ph type="ftr" sz="quarter" idx="11"/>
          </p:nvPr>
        </p:nvSpPr>
        <p:spPr/>
        <p:txBody>
          <a:bodyPr/>
          <a:lstStyle/>
          <a:p>
            <a:r>
              <a:rPr lang="en-US"/>
              <a:t>PRESENTATION TITLE</a:t>
            </a:r>
            <a:endParaRPr lang="en-US" dirty="0"/>
          </a:p>
        </p:txBody>
      </p:sp>
      <p:sp>
        <p:nvSpPr>
          <p:cNvPr id="9" name="Slide Number Placeholder 8"/>
          <p:cNvSpPr>
            <a:spLocks noGrp="1"/>
          </p:cNvSpPr>
          <p:nvPr>
            <p:ph type="sldNum" sz="quarter" idx="12"/>
          </p:nvPr>
        </p:nvSpPr>
        <p:spPr/>
        <p:txBody>
          <a:bodyPr/>
          <a:lstStyle/>
          <a:p>
            <a:fld id="{C3DB2ADC-AF19-4574-8C10-79B5B04FCA27}" type="slidenum">
              <a:rPr lang="en-US" smtClean="0"/>
              <a:pPr/>
              <a:t>‹#›</a:t>
            </a:fld>
            <a:endParaRPr lang="en-US" dirty="0"/>
          </a:p>
        </p:txBody>
      </p:sp>
    </p:spTree>
    <p:extLst>
      <p:ext uri="{BB962C8B-B14F-4D97-AF65-F5344CB8AC3E}">
        <p14:creationId xmlns:p14="http://schemas.microsoft.com/office/powerpoint/2010/main" val="3433359412"/>
      </p:ext>
    </p:extLst>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2/11/20XX</a:t>
            </a:r>
            <a:endParaRPr lang="en-US" dirty="0"/>
          </a:p>
        </p:txBody>
      </p:sp>
      <p:sp>
        <p:nvSpPr>
          <p:cNvPr id="4" name="Footer Placeholder 3"/>
          <p:cNvSpPr>
            <a:spLocks noGrp="1"/>
          </p:cNvSpPr>
          <p:nvPr>
            <p:ph type="ftr" sz="quarter" idx="11"/>
          </p:nvPr>
        </p:nvSpPr>
        <p:spPr/>
        <p:txBody>
          <a:bodyPr/>
          <a:lstStyle/>
          <a:p>
            <a:r>
              <a:rPr lang="en-US"/>
              <a:t>PRESENTATION TITLE</a:t>
            </a:r>
            <a:endParaRPr lang="en-US" dirty="0"/>
          </a:p>
        </p:txBody>
      </p:sp>
      <p:sp>
        <p:nvSpPr>
          <p:cNvPr id="5" name="Slide Number Placeholder 4"/>
          <p:cNvSpPr>
            <a:spLocks noGrp="1"/>
          </p:cNvSpPr>
          <p:nvPr>
            <p:ph type="sldNum" sz="quarter" idx="12"/>
          </p:nvPr>
        </p:nvSpPr>
        <p:spPr/>
        <p:txBody>
          <a:bodyPr/>
          <a:lstStyle/>
          <a:p>
            <a:fld id="{C3DB2ADC-AF19-4574-8C10-79B5B04FCA27}" type="slidenum">
              <a:rPr lang="en-US" smtClean="0"/>
              <a:pPr/>
              <a:t>‹#›</a:t>
            </a:fld>
            <a:endParaRPr lang="en-US" dirty="0"/>
          </a:p>
        </p:txBody>
      </p:sp>
    </p:spTree>
    <p:extLst>
      <p:ext uri="{BB962C8B-B14F-4D97-AF65-F5344CB8AC3E}">
        <p14:creationId xmlns:p14="http://schemas.microsoft.com/office/powerpoint/2010/main" val="3466587280"/>
      </p:ext>
    </p:extLst>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2/11/20XX</a:t>
            </a:r>
            <a:endParaRPr lang="en-US" dirty="0"/>
          </a:p>
        </p:txBody>
      </p:sp>
      <p:sp>
        <p:nvSpPr>
          <p:cNvPr id="3" name="Footer Placeholder 2"/>
          <p:cNvSpPr>
            <a:spLocks noGrp="1"/>
          </p:cNvSpPr>
          <p:nvPr>
            <p:ph type="ftr" sz="quarter" idx="11"/>
          </p:nvPr>
        </p:nvSpPr>
        <p:spPr/>
        <p:txBody>
          <a:bodyPr/>
          <a:lstStyle/>
          <a:p>
            <a:r>
              <a:rPr lang="en-US"/>
              <a:t>PRESENTATION TITLE</a:t>
            </a:r>
            <a:endParaRPr lang="en-US" dirty="0"/>
          </a:p>
        </p:txBody>
      </p:sp>
      <p:sp>
        <p:nvSpPr>
          <p:cNvPr id="4" name="Slide Number Placeholder 3"/>
          <p:cNvSpPr>
            <a:spLocks noGrp="1"/>
          </p:cNvSpPr>
          <p:nvPr>
            <p:ph type="sldNum" sz="quarter" idx="12"/>
          </p:nvPr>
        </p:nvSpPr>
        <p:spPr/>
        <p:txBody>
          <a:bodyPr/>
          <a:lstStyle/>
          <a:p>
            <a:fld id="{C3DB2ADC-AF19-4574-8C10-79B5B04FCA27}" type="slidenum">
              <a:rPr lang="en-US" smtClean="0"/>
              <a:pPr/>
              <a:t>‹#›</a:t>
            </a:fld>
            <a:endParaRPr lang="en-US" dirty="0"/>
          </a:p>
        </p:txBody>
      </p:sp>
    </p:spTree>
    <p:extLst>
      <p:ext uri="{BB962C8B-B14F-4D97-AF65-F5344CB8AC3E}">
        <p14:creationId xmlns:p14="http://schemas.microsoft.com/office/powerpoint/2010/main" val="1481389361"/>
      </p:ext>
    </p:extLst>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r>
              <a:rPr lang="en-US"/>
              <a:t>2/11/20XX</a:t>
            </a:r>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r>
              <a:rPr lang="en-US"/>
              <a:t>PRESENTATION TITLE</a:t>
            </a:r>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C3DB2ADC-AF19-4574-8C10-79B5B04FCA27}" type="slidenum">
              <a:rPr lang="en-US" smtClean="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6032720"/>
      </p:ext>
    </p:extLst>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r>
              <a:rPr lang="en-US"/>
              <a:t>2/11/20XX</a:t>
            </a:r>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r>
              <a:rPr lang="en-US"/>
              <a:t>PRESENTATION TITLE</a:t>
            </a:r>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C3DB2ADC-AF19-4574-8C10-79B5B04FCA27}" type="slidenum">
              <a:rPr lang="en-US" smtClean="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87087503"/>
      </p:ext>
    </p:extLst>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r>
              <a:rPr lang="en-US"/>
              <a:t>2/11/20XX</a:t>
            </a:r>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r>
              <a:rPr lang="en-US"/>
              <a:t>PRESENTATION TITLE</a:t>
            </a:r>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C3DB2ADC-AF19-4574-8C10-79B5B04FCA27}" type="slidenum">
              <a:rPr lang="en-US" smtClean="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35791994"/>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80" r:id="rId16"/>
  </p:sldLayoutIdLst>
  <p:hf hdr="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0.xml"/><Relationship Id="rId1" Type="http://schemas.openxmlformats.org/officeDocument/2006/relationships/slideLayout" Target="../slideLayouts/slideLayout14.xml"/><Relationship Id="rId4" Type="http://schemas.openxmlformats.org/officeDocument/2006/relationships/hyperlink" Target="https://www.terrapinbrightgreen.com/report/14-patterns/" TargetMode="Externa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3.xml"/><Relationship Id="rId1" Type="http://schemas.openxmlformats.org/officeDocument/2006/relationships/slideLayout" Target="../slideLayouts/slideLayout14.xml"/><Relationship Id="rId5" Type="http://schemas.microsoft.com/office/2007/relationships/hdphoto" Target="../media/hdphoto1.wdp"/><Relationship Id="rId4" Type="http://schemas.openxmlformats.org/officeDocument/2006/relationships/image" Target="../media/image18.png"/></Relationships>
</file>

<file path=ppt/slides/_rels/slide4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34.xml"/><Relationship Id="rId1" Type="http://schemas.openxmlformats.org/officeDocument/2006/relationships/slideLayout" Target="../slideLayouts/slideLayout14.xml"/><Relationship Id="rId5" Type="http://schemas.microsoft.com/office/2007/relationships/hdphoto" Target="../media/hdphoto2.wdp"/><Relationship Id="rId4" Type="http://schemas.openxmlformats.org/officeDocument/2006/relationships/image" Target="../media/image20.png"/></Relationships>
</file>

<file path=ppt/slides/_rels/slide4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37.xml"/><Relationship Id="rId1" Type="http://schemas.openxmlformats.org/officeDocument/2006/relationships/slideLayout" Target="../slideLayouts/slideLayout14.xml"/><Relationship Id="rId4" Type="http://schemas.openxmlformats.org/officeDocument/2006/relationships/hyperlink" Target="https://www.parkprescriptions.ca/"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1.xml"/><Relationship Id="rId1" Type="http://schemas.openxmlformats.org/officeDocument/2006/relationships/slideLayout" Target="../slideLayouts/slideLayout15.xml"/><Relationship Id="rId4" Type="http://schemas.openxmlformats.org/officeDocument/2006/relationships/image" Target="../media/image27.jpe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3" Type="http://schemas.openxmlformats.org/officeDocument/2006/relationships/hyperlink" Target="https://doi.org/10.1016/0272-4944(95)90001-2" TargetMode="External"/><Relationship Id="rId2" Type="http://schemas.openxmlformats.org/officeDocument/2006/relationships/hyperlink" Target="http://ezproxy.library.dal.ca/login?url=https://search.ebscohost.com/login.aspx?direct=true&amp;db=e000xna&amp;AN=359965&amp;site=ehost-live" TargetMode="External"/><Relationship Id="rId1" Type="http://schemas.openxmlformats.org/officeDocument/2006/relationships/slideLayout" Target="../slideLayouts/slideLayout1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9.xml.rels><?xml version="1.0" encoding="UTF-8" standalone="yes"?>
<Relationships xmlns="http://schemas.openxmlformats.org/package/2006/relationships"><Relationship Id="rId2" Type="http://schemas.openxmlformats.org/officeDocument/2006/relationships/hyperlink" Target="https://universitybusiness.com/university-library-research-results-what-you-dont-know-might-hurt-you/" TargetMode="Externa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0.xml.rels><?xml version="1.0" encoding="UTF-8" standalone="yes"?>
<Relationships xmlns="http://schemas.openxmlformats.org/package/2006/relationships"><Relationship Id="rId2" Type="http://schemas.openxmlformats.org/officeDocument/2006/relationships/hyperlink" Target="http://www.terrapinbrightgreen.com/reports/14-patterns-of-biophilic-design/" TargetMode="External"/><Relationship Id="rId1" Type="http://schemas.openxmlformats.org/officeDocument/2006/relationships/slideLayout" Target="../slideLayouts/slideLayout1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4.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9D9D6BF1-DFF2-4526-9D13-BF339D8C416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17" name="Freeform 6">
              <a:extLst>
                <a:ext uri="{FF2B5EF4-FFF2-40B4-BE49-F238E27FC236}">
                  <a16:creationId xmlns:a16="http://schemas.microsoft.com/office/drawing/2014/main" id="{A54D4DB6-FB18-4CAE-8905-E0053C9256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8" name="Freeform 6">
              <a:extLst>
                <a:ext uri="{FF2B5EF4-FFF2-40B4-BE49-F238E27FC236}">
                  <a16:creationId xmlns:a16="http://schemas.microsoft.com/office/drawing/2014/main" id="{1DBD6488-9429-4FFA-8AE8-C4022C39B0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pic>
        <p:nvPicPr>
          <p:cNvPr id="11" name="Picture Placeholder 10" descr="Flowers in a tree ">
            <a:extLst>
              <a:ext uri="{FF2B5EF4-FFF2-40B4-BE49-F238E27FC236}">
                <a16:creationId xmlns:a16="http://schemas.microsoft.com/office/drawing/2014/main" id="{BC408C47-2E2A-42C6-99D2-EBED0E23C9B6}"/>
              </a:ext>
            </a:extLst>
          </p:cNvPr>
          <p:cNvPicPr>
            <a:picLocks noGrp="1" noChangeAspect="1"/>
          </p:cNvPicPr>
          <p:nvPr>
            <p:ph type="pic" sz="quarter" idx="13"/>
          </p:nvPr>
        </p:nvPicPr>
        <p:blipFill rotWithShape="1">
          <a:blip r:embed="rId2">
            <a:extLst>
              <a:ext uri="{28A0092B-C50C-407E-A947-70E740481C1C}">
                <a14:useLocalDpi xmlns:a14="http://schemas.microsoft.com/office/drawing/2010/main"/>
              </a:ext>
            </a:extLst>
          </a:blip>
          <a:srcRect t="34809" b="5179"/>
          <a:stretch/>
        </p:blipFill>
        <p:spPr>
          <a:xfrm>
            <a:off x="20" y="10"/>
            <a:ext cx="12191980" cy="6859300"/>
          </a:xfrm>
          <a:prstGeom prst="rect">
            <a:avLst/>
          </a:prstGeom>
        </p:spPr>
      </p:pic>
      <p:sp>
        <p:nvSpPr>
          <p:cNvPr id="20" name="Rectangle 19">
            <a:extLst>
              <a:ext uri="{FF2B5EF4-FFF2-40B4-BE49-F238E27FC236}">
                <a16:creationId xmlns:a16="http://schemas.microsoft.com/office/drawing/2014/main" id="{310B1DD0-264A-47E3-A16A-C87AFA51E6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6">
            <a:extLst>
              <a:ext uri="{FF2B5EF4-FFF2-40B4-BE49-F238E27FC236}">
                <a16:creationId xmlns:a16="http://schemas.microsoft.com/office/drawing/2014/main" id="{69C1BB7B-F21E-41A2-B30C-D8507B960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bg2"/>
          </a:solidFill>
          <a:ln w="0">
            <a:noFill/>
            <a:prstDash val="solid"/>
            <a:round/>
            <a:headEnd/>
            <a:tailEnd/>
          </a:ln>
        </p:spPr>
      </p:sp>
      <p:sp>
        <p:nvSpPr>
          <p:cNvPr id="24" name="Freeform 6">
            <a:extLst>
              <a:ext uri="{FF2B5EF4-FFF2-40B4-BE49-F238E27FC236}">
                <a16:creationId xmlns:a16="http://schemas.microsoft.com/office/drawing/2014/main" id="{DF6D7DDE-F8A1-4105-9729-F9EB5F81A3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bg2"/>
          </a:solidFill>
          <a:ln w="0">
            <a:noFill/>
            <a:prstDash val="solid"/>
            <a:round/>
            <a:headEnd/>
            <a:tailEnd/>
          </a:ln>
        </p:spPr>
      </p:sp>
      <p:sp>
        <p:nvSpPr>
          <p:cNvPr id="7" name="Title 6">
            <a:extLst>
              <a:ext uri="{FF2B5EF4-FFF2-40B4-BE49-F238E27FC236}">
                <a16:creationId xmlns:a16="http://schemas.microsoft.com/office/drawing/2014/main" id="{53AE5B2F-2CD3-4E51-91D5-FEF8CE8FEFA9}"/>
              </a:ext>
            </a:extLst>
          </p:cNvPr>
          <p:cNvSpPr>
            <a:spLocks noGrp="1"/>
          </p:cNvSpPr>
          <p:nvPr>
            <p:ph type="ctrTitle"/>
          </p:nvPr>
        </p:nvSpPr>
        <p:spPr>
          <a:xfrm>
            <a:off x="1915128" y="1788454"/>
            <a:ext cx="8361229" cy="2098226"/>
          </a:xfrm>
        </p:spPr>
        <p:txBody>
          <a:bodyPr vert="horz" lIns="91440" tIns="45720" rIns="91440" bIns="45720" rtlCol="0" anchor="b">
            <a:normAutofit/>
          </a:bodyPr>
          <a:lstStyle/>
          <a:p>
            <a:pPr algn="ctr"/>
            <a:r>
              <a:rPr lang="en-US" sz="4500" cap="all" dirty="0">
                <a:solidFill>
                  <a:schemeClr val="bg2"/>
                </a:solidFill>
              </a:rPr>
              <a:t>Study spaces: </a:t>
            </a:r>
            <a:br>
              <a:rPr lang="en-US" sz="4500" cap="all" dirty="0">
                <a:solidFill>
                  <a:schemeClr val="bg2"/>
                </a:solidFill>
              </a:rPr>
            </a:br>
            <a:r>
              <a:rPr lang="en-US" sz="4500" cap="all" dirty="0">
                <a:solidFill>
                  <a:schemeClr val="bg2"/>
                </a:solidFill>
              </a:rPr>
              <a:t>designing for wellbeing in an ‘echo’ pandemic</a:t>
            </a:r>
          </a:p>
        </p:txBody>
      </p:sp>
      <p:sp>
        <p:nvSpPr>
          <p:cNvPr id="8" name="Subtitle 7">
            <a:extLst>
              <a:ext uri="{FF2B5EF4-FFF2-40B4-BE49-F238E27FC236}">
                <a16:creationId xmlns:a16="http://schemas.microsoft.com/office/drawing/2014/main" id="{952DE27F-5BED-4BCC-887D-5872F796F65F}"/>
              </a:ext>
            </a:extLst>
          </p:cNvPr>
          <p:cNvSpPr>
            <a:spLocks noGrp="1"/>
          </p:cNvSpPr>
          <p:nvPr>
            <p:ph type="subTitle" idx="1"/>
          </p:nvPr>
        </p:nvSpPr>
        <p:spPr>
          <a:xfrm>
            <a:off x="2679906" y="3956279"/>
            <a:ext cx="6831673" cy="1086237"/>
          </a:xfrm>
        </p:spPr>
        <p:txBody>
          <a:bodyPr vert="horz" lIns="91440" tIns="45720" rIns="91440" bIns="45720" rtlCol="0">
            <a:normAutofit fontScale="85000" lnSpcReduction="20000"/>
          </a:bodyPr>
          <a:lstStyle/>
          <a:p>
            <a:pPr algn="ctr">
              <a:lnSpc>
                <a:spcPct val="102000"/>
              </a:lnSpc>
              <a:spcBef>
                <a:spcPts val="0"/>
              </a:spcBef>
              <a:spcAft>
                <a:spcPts val="600"/>
              </a:spcAft>
            </a:pPr>
            <a:r>
              <a:rPr lang="en-US" dirty="0">
                <a:solidFill>
                  <a:schemeClr val="bg2"/>
                </a:solidFill>
              </a:rPr>
              <a:t>Linda Bedwell</a:t>
            </a:r>
          </a:p>
          <a:p>
            <a:pPr algn="ctr">
              <a:lnSpc>
                <a:spcPct val="102000"/>
              </a:lnSpc>
              <a:spcBef>
                <a:spcPts val="0"/>
              </a:spcBef>
              <a:spcAft>
                <a:spcPts val="600"/>
              </a:spcAft>
            </a:pPr>
            <a:r>
              <a:rPr lang="en-US" dirty="0">
                <a:solidFill>
                  <a:schemeClr val="bg2"/>
                </a:solidFill>
              </a:rPr>
              <a:t>Coordinator of Assessment</a:t>
            </a:r>
          </a:p>
          <a:p>
            <a:pPr algn="ctr">
              <a:lnSpc>
                <a:spcPct val="102000"/>
              </a:lnSpc>
              <a:spcBef>
                <a:spcPts val="0"/>
              </a:spcBef>
              <a:spcAft>
                <a:spcPts val="600"/>
              </a:spcAft>
            </a:pPr>
            <a:r>
              <a:rPr lang="en-US" dirty="0">
                <a:solidFill>
                  <a:schemeClr val="bg2"/>
                </a:solidFill>
              </a:rPr>
              <a:t>Dal Libraries</a:t>
            </a:r>
          </a:p>
          <a:p>
            <a:pPr algn="ctr">
              <a:lnSpc>
                <a:spcPct val="102000"/>
              </a:lnSpc>
              <a:spcBef>
                <a:spcPts val="0"/>
              </a:spcBef>
              <a:spcAft>
                <a:spcPts val="600"/>
              </a:spcAft>
            </a:pPr>
            <a:r>
              <a:rPr lang="en-US" dirty="0">
                <a:solidFill>
                  <a:schemeClr val="bg2"/>
                </a:solidFill>
              </a:rPr>
              <a:t>September/October 2022</a:t>
            </a:r>
          </a:p>
        </p:txBody>
      </p:sp>
    </p:spTree>
    <p:extLst>
      <p:ext uri="{BB962C8B-B14F-4D97-AF65-F5344CB8AC3E}">
        <p14:creationId xmlns:p14="http://schemas.microsoft.com/office/powerpoint/2010/main" val="16334383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078F889-8780-48D5-8B9E-DF8B130637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2" name="Title 1">
            <a:extLst>
              <a:ext uri="{FF2B5EF4-FFF2-40B4-BE49-F238E27FC236}">
                <a16:creationId xmlns:a16="http://schemas.microsoft.com/office/drawing/2014/main" id="{E0A70AE5-4155-18D2-0E56-9A1C29095E7D}"/>
              </a:ext>
            </a:extLst>
          </p:cNvPr>
          <p:cNvSpPr>
            <a:spLocks noGrp="1"/>
          </p:cNvSpPr>
          <p:nvPr>
            <p:ph type="title"/>
          </p:nvPr>
        </p:nvSpPr>
        <p:spPr>
          <a:xfrm>
            <a:off x="1371600" y="685800"/>
            <a:ext cx="9601200" cy="1014214"/>
          </a:xfrm>
        </p:spPr>
        <p:txBody>
          <a:bodyPr>
            <a:normAutofit fontScale="90000"/>
          </a:bodyPr>
          <a:lstStyle/>
          <a:p>
            <a:r>
              <a:rPr lang="en-US" sz="4900" dirty="0">
                <a:solidFill>
                  <a:schemeClr val="bg2"/>
                </a:solidFill>
              </a:rPr>
              <a:t>Pandemic Effects on Adolescents</a:t>
            </a:r>
            <a:br>
              <a:rPr lang="en-US" dirty="0">
                <a:solidFill>
                  <a:schemeClr val="bg2"/>
                </a:solidFill>
              </a:rPr>
            </a:br>
            <a:endParaRPr lang="en-US" sz="3600" dirty="0">
              <a:solidFill>
                <a:schemeClr val="accent6"/>
              </a:solidFill>
            </a:endParaRPr>
          </a:p>
        </p:txBody>
      </p:sp>
      <p:sp>
        <p:nvSpPr>
          <p:cNvPr id="25" name="Rectangle 22">
            <a:extLst>
              <a:ext uri="{FF2B5EF4-FFF2-40B4-BE49-F238E27FC236}">
                <a16:creationId xmlns:a16="http://schemas.microsoft.com/office/drawing/2014/main" id="{3A4CABA2-22A0-44B2-BD92-28FF73FCEA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Slide Number Placeholder 5">
            <a:extLst>
              <a:ext uri="{FF2B5EF4-FFF2-40B4-BE49-F238E27FC236}">
                <a16:creationId xmlns:a16="http://schemas.microsoft.com/office/drawing/2014/main" id="{D9A97ADD-CFAD-D595-6490-4B2E7A0AE080}"/>
              </a:ext>
            </a:extLst>
          </p:cNvPr>
          <p:cNvSpPr>
            <a:spLocks noGrp="1"/>
          </p:cNvSpPr>
          <p:nvPr>
            <p:ph type="sldNum" sz="quarter" idx="12"/>
          </p:nvPr>
        </p:nvSpPr>
        <p:spPr>
          <a:xfrm>
            <a:off x="9472736" y="6453386"/>
            <a:ext cx="1596292" cy="404614"/>
          </a:xfrm>
        </p:spPr>
        <p:txBody>
          <a:bodyPr>
            <a:normAutofit/>
          </a:bodyPr>
          <a:lstStyle/>
          <a:p>
            <a:pPr marL="0" marR="0" lvl="0" indent="0" algn="r" defTabSz="457200" rtl="0" eaLnBrk="1" fontAlgn="auto" latinLnBrk="0" hangingPunct="1">
              <a:lnSpc>
                <a:spcPct val="100000"/>
              </a:lnSpc>
              <a:spcBef>
                <a:spcPts val="0"/>
              </a:spcBef>
              <a:spcAft>
                <a:spcPts val="600"/>
              </a:spcAft>
              <a:buClrTx/>
              <a:buSzTx/>
              <a:buFontTx/>
              <a:buNone/>
              <a:tabLst/>
              <a:defRPr/>
            </a:pPr>
            <a:fld id="{C3DB2ADC-AF19-4574-8C10-79B5B04FCA27}" type="slidenum">
              <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600"/>
                </a:spcAft>
                <a:buClrTx/>
                <a:buSzTx/>
                <a:buFontTx/>
                <a:buNone/>
                <a:tabLst/>
                <a:defRPr/>
              </a:pPr>
              <a:t>10</a:t>
            </a:fld>
            <a:endPar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graphicFrame>
        <p:nvGraphicFramePr>
          <p:cNvPr id="16" name="Content Placeholder 13">
            <a:extLst>
              <a:ext uri="{FF2B5EF4-FFF2-40B4-BE49-F238E27FC236}">
                <a16:creationId xmlns:a16="http://schemas.microsoft.com/office/drawing/2014/main" id="{402A6897-2C13-54E2-B3B0-A998270B23FF}"/>
              </a:ext>
            </a:extLst>
          </p:cNvPr>
          <p:cNvGraphicFramePr>
            <a:graphicFrameLocks noGrp="1"/>
          </p:cNvGraphicFramePr>
          <p:nvPr>
            <p:ph idx="1"/>
            <p:extLst>
              <p:ext uri="{D42A27DB-BD31-4B8C-83A1-F6EECF244321}">
                <p14:modId xmlns:p14="http://schemas.microsoft.com/office/powerpoint/2010/main" val="3462604859"/>
              </p:ext>
            </p:extLst>
          </p:nvPr>
        </p:nvGraphicFramePr>
        <p:xfrm>
          <a:off x="1371600" y="1582995"/>
          <a:ext cx="9601200" cy="47784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376084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078F889-8780-48D5-8B9E-DF8B130637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2" name="Title 1">
            <a:extLst>
              <a:ext uri="{FF2B5EF4-FFF2-40B4-BE49-F238E27FC236}">
                <a16:creationId xmlns:a16="http://schemas.microsoft.com/office/drawing/2014/main" id="{E0A70AE5-4155-18D2-0E56-9A1C29095E7D}"/>
              </a:ext>
            </a:extLst>
          </p:cNvPr>
          <p:cNvSpPr>
            <a:spLocks noGrp="1"/>
          </p:cNvSpPr>
          <p:nvPr>
            <p:ph type="title"/>
          </p:nvPr>
        </p:nvSpPr>
        <p:spPr>
          <a:xfrm>
            <a:off x="1371600" y="685800"/>
            <a:ext cx="9601200" cy="1014214"/>
          </a:xfrm>
        </p:spPr>
        <p:txBody>
          <a:bodyPr>
            <a:normAutofit fontScale="90000"/>
          </a:bodyPr>
          <a:lstStyle/>
          <a:p>
            <a:r>
              <a:rPr lang="en-US" sz="4900" dirty="0">
                <a:solidFill>
                  <a:schemeClr val="bg2"/>
                </a:solidFill>
              </a:rPr>
              <a:t>Pandemic Effects on Adolescents</a:t>
            </a:r>
            <a:br>
              <a:rPr lang="en-US" dirty="0">
                <a:solidFill>
                  <a:schemeClr val="bg2"/>
                </a:solidFill>
              </a:rPr>
            </a:br>
            <a:endParaRPr lang="en-US" sz="3600" dirty="0">
              <a:solidFill>
                <a:schemeClr val="accent6"/>
              </a:solidFill>
            </a:endParaRPr>
          </a:p>
        </p:txBody>
      </p:sp>
      <p:sp>
        <p:nvSpPr>
          <p:cNvPr id="25" name="Rectangle 22">
            <a:extLst>
              <a:ext uri="{FF2B5EF4-FFF2-40B4-BE49-F238E27FC236}">
                <a16:creationId xmlns:a16="http://schemas.microsoft.com/office/drawing/2014/main" id="{3A4CABA2-22A0-44B2-BD92-28FF73FCEA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Slide Number Placeholder 5">
            <a:extLst>
              <a:ext uri="{FF2B5EF4-FFF2-40B4-BE49-F238E27FC236}">
                <a16:creationId xmlns:a16="http://schemas.microsoft.com/office/drawing/2014/main" id="{D9A97ADD-CFAD-D595-6490-4B2E7A0AE080}"/>
              </a:ext>
            </a:extLst>
          </p:cNvPr>
          <p:cNvSpPr>
            <a:spLocks noGrp="1"/>
          </p:cNvSpPr>
          <p:nvPr>
            <p:ph type="sldNum" sz="quarter" idx="12"/>
          </p:nvPr>
        </p:nvSpPr>
        <p:spPr>
          <a:xfrm>
            <a:off x="9472736" y="6453386"/>
            <a:ext cx="1596292" cy="404614"/>
          </a:xfrm>
        </p:spPr>
        <p:txBody>
          <a:bodyPr>
            <a:normAutofit/>
          </a:bodyPr>
          <a:lstStyle/>
          <a:p>
            <a:pPr marL="0" marR="0" lvl="0" indent="0" algn="r" defTabSz="457200" rtl="0" eaLnBrk="1" fontAlgn="auto" latinLnBrk="0" hangingPunct="1">
              <a:lnSpc>
                <a:spcPct val="100000"/>
              </a:lnSpc>
              <a:spcBef>
                <a:spcPts val="0"/>
              </a:spcBef>
              <a:spcAft>
                <a:spcPts val="600"/>
              </a:spcAft>
              <a:buClrTx/>
              <a:buSzTx/>
              <a:buFontTx/>
              <a:buNone/>
              <a:tabLst/>
              <a:defRPr/>
            </a:pPr>
            <a:fld id="{C3DB2ADC-AF19-4574-8C10-79B5B04FCA27}" type="slidenum">
              <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600"/>
                </a:spcAft>
                <a:buClrTx/>
                <a:buSzTx/>
                <a:buFontTx/>
                <a:buNone/>
                <a:tabLst/>
                <a:defRPr/>
              </a:pPr>
              <a:t>11</a:t>
            </a:fld>
            <a:endPar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graphicFrame>
        <p:nvGraphicFramePr>
          <p:cNvPr id="16" name="Content Placeholder 13">
            <a:extLst>
              <a:ext uri="{FF2B5EF4-FFF2-40B4-BE49-F238E27FC236}">
                <a16:creationId xmlns:a16="http://schemas.microsoft.com/office/drawing/2014/main" id="{402A6897-2C13-54E2-B3B0-A998270B23FF}"/>
              </a:ext>
            </a:extLst>
          </p:cNvPr>
          <p:cNvGraphicFramePr>
            <a:graphicFrameLocks noGrp="1"/>
          </p:cNvGraphicFramePr>
          <p:nvPr>
            <p:ph idx="1"/>
            <p:extLst>
              <p:ext uri="{D42A27DB-BD31-4B8C-83A1-F6EECF244321}">
                <p14:modId xmlns:p14="http://schemas.microsoft.com/office/powerpoint/2010/main" val="4191778973"/>
              </p:ext>
            </p:extLst>
          </p:nvPr>
        </p:nvGraphicFramePr>
        <p:xfrm>
          <a:off x="1371600" y="1582995"/>
          <a:ext cx="9601200" cy="47784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371400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078F889-8780-48D5-8B9E-DF8B130637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2" name="Title 1">
            <a:extLst>
              <a:ext uri="{FF2B5EF4-FFF2-40B4-BE49-F238E27FC236}">
                <a16:creationId xmlns:a16="http://schemas.microsoft.com/office/drawing/2014/main" id="{E0A70AE5-4155-18D2-0E56-9A1C29095E7D}"/>
              </a:ext>
            </a:extLst>
          </p:cNvPr>
          <p:cNvSpPr>
            <a:spLocks noGrp="1"/>
          </p:cNvSpPr>
          <p:nvPr>
            <p:ph type="title"/>
          </p:nvPr>
        </p:nvSpPr>
        <p:spPr>
          <a:xfrm>
            <a:off x="1371600" y="685800"/>
            <a:ext cx="9601200" cy="1014214"/>
          </a:xfrm>
        </p:spPr>
        <p:txBody>
          <a:bodyPr>
            <a:normAutofit fontScale="90000"/>
          </a:bodyPr>
          <a:lstStyle/>
          <a:p>
            <a:r>
              <a:rPr lang="en-US" sz="4900" dirty="0">
                <a:solidFill>
                  <a:schemeClr val="bg2"/>
                </a:solidFill>
              </a:rPr>
              <a:t>Pandemic Effects on Adolescents</a:t>
            </a:r>
            <a:br>
              <a:rPr lang="en-US" dirty="0">
                <a:solidFill>
                  <a:schemeClr val="bg2"/>
                </a:solidFill>
              </a:rPr>
            </a:br>
            <a:endParaRPr lang="en-US" sz="3600" dirty="0">
              <a:solidFill>
                <a:schemeClr val="accent6"/>
              </a:solidFill>
            </a:endParaRPr>
          </a:p>
        </p:txBody>
      </p:sp>
      <p:sp>
        <p:nvSpPr>
          <p:cNvPr id="25" name="Rectangle 22">
            <a:extLst>
              <a:ext uri="{FF2B5EF4-FFF2-40B4-BE49-F238E27FC236}">
                <a16:creationId xmlns:a16="http://schemas.microsoft.com/office/drawing/2014/main" id="{3A4CABA2-22A0-44B2-BD92-28FF73FCEA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Slide Number Placeholder 5">
            <a:extLst>
              <a:ext uri="{FF2B5EF4-FFF2-40B4-BE49-F238E27FC236}">
                <a16:creationId xmlns:a16="http://schemas.microsoft.com/office/drawing/2014/main" id="{D9A97ADD-CFAD-D595-6490-4B2E7A0AE080}"/>
              </a:ext>
            </a:extLst>
          </p:cNvPr>
          <p:cNvSpPr>
            <a:spLocks noGrp="1"/>
          </p:cNvSpPr>
          <p:nvPr>
            <p:ph type="sldNum" sz="quarter" idx="12"/>
          </p:nvPr>
        </p:nvSpPr>
        <p:spPr>
          <a:xfrm>
            <a:off x="9472736" y="6453386"/>
            <a:ext cx="1596292" cy="404614"/>
          </a:xfrm>
        </p:spPr>
        <p:txBody>
          <a:bodyPr>
            <a:normAutofit/>
          </a:bodyPr>
          <a:lstStyle/>
          <a:p>
            <a:pPr marL="0" marR="0" lvl="0" indent="0" algn="r" defTabSz="457200" rtl="0" eaLnBrk="1" fontAlgn="auto" latinLnBrk="0" hangingPunct="1">
              <a:lnSpc>
                <a:spcPct val="100000"/>
              </a:lnSpc>
              <a:spcBef>
                <a:spcPts val="0"/>
              </a:spcBef>
              <a:spcAft>
                <a:spcPts val="600"/>
              </a:spcAft>
              <a:buClrTx/>
              <a:buSzTx/>
              <a:buFontTx/>
              <a:buNone/>
              <a:tabLst/>
              <a:defRPr/>
            </a:pPr>
            <a:fld id="{C3DB2ADC-AF19-4574-8C10-79B5B04FCA27}" type="slidenum">
              <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600"/>
                </a:spcAft>
                <a:buClrTx/>
                <a:buSzTx/>
                <a:buFontTx/>
                <a:buNone/>
                <a:tabLst/>
                <a:defRPr/>
              </a:pPr>
              <a:t>12</a:t>
            </a:fld>
            <a:endPar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graphicFrame>
        <p:nvGraphicFramePr>
          <p:cNvPr id="16" name="Content Placeholder 13">
            <a:extLst>
              <a:ext uri="{FF2B5EF4-FFF2-40B4-BE49-F238E27FC236}">
                <a16:creationId xmlns:a16="http://schemas.microsoft.com/office/drawing/2014/main" id="{402A6897-2C13-54E2-B3B0-A998270B23FF}"/>
              </a:ext>
            </a:extLst>
          </p:cNvPr>
          <p:cNvGraphicFramePr>
            <a:graphicFrameLocks noGrp="1"/>
          </p:cNvGraphicFramePr>
          <p:nvPr>
            <p:ph idx="1"/>
            <p:extLst>
              <p:ext uri="{D42A27DB-BD31-4B8C-83A1-F6EECF244321}">
                <p14:modId xmlns:p14="http://schemas.microsoft.com/office/powerpoint/2010/main" val="1670847282"/>
              </p:ext>
            </p:extLst>
          </p:nvPr>
        </p:nvGraphicFramePr>
        <p:xfrm>
          <a:off x="1371600" y="1237373"/>
          <a:ext cx="9601200" cy="43832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78059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078F889-8780-48D5-8B9E-DF8B130637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2" name="Title 1">
            <a:extLst>
              <a:ext uri="{FF2B5EF4-FFF2-40B4-BE49-F238E27FC236}">
                <a16:creationId xmlns:a16="http://schemas.microsoft.com/office/drawing/2014/main" id="{E0A70AE5-4155-18D2-0E56-9A1C29095E7D}"/>
              </a:ext>
            </a:extLst>
          </p:cNvPr>
          <p:cNvSpPr>
            <a:spLocks noGrp="1"/>
          </p:cNvSpPr>
          <p:nvPr>
            <p:ph type="title"/>
          </p:nvPr>
        </p:nvSpPr>
        <p:spPr>
          <a:xfrm>
            <a:off x="1371600" y="685800"/>
            <a:ext cx="9601200" cy="1014214"/>
          </a:xfrm>
        </p:spPr>
        <p:txBody>
          <a:bodyPr>
            <a:normAutofit fontScale="90000"/>
          </a:bodyPr>
          <a:lstStyle/>
          <a:p>
            <a:r>
              <a:rPr lang="en-US" sz="4900" dirty="0">
                <a:solidFill>
                  <a:schemeClr val="bg2"/>
                </a:solidFill>
              </a:rPr>
              <a:t>Pandemic Effects on Adolescents</a:t>
            </a:r>
            <a:br>
              <a:rPr lang="en-US" dirty="0">
                <a:solidFill>
                  <a:schemeClr val="bg2"/>
                </a:solidFill>
              </a:rPr>
            </a:br>
            <a:endParaRPr lang="en-US" sz="3600" dirty="0">
              <a:solidFill>
                <a:schemeClr val="accent6"/>
              </a:solidFill>
            </a:endParaRPr>
          </a:p>
        </p:txBody>
      </p:sp>
      <p:sp>
        <p:nvSpPr>
          <p:cNvPr id="25" name="Rectangle 22">
            <a:extLst>
              <a:ext uri="{FF2B5EF4-FFF2-40B4-BE49-F238E27FC236}">
                <a16:creationId xmlns:a16="http://schemas.microsoft.com/office/drawing/2014/main" id="{3A4CABA2-22A0-44B2-BD92-28FF73FCEA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Slide Number Placeholder 5">
            <a:extLst>
              <a:ext uri="{FF2B5EF4-FFF2-40B4-BE49-F238E27FC236}">
                <a16:creationId xmlns:a16="http://schemas.microsoft.com/office/drawing/2014/main" id="{D9A97ADD-CFAD-D595-6490-4B2E7A0AE080}"/>
              </a:ext>
            </a:extLst>
          </p:cNvPr>
          <p:cNvSpPr>
            <a:spLocks noGrp="1"/>
          </p:cNvSpPr>
          <p:nvPr>
            <p:ph type="sldNum" sz="quarter" idx="12"/>
          </p:nvPr>
        </p:nvSpPr>
        <p:spPr>
          <a:xfrm>
            <a:off x="9472736" y="6453386"/>
            <a:ext cx="1596292" cy="404614"/>
          </a:xfrm>
        </p:spPr>
        <p:txBody>
          <a:bodyPr>
            <a:normAutofit/>
          </a:bodyPr>
          <a:lstStyle/>
          <a:p>
            <a:pPr marL="0" marR="0" lvl="0" indent="0" algn="r" defTabSz="457200" rtl="0" eaLnBrk="1" fontAlgn="auto" latinLnBrk="0" hangingPunct="1">
              <a:lnSpc>
                <a:spcPct val="100000"/>
              </a:lnSpc>
              <a:spcBef>
                <a:spcPts val="0"/>
              </a:spcBef>
              <a:spcAft>
                <a:spcPts val="600"/>
              </a:spcAft>
              <a:buClrTx/>
              <a:buSzTx/>
              <a:buFontTx/>
              <a:buNone/>
              <a:tabLst/>
              <a:defRPr/>
            </a:pPr>
            <a:fld id="{C3DB2ADC-AF19-4574-8C10-79B5B04FCA27}" type="slidenum">
              <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600"/>
                </a:spcAft>
                <a:buClrTx/>
                <a:buSzTx/>
                <a:buFontTx/>
                <a:buNone/>
                <a:tabLst/>
                <a:defRPr/>
              </a:pPr>
              <a:t>13</a:t>
            </a:fld>
            <a:endPar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graphicFrame>
        <p:nvGraphicFramePr>
          <p:cNvPr id="16" name="Content Placeholder 13">
            <a:extLst>
              <a:ext uri="{FF2B5EF4-FFF2-40B4-BE49-F238E27FC236}">
                <a16:creationId xmlns:a16="http://schemas.microsoft.com/office/drawing/2014/main" id="{402A6897-2C13-54E2-B3B0-A998270B23FF}"/>
              </a:ext>
            </a:extLst>
          </p:cNvPr>
          <p:cNvGraphicFramePr>
            <a:graphicFrameLocks noGrp="1"/>
          </p:cNvGraphicFramePr>
          <p:nvPr>
            <p:ph idx="1"/>
            <p:extLst>
              <p:ext uri="{D42A27DB-BD31-4B8C-83A1-F6EECF244321}">
                <p14:modId xmlns:p14="http://schemas.microsoft.com/office/powerpoint/2010/main" val="621154928"/>
              </p:ext>
            </p:extLst>
          </p:nvPr>
        </p:nvGraphicFramePr>
        <p:xfrm>
          <a:off x="1371600" y="1582995"/>
          <a:ext cx="9601200" cy="47784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152740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078F889-8780-48D5-8B9E-DF8B130637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2" name="Title 1">
            <a:extLst>
              <a:ext uri="{FF2B5EF4-FFF2-40B4-BE49-F238E27FC236}">
                <a16:creationId xmlns:a16="http://schemas.microsoft.com/office/drawing/2014/main" id="{E0A70AE5-4155-18D2-0E56-9A1C29095E7D}"/>
              </a:ext>
            </a:extLst>
          </p:cNvPr>
          <p:cNvSpPr>
            <a:spLocks noGrp="1"/>
          </p:cNvSpPr>
          <p:nvPr>
            <p:ph type="title"/>
          </p:nvPr>
        </p:nvSpPr>
        <p:spPr>
          <a:xfrm>
            <a:off x="1371600" y="685800"/>
            <a:ext cx="9601200" cy="1014214"/>
          </a:xfrm>
        </p:spPr>
        <p:txBody>
          <a:bodyPr>
            <a:normAutofit fontScale="90000"/>
          </a:bodyPr>
          <a:lstStyle/>
          <a:p>
            <a:r>
              <a:rPr lang="en-US" sz="4900" dirty="0">
                <a:solidFill>
                  <a:schemeClr val="bg2"/>
                </a:solidFill>
              </a:rPr>
              <a:t>Pandemic Effects on Adolescents</a:t>
            </a:r>
            <a:br>
              <a:rPr lang="en-US" dirty="0">
                <a:solidFill>
                  <a:schemeClr val="bg2"/>
                </a:solidFill>
              </a:rPr>
            </a:br>
            <a:endParaRPr lang="en-US" sz="3600" dirty="0">
              <a:solidFill>
                <a:schemeClr val="accent6"/>
              </a:solidFill>
            </a:endParaRPr>
          </a:p>
        </p:txBody>
      </p:sp>
      <p:sp>
        <p:nvSpPr>
          <p:cNvPr id="25" name="Rectangle 22">
            <a:extLst>
              <a:ext uri="{FF2B5EF4-FFF2-40B4-BE49-F238E27FC236}">
                <a16:creationId xmlns:a16="http://schemas.microsoft.com/office/drawing/2014/main" id="{3A4CABA2-22A0-44B2-BD92-28FF73FCEA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Slide Number Placeholder 5">
            <a:extLst>
              <a:ext uri="{FF2B5EF4-FFF2-40B4-BE49-F238E27FC236}">
                <a16:creationId xmlns:a16="http://schemas.microsoft.com/office/drawing/2014/main" id="{D9A97ADD-CFAD-D595-6490-4B2E7A0AE080}"/>
              </a:ext>
            </a:extLst>
          </p:cNvPr>
          <p:cNvSpPr>
            <a:spLocks noGrp="1"/>
          </p:cNvSpPr>
          <p:nvPr>
            <p:ph type="sldNum" sz="quarter" idx="12"/>
          </p:nvPr>
        </p:nvSpPr>
        <p:spPr>
          <a:xfrm>
            <a:off x="9472736" y="6453386"/>
            <a:ext cx="1596292" cy="404614"/>
          </a:xfrm>
        </p:spPr>
        <p:txBody>
          <a:bodyPr>
            <a:normAutofit/>
          </a:bodyPr>
          <a:lstStyle/>
          <a:p>
            <a:pPr marL="0" marR="0" lvl="0" indent="0" algn="r" defTabSz="457200" rtl="0" eaLnBrk="1" fontAlgn="auto" latinLnBrk="0" hangingPunct="1">
              <a:lnSpc>
                <a:spcPct val="100000"/>
              </a:lnSpc>
              <a:spcBef>
                <a:spcPts val="0"/>
              </a:spcBef>
              <a:spcAft>
                <a:spcPts val="600"/>
              </a:spcAft>
              <a:buClrTx/>
              <a:buSzTx/>
              <a:buFontTx/>
              <a:buNone/>
              <a:tabLst/>
              <a:defRPr/>
            </a:pPr>
            <a:fld id="{C3DB2ADC-AF19-4574-8C10-79B5B04FCA27}" type="slidenum">
              <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600"/>
                </a:spcAft>
                <a:buClrTx/>
                <a:buSzTx/>
                <a:buFontTx/>
                <a:buNone/>
                <a:tabLst/>
                <a:defRPr/>
              </a:pPr>
              <a:t>14</a:t>
            </a:fld>
            <a:endPar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graphicFrame>
        <p:nvGraphicFramePr>
          <p:cNvPr id="16" name="Content Placeholder 13">
            <a:extLst>
              <a:ext uri="{FF2B5EF4-FFF2-40B4-BE49-F238E27FC236}">
                <a16:creationId xmlns:a16="http://schemas.microsoft.com/office/drawing/2014/main" id="{402A6897-2C13-54E2-B3B0-A998270B23FF}"/>
              </a:ext>
            </a:extLst>
          </p:cNvPr>
          <p:cNvGraphicFramePr>
            <a:graphicFrameLocks noGrp="1"/>
          </p:cNvGraphicFramePr>
          <p:nvPr>
            <p:ph idx="1"/>
            <p:extLst>
              <p:ext uri="{D42A27DB-BD31-4B8C-83A1-F6EECF244321}">
                <p14:modId xmlns:p14="http://schemas.microsoft.com/office/powerpoint/2010/main" val="168735637"/>
              </p:ext>
            </p:extLst>
          </p:nvPr>
        </p:nvGraphicFramePr>
        <p:xfrm>
          <a:off x="1371600" y="1582995"/>
          <a:ext cx="9601200" cy="47784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211422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2A97F59D-628C-4053-B41F-489D0045FD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a:extLst>
              <a:ext uri="{FF2B5EF4-FFF2-40B4-BE49-F238E27FC236}">
                <a16:creationId xmlns:a16="http://schemas.microsoft.com/office/drawing/2014/main" id="{3362DFFC-4DCC-48EE-B781-94D04B95F1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76"/>
            <a:ext cx="5303520" cy="685762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D19A1437-4682-E5CD-E10A-10E4AFDF4936}"/>
              </a:ext>
            </a:extLst>
          </p:cNvPr>
          <p:cNvSpPr>
            <a:spLocks noGrp="1"/>
          </p:cNvSpPr>
          <p:nvPr>
            <p:ph type="title"/>
          </p:nvPr>
        </p:nvSpPr>
        <p:spPr>
          <a:xfrm>
            <a:off x="640081" y="791570"/>
            <a:ext cx="4018839" cy="5262390"/>
          </a:xfrm>
        </p:spPr>
        <p:txBody>
          <a:bodyPr vert="horz" lIns="91440" tIns="45720" rIns="91440" bIns="45720" rtlCol="0" anchor="ctr">
            <a:normAutofit/>
          </a:bodyPr>
          <a:lstStyle/>
          <a:p>
            <a:pPr algn="r">
              <a:lnSpc>
                <a:spcPct val="89000"/>
              </a:lnSpc>
            </a:pPr>
            <a:r>
              <a:rPr lang="en-US" sz="4600">
                <a:solidFill>
                  <a:schemeClr val="bg2"/>
                </a:solidFill>
              </a:rPr>
              <a:t>Even prior to the pandemic, childhood trauma was more prevalent than most realize</a:t>
            </a:r>
          </a:p>
        </p:txBody>
      </p:sp>
      <p:sp>
        <p:nvSpPr>
          <p:cNvPr id="27" name="Rectangle 26">
            <a:extLst>
              <a:ext uri="{FF2B5EF4-FFF2-40B4-BE49-F238E27FC236}">
                <a16:creationId xmlns:a16="http://schemas.microsoft.com/office/drawing/2014/main" id="{18B8B265-E68C-4B64-9238-781F0102C5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03520" y="376"/>
            <a:ext cx="228600"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Date Placeholder 4">
            <a:extLst>
              <a:ext uri="{FF2B5EF4-FFF2-40B4-BE49-F238E27FC236}">
                <a16:creationId xmlns:a16="http://schemas.microsoft.com/office/drawing/2014/main" id="{60F93CCC-8DED-0B8C-523C-D172508862E1}"/>
              </a:ext>
            </a:extLst>
          </p:cNvPr>
          <p:cNvSpPr>
            <a:spLocks noGrp="1"/>
          </p:cNvSpPr>
          <p:nvPr>
            <p:ph type="dt" sz="half" idx="10"/>
          </p:nvPr>
        </p:nvSpPr>
        <p:spPr>
          <a:xfrm>
            <a:off x="6167682" y="6453386"/>
            <a:ext cx="1223717" cy="404614"/>
          </a:xfrm>
        </p:spPr>
        <p:txBody>
          <a:bodyPr vert="horz" lIns="91440" tIns="45720" rIns="91440" bIns="45720" rtlCol="0" anchor="ctr">
            <a:normAutofit/>
          </a:bodyPr>
          <a:lstStyle/>
          <a:p>
            <a:pPr marR="0" lvl="0" indent="0" fontAlgn="auto">
              <a:spcBef>
                <a:spcPts val="0"/>
              </a:spcBef>
              <a:spcAft>
                <a:spcPts val="600"/>
              </a:spcAft>
              <a:buClrTx/>
              <a:buSzTx/>
              <a:buFontTx/>
              <a:buNone/>
              <a:tabLst/>
              <a:defRPr/>
            </a:pPr>
            <a:endParaRPr kumimoji="0" lang="en-US" b="0" i="0" u="none" strike="noStrike" cap="none" spc="0" normalizeH="0" noProof="0">
              <a:ln>
                <a:noFill/>
              </a:ln>
              <a:effectLst/>
              <a:uLnTx/>
              <a:uFillTx/>
            </a:endParaRPr>
          </a:p>
        </p:txBody>
      </p:sp>
      <p:sp>
        <p:nvSpPr>
          <p:cNvPr id="7" name="Slide Number Placeholder 6">
            <a:extLst>
              <a:ext uri="{FF2B5EF4-FFF2-40B4-BE49-F238E27FC236}">
                <a16:creationId xmlns:a16="http://schemas.microsoft.com/office/drawing/2014/main" id="{27690880-C4D6-9210-7F7E-83ABE859B2D4}"/>
              </a:ext>
            </a:extLst>
          </p:cNvPr>
          <p:cNvSpPr>
            <a:spLocks noGrp="1"/>
          </p:cNvSpPr>
          <p:nvPr>
            <p:ph type="sldNum" sz="quarter" idx="12"/>
          </p:nvPr>
        </p:nvSpPr>
        <p:spPr>
          <a:xfrm>
            <a:off x="9472736" y="6453386"/>
            <a:ext cx="1596292" cy="404614"/>
          </a:xfrm>
        </p:spPr>
        <p:txBody>
          <a:bodyPr vert="horz" lIns="91440" tIns="45720" rIns="91440" bIns="45720" rtlCol="0" anchor="ctr">
            <a:normAutofit/>
          </a:bodyPr>
          <a:lstStyle/>
          <a:p>
            <a:pPr marR="0" lvl="0" indent="0" fontAlgn="auto">
              <a:spcBef>
                <a:spcPts val="0"/>
              </a:spcBef>
              <a:spcAft>
                <a:spcPts val="600"/>
              </a:spcAft>
              <a:buClrTx/>
              <a:buSzTx/>
              <a:buFontTx/>
              <a:buNone/>
              <a:tabLst/>
              <a:defRPr/>
            </a:pPr>
            <a:fld id="{C3DB2ADC-AF19-4574-8C10-79B5B04FCA27}" type="slidenum">
              <a:rPr kumimoji="0" lang="en-US" b="0" i="0" u="none" strike="noStrike" kern="1200" cap="none" spc="0" normalizeH="0" baseline="0" noProof="0" dirty="0">
                <a:ln>
                  <a:noFill/>
                </a:ln>
                <a:solidFill>
                  <a:schemeClr val="tx2"/>
                </a:solidFill>
                <a:effectLst/>
                <a:uLnTx/>
                <a:uFillTx/>
                <a:latin typeface="+mn-lt"/>
                <a:ea typeface="+mn-ea"/>
                <a:cs typeface="+mn-cs"/>
              </a:rPr>
              <a:pPr marR="0" lvl="0" indent="0" fontAlgn="auto">
                <a:spcBef>
                  <a:spcPts val="0"/>
                </a:spcBef>
                <a:spcAft>
                  <a:spcPts val="600"/>
                </a:spcAft>
                <a:buClrTx/>
                <a:buSzTx/>
                <a:buFontTx/>
                <a:buNone/>
                <a:tabLst/>
                <a:defRPr/>
              </a:pPr>
              <a:t>15</a:t>
            </a:fld>
            <a:endParaRPr kumimoji="0" lang="en-US" b="0" i="0" u="none" strike="noStrike" kern="1200" cap="none" spc="0" normalizeH="0" baseline="0" noProof="0" dirty="0">
              <a:ln>
                <a:noFill/>
              </a:ln>
              <a:solidFill>
                <a:schemeClr val="tx2"/>
              </a:solidFill>
              <a:effectLst/>
              <a:uLnTx/>
              <a:uFillTx/>
              <a:latin typeface="+mn-lt"/>
              <a:ea typeface="+mn-ea"/>
              <a:cs typeface="+mn-cs"/>
            </a:endParaRPr>
          </a:p>
        </p:txBody>
      </p:sp>
      <p:sp>
        <p:nvSpPr>
          <p:cNvPr id="6" name="Text Placeholder 5">
            <a:extLst>
              <a:ext uri="{FF2B5EF4-FFF2-40B4-BE49-F238E27FC236}">
                <a16:creationId xmlns:a16="http://schemas.microsoft.com/office/drawing/2014/main" id="{477E5533-82B3-E748-2CE6-7E0A2C371312}"/>
              </a:ext>
            </a:extLst>
          </p:cNvPr>
          <p:cNvSpPr>
            <a:spLocks noGrp="1"/>
          </p:cNvSpPr>
          <p:nvPr>
            <p:ph type="body" sz="half" idx="2"/>
          </p:nvPr>
        </p:nvSpPr>
        <p:spPr/>
        <p:txBody>
          <a:bodyPr/>
          <a:lstStyle/>
          <a:p>
            <a:endParaRPr lang="en-US"/>
          </a:p>
        </p:txBody>
      </p:sp>
      <p:grpSp>
        <p:nvGrpSpPr>
          <p:cNvPr id="15" name="Group 14">
            <a:extLst>
              <a:ext uri="{FF2B5EF4-FFF2-40B4-BE49-F238E27FC236}">
                <a16:creationId xmlns:a16="http://schemas.microsoft.com/office/drawing/2014/main" id="{73828E82-8A54-8CA7-D28B-C27FCEC1A1C0}"/>
              </a:ext>
            </a:extLst>
          </p:cNvPr>
          <p:cNvGrpSpPr/>
          <p:nvPr/>
        </p:nvGrpSpPr>
        <p:grpSpPr>
          <a:xfrm>
            <a:off x="5600098" y="1589485"/>
            <a:ext cx="6559938" cy="4158000"/>
            <a:chOff x="107268" y="857519"/>
            <a:chExt cx="6559938" cy="4158000"/>
          </a:xfrm>
        </p:grpSpPr>
        <p:sp>
          <p:nvSpPr>
            <p:cNvPr id="17" name="Rectangle 16">
              <a:extLst>
                <a:ext uri="{FF2B5EF4-FFF2-40B4-BE49-F238E27FC236}">
                  <a16:creationId xmlns:a16="http://schemas.microsoft.com/office/drawing/2014/main" id="{FAD1D31D-1591-631B-451F-4A04BAB4AA10}"/>
                </a:ext>
              </a:extLst>
            </p:cNvPr>
            <p:cNvSpPr/>
            <p:nvPr/>
          </p:nvSpPr>
          <p:spPr>
            <a:xfrm>
              <a:off x="160902" y="857519"/>
              <a:ext cx="6506304" cy="4158000"/>
            </a:xfrm>
            <a:prstGeom prst="rect">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19" name="TextBox 18">
              <a:extLst>
                <a:ext uri="{FF2B5EF4-FFF2-40B4-BE49-F238E27FC236}">
                  <a16:creationId xmlns:a16="http://schemas.microsoft.com/office/drawing/2014/main" id="{D97FF1F9-411B-B63A-D688-8F51473BFCE5}"/>
                </a:ext>
              </a:extLst>
            </p:cNvPr>
            <p:cNvSpPr txBox="1"/>
            <p:nvPr/>
          </p:nvSpPr>
          <p:spPr>
            <a:xfrm>
              <a:off x="107268" y="857519"/>
              <a:ext cx="6506304" cy="415800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04961" tIns="416560" rIns="504961" bIns="142240" numCol="1" spcCol="1270" anchor="t" anchorCtr="0">
              <a:noAutofit/>
            </a:bodyPr>
            <a:lstStyle/>
            <a:p>
              <a:pPr marL="228600" lvl="1" indent="-228600" algn="l" defTabSz="889000">
                <a:lnSpc>
                  <a:spcPct val="90000"/>
                </a:lnSpc>
                <a:spcBef>
                  <a:spcPct val="0"/>
                </a:spcBef>
                <a:spcAft>
                  <a:spcPct val="15000"/>
                </a:spcAft>
                <a:buChar char="•"/>
              </a:pPr>
              <a:r>
                <a:rPr lang="en-US" sz="2400" kern="1200" dirty="0"/>
                <a:t>62% of Canadians had experienced “harsh parenting” (</a:t>
              </a:r>
              <a:r>
                <a:rPr lang="en-US" sz="2400" dirty="0"/>
                <a:t>i.e., </a:t>
              </a:r>
              <a:r>
                <a:rPr lang="en-US" sz="2400" kern="1200" dirty="0"/>
                <a:t>neglect and emotional abuse)</a:t>
              </a:r>
            </a:p>
            <a:p>
              <a:pPr marL="228600" lvl="1" indent="-228600" algn="l" defTabSz="889000">
                <a:lnSpc>
                  <a:spcPct val="90000"/>
                </a:lnSpc>
                <a:spcBef>
                  <a:spcPct val="0"/>
                </a:spcBef>
                <a:spcAft>
                  <a:spcPct val="15000"/>
                </a:spcAft>
                <a:buChar char="•"/>
              </a:pPr>
              <a:r>
                <a:rPr lang="en-US" sz="2400" dirty="0"/>
                <a:t>22% experienced physical abuse</a:t>
              </a:r>
            </a:p>
            <a:p>
              <a:pPr marL="228600" lvl="1" indent="-228600" algn="l" defTabSz="889000">
                <a:lnSpc>
                  <a:spcPct val="90000"/>
                </a:lnSpc>
                <a:spcBef>
                  <a:spcPct val="0"/>
                </a:spcBef>
                <a:spcAft>
                  <a:spcPct val="15000"/>
                </a:spcAft>
                <a:buChar char="•"/>
              </a:pPr>
              <a:r>
                <a:rPr lang="en-US" sz="2400" kern="1200" dirty="0"/>
                <a:t>21% witnessed violence in the home</a:t>
              </a:r>
            </a:p>
            <a:p>
              <a:pPr marL="228600" lvl="1" indent="-228600" algn="l" defTabSz="889000">
                <a:lnSpc>
                  <a:spcPct val="90000"/>
                </a:lnSpc>
                <a:spcBef>
                  <a:spcPct val="0"/>
                </a:spcBef>
                <a:spcAft>
                  <a:spcPct val="15000"/>
                </a:spcAft>
                <a:buChar char="•"/>
              </a:pPr>
              <a:r>
                <a:rPr lang="en-US" sz="2400" dirty="0"/>
                <a:t>6% were sexually abused</a:t>
              </a:r>
            </a:p>
            <a:p>
              <a:pPr marL="228600" lvl="1" indent="-228600" algn="l" defTabSz="889000">
                <a:lnSpc>
                  <a:spcPct val="90000"/>
                </a:lnSpc>
                <a:spcBef>
                  <a:spcPct val="0"/>
                </a:spcBef>
                <a:spcAft>
                  <a:spcPct val="15000"/>
                </a:spcAft>
                <a:buChar char="•"/>
              </a:pPr>
              <a:r>
                <a:rPr lang="en-US" sz="2400" kern="1200" dirty="0"/>
                <a:t>93% who experienced childhood physical or sexual abuse said it went unreported</a:t>
              </a:r>
            </a:p>
            <a:p>
              <a:pPr marL="0" lvl="1" algn="l" defTabSz="889000">
                <a:lnSpc>
                  <a:spcPct val="90000"/>
                </a:lnSpc>
                <a:spcBef>
                  <a:spcPct val="0"/>
                </a:spcBef>
                <a:spcAft>
                  <a:spcPct val="15000"/>
                </a:spcAft>
              </a:pPr>
              <a:r>
                <a:rPr lang="en-US" sz="2400" dirty="0"/>
                <a:t>(</a:t>
              </a:r>
              <a:r>
                <a:rPr lang="en-US" sz="2400" i="1" dirty="0"/>
                <a:t>Childhood maltreatment and the link with victimization in adulthood</a:t>
              </a:r>
              <a:r>
                <a:rPr lang="en-US" sz="2400" dirty="0"/>
                <a:t>, 2021)</a:t>
              </a:r>
              <a:endParaRPr lang="en-US" sz="2400" kern="1200" dirty="0"/>
            </a:p>
          </p:txBody>
        </p:sp>
      </p:grpSp>
      <p:grpSp>
        <p:nvGrpSpPr>
          <p:cNvPr id="20" name="Group 19">
            <a:extLst>
              <a:ext uri="{FF2B5EF4-FFF2-40B4-BE49-F238E27FC236}">
                <a16:creationId xmlns:a16="http://schemas.microsoft.com/office/drawing/2014/main" id="{109DE216-87B4-9232-7C44-FE52A1EAE1CE}"/>
              </a:ext>
            </a:extLst>
          </p:cNvPr>
          <p:cNvGrpSpPr/>
          <p:nvPr/>
        </p:nvGrpSpPr>
        <p:grpSpPr>
          <a:xfrm>
            <a:off x="5532120" y="598709"/>
            <a:ext cx="6720840" cy="1308309"/>
            <a:chOff x="480060" y="66514"/>
            <a:chExt cx="6720840" cy="678960"/>
          </a:xfrm>
        </p:grpSpPr>
        <p:sp>
          <p:nvSpPr>
            <p:cNvPr id="21" name="Rectangle: Rounded Corners 20">
              <a:extLst>
                <a:ext uri="{FF2B5EF4-FFF2-40B4-BE49-F238E27FC236}">
                  <a16:creationId xmlns:a16="http://schemas.microsoft.com/office/drawing/2014/main" id="{1C3CCBED-252F-7CB4-25CA-159D43018C70}"/>
                </a:ext>
              </a:extLst>
            </p:cNvPr>
            <p:cNvSpPr/>
            <p:nvPr/>
          </p:nvSpPr>
          <p:spPr>
            <a:xfrm>
              <a:off x="480060" y="66514"/>
              <a:ext cx="6720840" cy="678960"/>
            </a:xfrm>
            <a:prstGeom prst="roundRect">
              <a:avLst/>
            </a:prstGeom>
          </p:spPr>
          <p:style>
            <a:lnRef idx="3">
              <a:schemeClr val="lt1">
                <a:hueOff val="0"/>
                <a:satOff val="0"/>
                <a:lumOff val="0"/>
                <a:alphaOff val="0"/>
              </a:schemeClr>
            </a:lnRef>
            <a:fillRef idx="1">
              <a:schemeClr val="accent2">
                <a:hueOff val="0"/>
                <a:satOff val="0"/>
                <a:lumOff val="0"/>
                <a:alphaOff val="0"/>
              </a:schemeClr>
            </a:fillRef>
            <a:effectRef idx="1">
              <a:schemeClr val="accent2">
                <a:hueOff val="0"/>
                <a:satOff val="0"/>
                <a:lumOff val="0"/>
                <a:alphaOff val="0"/>
              </a:schemeClr>
            </a:effectRef>
            <a:fontRef idx="minor">
              <a:schemeClr val="lt1"/>
            </a:fontRef>
          </p:style>
        </p:sp>
        <p:sp>
          <p:nvSpPr>
            <p:cNvPr id="22" name="Rectangle: Rounded Corners 4">
              <a:extLst>
                <a:ext uri="{FF2B5EF4-FFF2-40B4-BE49-F238E27FC236}">
                  <a16:creationId xmlns:a16="http://schemas.microsoft.com/office/drawing/2014/main" id="{C446ED2F-F879-5321-8A07-2DF84F7832A7}"/>
                </a:ext>
              </a:extLst>
            </p:cNvPr>
            <p:cNvSpPr txBox="1"/>
            <p:nvPr/>
          </p:nvSpPr>
          <p:spPr>
            <a:xfrm>
              <a:off x="513204" y="99658"/>
              <a:ext cx="6654552" cy="6126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32" tIns="0" rIns="254032" bIns="0" numCol="1" spcCol="1270" anchor="ctr" anchorCtr="0">
              <a:noAutofit/>
            </a:bodyPr>
            <a:lstStyle/>
            <a:p>
              <a:pPr marL="0" lvl="0" indent="0" algn="l" defTabSz="1022350">
                <a:lnSpc>
                  <a:spcPct val="90000"/>
                </a:lnSpc>
                <a:spcBef>
                  <a:spcPct val="0"/>
                </a:spcBef>
                <a:spcAft>
                  <a:spcPct val="35000"/>
                </a:spcAft>
                <a:buNone/>
              </a:pPr>
              <a:r>
                <a:rPr lang="en-US" sz="2300" kern="1200" dirty="0">
                  <a:solidFill>
                    <a:schemeClr val="tx1"/>
                  </a:solidFill>
                </a:rPr>
                <a:t>2019 General Social Survey (Statistics Canada)</a:t>
              </a:r>
            </a:p>
          </p:txBody>
        </p:sp>
      </p:grpSp>
    </p:spTree>
    <p:extLst>
      <p:ext uri="{BB962C8B-B14F-4D97-AF65-F5344CB8AC3E}">
        <p14:creationId xmlns:p14="http://schemas.microsoft.com/office/powerpoint/2010/main" val="12268832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078F889-8780-48D5-8B9E-DF8B130637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2" name="Title 1">
            <a:extLst>
              <a:ext uri="{FF2B5EF4-FFF2-40B4-BE49-F238E27FC236}">
                <a16:creationId xmlns:a16="http://schemas.microsoft.com/office/drawing/2014/main" id="{E0A70AE5-4155-18D2-0E56-9A1C29095E7D}"/>
              </a:ext>
            </a:extLst>
          </p:cNvPr>
          <p:cNvSpPr>
            <a:spLocks noGrp="1"/>
          </p:cNvSpPr>
          <p:nvPr>
            <p:ph type="title"/>
          </p:nvPr>
        </p:nvSpPr>
        <p:spPr>
          <a:xfrm>
            <a:off x="1371600" y="685800"/>
            <a:ext cx="9601200" cy="1014214"/>
          </a:xfrm>
        </p:spPr>
        <p:txBody>
          <a:bodyPr>
            <a:normAutofit fontScale="90000"/>
          </a:bodyPr>
          <a:lstStyle/>
          <a:p>
            <a:r>
              <a:rPr lang="en-US" sz="4900" dirty="0">
                <a:solidFill>
                  <a:schemeClr val="bg2"/>
                </a:solidFill>
              </a:rPr>
              <a:t>Pandemic Effects on Adolescents</a:t>
            </a:r>
            <a:br>
              <a:rPr lang="en-US" dirty="0">
                <a:solidFill>
                  <a:schemeClr val="bg2"/>
                </a:solidFill>
              </a:rPr>
            </a:br>
            <a:endParaRPr lang="en-US" sz="3600" dirty="0">
              <a:solidFill>
                <a:schemeClr val="accent6"/>
              </a:solidFill>
            </a:endParaRPr>
          </a:p>
        </p:txBody>
      </p:sp>
      <p:sp>
        <p:nvSpPr>
          <p:cNvPr id="25" name="Rectangle 22">
            <a:extLst>
              <a:ext uri="{FF2B5EF4-FFF2-40B4-BE49-F238E27FC236}">
                <a16:creationId xmlns:a16="http://schemas.microsoft.com/office/drawing/2014/main" id="{3A4CABA2-22A0-44B2-BD92-28FF73FCEA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Slide Number Placeholder 5">
            <a:extLst>
              <a:ext uri="{FF2B5EF4-FFF2-40B4-BE49-F238E27FC236}">
                <a16:creationId xmlns:a16="http://schemas.microsoft.com/office/drawing/2014/main" id="{D9A97ADD-CFAD-D595-6490-4B2E7A0AE080}"/>
              </a:ext>
            </a:extLst>
          </p:cNvPr>
          <p:cNvSpPr>
            <a:spLocks noGrp="1"/>
          </p:cNvSpPr>
          <p:nvPr>
            <p:ph type="sldNum" sz="quarter" idx="12"/>
          </p:nvPr>
        </p:nvSpPr>
        <p:spPr>
          <a:xfrm>
            <a:off x="9472736" y="6453386"/>
            <a:ext cx="1596292" cy="404614"/>
          </a:xfrm>
        </p:spPr>
        <p:txBody>
          <a:bodyPr>
            <a:normAutofit/>
          </a:bodyPr>
          <a:lstStyle/>
          <a:p>
            <a:pPr marL="0" marR="0" lvl="0" indent="0" algn="r" defTabSz="457200" rtl="0" eaLnBrk="1" fontAlgn="auto" latinLnBrk="0" hangingPunct="1">
              <a:lnSpc>
                <a:spcPct val="100000"/>
              </a:lnSpc>
              <a:spcBef>
                <a:spcPts val="0"/>
              </a:spcBef>
              <a:spcAft>
                <a:spcPts val="600"/>
              </a:spcAft>
              <a:buClrTx/>
              <a:buSzTx/>
              <a:buFontTx/>
              <a:buNone/>
              <a:tabLst/>
              <a:defRPr/>
            </a:pPr>
            <a:fld id="{C3DB2ADC-AF19-4574-8C10-79B5B04FCA27}" type="slidenum">
              <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600"/>
                </a:spcAft>
                <a:buClrTx/>
                <a:buSzTx/>
                <a:buFontTx/>
                <a:buNone/>
                <a:tabLst/>
                <a:defRPr/>
              </a:pPr>
              <a:t>16</a:t>
            </a:fld>
            <a:endPar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graphicFrame>
        <p:nvGraphicFramePr>
          <p:cNvPr id="16" name="Content Placeholder 13">
            <a:extLst>
              <a:ext uri="{FF2B5EF4-FFF2-40B4-BE49-F238E27FC236}">
                <a16:creationId xmlns:a16="http://schemas.microsoft.com/office/drawing/2014/main" id="{402A6897-2C13-54E2-B3B0-A998270B23FF}"/>
              </a:ext>
            </a:extLst>
          </p:cNvPr>
          <p:cNvGraphicFramePr>
            <a:graphicFrameLocks noGrp="1"/>
          </p:cNvGraphicFramePr>
          <p:nvPr>
            <p:ph idx="1"/>
            <p:extLst>
              <p:ext uri="{D42A27DB-BD31-4B8C-83A1-F6EECF244321}">
                <p14:modId xmlns:p14="http://schemas.microsoft.com/office/powerpoint/2010/main" val="976392319"/>
              </p:ext>
            </p:extLst>
          </p:nvPr>
        </p:nvGraphicFramePr>
        <p:xfrm>
          <a:off x="1371600" y="1582995"/>
          <a:ext cx="9601200" cy="47784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748237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078F889-8780-48D5-8B9E-DF8B130637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2" name="Title 1">
            <a:extLst>
              <a:ext uri="{FF2B5EF4-FFF2-40B4-BE49-F238E27FC236}">
                <a16:creationId xmlns:a16="http://schemas.microsoft.com/office/drawing/2014/main" id="{E0A70AE5-4155-18D2-0E56-9A1C29095E7D}"/>
              </a:ext>
            </a:extLst>
          </p:cNvPr>
          <p:cNvSpPr>
            <a:spLocks noGrp="1"/>
          </p:cNvSpPr>
          <p:nvPr>
            <p:ph type="title"/>
          </p:nvPr>
        </p:nvSpPr>
        <p:spPr>
          <a:xfrm>
            <a:off x="1371600" y="685800"/>
            <a:ext cx="9601200" cy="1014214"/>
          </a:xfrm>
        </p:spPr>
        <p:txBody>
          <a:bodyPr>
            <a:normAutofit fontScale="90000"/>
          </a:bodyPr>
          <a:lstStyle/>
          <a:p>
            <a:r>
              <a:rPr lang="en-US" sz="4900" dirty="0">
                <a:solidFill>
                  <a:schemeClr val="bg2"/>
                </a:solidFill>
              </a:rPr>
              <a:t>Pandemic Effects on Adolescents</a:t>
            </a:r>
            <a:br>
              <a:rPr lang="en-US" dirty="0">
                <a:solidFill>
                  <a:schemeClr val="bg2"/>
                </a:solidFill>
              </a:rPr>
            </a:br>
            <a:endParaRPr lang="en-US" sz="3600" dirty="0">
              <a:solidFill>
                <a:schemeClr val="accent6"/>
              </a:solidFill>
            </a:endParaRPr>
          </a:p>
        </p:txBody>
      </p:sp>
      <p:sp>
        <p:nvSpPr>
          <p:cNvPr id="25" name="Rectangle 22">
            <a:extLst>
              <a:ext uri="{FF2B5EF4-FFF2-40B4-BE49-F238E27FC236}">
                <a16:creationId xmlns:a16="http://schemas.microsoft.com/office/drawing/2014/main" id="{3A4CABA2-22A0-44B2-BD92-28FF73FCEA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Slide Number Placeholder 5">
            <a:extLst>
              <a:ext uri="{FF2B5EF4-FFF2-40B4-BE49-F238E27FC236}">
                <a16:creationId xmlns:a16="http://schemas.microsoft.com/office/drawing/2014/main" id="{D9A97ADD-CFAD-D595-6490-4B2E7A0AE080}"/>
              </a:ext>
            </a:extLst>
          </p:cNvPr>
          <p:cNvSpPr>
            <a:spLocks noGrp="1"/>
          </p:cNvSpPr>
          <p:nvPr>
            <p:ph type="sldNum" sz="quarter" idx="12"/>
          </p:nvPr>
        </p:nvSpPr>
        <p:spPr>
          <a:xfrm>
            <a:off x="9472736" y="6453386"/>
            <a:ext cx="1596292" cy="404614"/>
          </a:xfrm>
        </p:spPr>
        <p:txBody>
          <a:bodyPr>
            <a:normAutofit/>
          </a:bodyPr>
          <a:lstStyle/>
          <a:p>
            <a:pPr marL="0" marR="0" lvl="0" indent="0" algn="r" defTabSz="457200" rtl="0" eaLnBrk="1" fontAlgn="auto" latinLnBrk="0" hangingPunct="1">
              <a:lnSpc>
                <a:spcPct val="100000"/>
              </a:lnSpc>
              <a:spcBef>
                <a:spcPts val="0"/>
              </a:spcBef>
              <a:spcAft>
                <a:spcPts val="600"/>
              </a:spcAft>
              <a:buClrTx/>
              <a:buSzTx/>
              <a:buFontTx/>
              <a:buNone/>
              <a:tabLst/>
              <a:defRPr/>
            </a:pPr>
            <a:fld id="{C3DB2ADC-AF19-4574-8C10-79B5B04FCA27}" type="slidenum">
              <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600"/>
                </a:spcAft>
                <a:buClrTx/>
                <a:buSzTx/>
                <a:buFontTx/>
                <a:buNone/>
                <a:tabLst/>
                <a:defRPr/>
              </a:pPr>
              <a:t>17</a:t>
            </a:fld>
            <a:endPar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graphicFrame>
        <p:nvGraphicFramePr>
          <p:cNvPr id="16" name="Content Placeholder 13">
            <a:extLst>
              <a:ext uri="{FF2B5EF4-FFF2-40B4-BE49-F238E27FC236}">
                <a16:creationId xmlns:a16="http://schemas.microsoft.com/office/drawing/2014/main" id="{402A6897-2C13-54E2-B3B0-A998270B23FF}"/>
              </a:ext>
            </a:extLst>
          </p:cNvPr>
          <p:cNvGraphicFramePr>
            <a:graphicFrameLocks noGrp="1"/>
          </p:cNvGraphicFramePr>
          <p:nvPr>
            <p:ph idx="1"/>
            <p:extLst>
              <p:ext uri="{D42A27DB-BD31-4B8C-83A1-F6EECF244321}">
                <p14:modId xmlns:p14="http://schemas.microsoft.com/office/powerpoint/2010/main" val="2718982802"/>
              </p:ext>
            </p:extLst>
          </p:nvPr>
        </p:nvGraphicFramePr>
        <p:xfrm>
          <a:off x="1371600" y="1582995"/>
          <a:ext cx="9601200" cy="47784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189418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078F889-8780-48D5-8B9E-DF8B130637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2" name="Title 1">
            <a:extLst>
              <a:ext uri="{FF2B5EF4-FFF2-40B4-BE49-F238E27FC236}">
                <a16:creationId xmlns:a16="http://schemas.microsoft.com/office/drawing/2014/main" id="{E0A70AE5-4155-18D2-0E56-9A1C29095E7D}"/>
              </a:ext>
            </a:extLst>
          </p:cNvPr>
          <p:cNvSpPr>
            <a:spLocks noGrp="1"/>
          </p:cNvSpPr>
          <p:nvPr>
            <p:ph type="title"/>
          </p:nvPr>
        </p:nvSpPr>
        <p:spPr>
          <a:xfrm>
            <a:off x="1371600" y="685800"/>
            <a:ext cx="9601200" cy="1014214"/>
          </a:xfrm>
        </p:spPr>
        <p:txBody>
          <a:bodyPr>
            <a:normAutofit fontScale="90000"/>
          </a:bodyPr>
          <a:lstStyle/>
          <a:p>
            <a:r>
              <a:rPr lang="en-US" sz="4900" dirty="0">
                <a:solidFill>
                  <a:schemeClr val="bg2"/>
                </a:solidFill>
              </a:rPr>
              <a:t>Pandemic Effects on Adolescents</a:t>
            </a:r>
            <a:br>
              <a:rPr lang="en-US" dirty="0">
                <a:solidFill>
                  <a:schemeClr val="bg2"/>
                </a:solidFill>
              </a:rPr>
            </a:br>
            <a:endParaRPr lang="en-US" sz="3600" dirty="0">
              <a:solidFill>
                <a:schemeClr val="accent6"/>
              </a:solidFill>
            </a:endParaRPr>
          </a:p>
        </p:txBody>
      </p:sp>
      <p:sp>
        <p:nvSpPr>
          <p:cNvPr id="25" name="Rectangle 22">
            <a:extLst>
              <a:ext uri="{FF2B5EF4-FFF2-40B4-BE49-F238E27FC236}">
                <a16:creationId xmlns:a16="http://schemas.microsoft.com/office/drawing/2014/main" id="{3A4CABA2-22A0-44B2-BD92-28FF73FCEA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Slide Number Placeholder 5">
            <a:extLst>
              <a:ext uri="{FF2B5EF4-FFF2-40B4-BE49-F238E27FC236}">
                <a16:creationId xmlns:a16="http://schemas.microsoft.com/office/drawing/2014/main" id="{D9A97ADD-CFAD-D595-6490-4B2E7A0AE080}"/>
              </a:ext>
            </a:extLst>
          </p:cNvPr>
          <p:cNvSpPr>
            <a:spLocks noGrp="1"/>
          </p:cNvSpPr>
          <p:nvPr>
            <p:ph type="sldNum" sz="quarter" idx="12"/>
          </p:nvPr>
        </p:nvSpPr>
        <p:spPr>
          <a:xfrm>
            <a:off x="9472736" y="6453386"/>
            <a:ext cx="1596292" cy="404614"/>
          </a:xfrm>
        </p:spPr>
        <p:txBody>
          <a:bodyPr>
            <a:normAutofit/>
          </a:bodyPr>
          <a:lstStyle/>
          <a:p>
            <a:pPr marL="0" marR="0" lvl="0" indent="0" algn="r" defTabSz="457200" rtl="0" eaLnBrk="1" fontAlgn="auto" latinLnBrk="0" hangingPunct="1">
              <a:lnSpc>
                <a:spcPct val="100000"/>
              </a:lnSpc>
              <a:spcBef>
                <a:spcPts val="0"/>
              </a:spcBef>
              <a:spcAft>
                <a:spcPts val="600"/>
              </a:spcAft>
              <a:buClrTx/>
              <a:buSzTx/>
              <a:buFontTx/>
              <a:buNone/>
              <a:tabLst/>
              <a:defRPr/>
            </a:pPr>
            <a:fld id="{C3DB2ADC-AF19-4574-8C10-79B5B04FCA27}" type="slidenum">
              <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600"/>
                </a:spcAft>
                <a:buClrTx/>
                <a:buSzTx/>
                <a:buFontTx/>
                <a:buNone/>
                <a:tabLst/>
                <a:defRPr/>
              </a:pPr>
              <a:t>18</a:t>
            </a:fld>
            <a:endPar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graphicFrame>
        <p:nvGraphicFramePr>
          <p:cNvPr id="16" name="Content Placeholder 13">
            <a:extLst>
              <a:ext uri="{FF2B5EF4-FFF2-40B4-BE49-F238E27FC236}">
                <a16:creationId xmlns:a16="http://schemas.microsoft.com/office/drawing/2014/main" id="{402A6897-2C13-54E2-B3B0-A998270B23FF}"/>
              </a:ext>
            </a:extLst>
          </p:cNvPr>
          <p:cNvGraphicFramePr>
            <a:graphicFrameLocks noGrp="1"/>
          </p:cNvGraphicFramePr>
          <p:nvPr>
            <p:ph idx="1"/>
            <p:extLst>
              <p:ext uri="{D42A27DB-BD31-4B8C-83A1-F6EECF244321}">
                <p14:modId xmlns:p14="http://schemas.microsoft.com/office/powerpoint/2010/main" val="518392556"/>
              </p:ext>
            </p:extLst>
          </p:nvPr>
        </p:nvGraphicFramePr>
        <p:xfrm>
          <a:off x="1371600" y="1582995"/>
          <a:ext cx="9601200" cy="47784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800921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078F889-8780-48D5-8B9E-DF8B130637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2" name="Title 1">
            <a:extLst>
              <a:ext uri="{FF2B5EF4-FFF2-40B4-BE49-F238E27FC236}">
                <a16:creationId xmlns:a16="http://schemas.microsoft.com/office/drawing/2014/main" id="{E0A70AE5-4155-18D2-0E56-9A1C29095E7D}"/>
              </a:ext>
            </a:extLst>
          </p:cNvPr>
          <p:cNvSpPr>
            <a:spLocks noGrp="1"/>
          </p:cNvSpPr>
          <p:nvPr>
            <p:ph type="title"/>
          </p:nvPr>
        </p:nvSpPr>
        <p:spPr>
          <a:xfrm>
            <a:off x="1371600" y="685800"/>
            <a:ext cx="9601200" cy="1014214"/>
          </a:xfrm>
        </p:spPr>
        <p:txBody>
          <a:bodyPr>
            <a:normAutofit fontScale="90000"/>
          </a:bodyPr>
          <a:lstStyle/>
          <a:p>
            <a:r>
              <a:rPr lang="en-US" sz="4900" dirty="0">
                <a:solidFill>
                  <a:schemeClr val="bg2"/>
                </a:solidFill>
              </a:rPr>
              <a:t>Pandemic Effects on Adolescents</a:t>
            </a:r>
            <a:br>
              <a:rPr lang="en-US" dirty="0">
                <a:solidFill>
                  <a:schemeClr val="bg2"/>
                </a:solidFill>
              </a:rPr>
            </a:br>
            <a:endParaRPr lang="en-US" sz="3600" dirty="0">
              <a:solidFill>
                <a:schemeClr val="accent6"/>
              </a:solidFill>
            </a:endParaRPr>
          </a:p>
        </p:txBody>
      </p:sp>
      <p:sp>
        <p:nvSpPr>
          <p:cNvPr id="25" name="Rectangle 22">
            <a:extLst>
              <a:ext uri="{FF2B5EF4-FFF2-40B4-BE49-F238E27FC236}">
                <a16:creationId xmlns:a16="http://schemas.microsoft.com/office/drawing/2014/main" id="{3A4CABA2-22A0-44B2-BD92-28FF73FCEA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Slide Number Placeholder 5">
            <a:extLst>
              <a:ext uri="{FF2B5EF4-FFF2-40B4-BE49-F238E27FC236}">
                <a16:creationId xmlns:a16="http://schemas.microsoft.com/office/drawing/2014/main" id="{D9A97ADD-CFAD-D595-6490-4B2E7A0AE080}"/>
              </a:ext>
            </a:extLst>
          </p:cNvPr>
          <p:cNvSpPr>
            <a:spLocks noGrp="1"/>
          </p:cNvSpPr>
          <p:nvPr>
            <p:ph type="sldNum" sz="quarter" idx="12"/>
          </p:nvPr>
        </p:nvSpPr>
        <p:spPr>
          <a:xfrm>
            <a:off x="9472736" y="6453386"/>
            <a:ext cx="1596292" cy="404614"/>
          </a:xfrm>
        </p:spPr>
        <p:txBody>
          <a:bodyPr>
            <a:normAutofit/>
          </a:bodyPr>
          <a:lstStyle/>
          <a:p>
            <a:pPr marL="0" marR="0" lvl="0" indent="0" algn="r" defTabSz="457200" rtl="0" eaLnBrk="1" fontAlgn="auto" latinLnBrk="0" hangingPunct="1">
              <a:lnSpc>
                <a:spcPct val="100000"/>
              </a:lnSpc>
              <a:spcBef>
                <a:spcPts val="0"/>
              </a:spcBef>
              <a:spcAft>
                <a:spcPts val="600"/>
              </a:spcAft>
              <a:buClrTx/>
              <a:buSzTx/>
              <a:buFontTx/>
              <a:buNone/>
              <a:tabLst/>
              <a:defRPr/>
            </a:pPr>
            <a:fld id="{C3DB2ADC-AF19-4574-8C10-79B5B04FCA27}" type="slidenum">
              <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600"/>
                </a:spcAft>
                <a:buClrTx/>
                <a:buSzTx/>
                <a:buFontTx/>
                <a:buNone/>
                <a:tabLst/>
                <a:defRPr/>
              </a:pPr>
              <a:t>19</a:t>
            </a:fld>
            <a:endPar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graphicFrame>
        <p:nvGraphicFramePr>
          <p:cNvPr id="16" name="Content Placeholder 13">
            <a:extLst>
              <a:ext uri="{FF2B5EF4-FFF2-40B4-BE49-F238E27FC236}">
                <a16:creationId xmlns:a16="http://schemas.microsoft.com/office/drawing/2014/main" id="{402A6897-2C13-54E2-B3B0-A998270B23FF}"/>
              </a:ext>
            </a:extLst>
          </p:cNvPr>
          <p:cNvGraphicFramePr>
            <a:graphicFrameLocks noGrp="1"/>
          </p:cNvGraphicFramePr>
          <p:nvPr>
            <p:ph idx="1"/>
            <p:extLst>
              <p:ext uri="{D42A27DB-BD31-4B8C-83A1-F6EECF244321}">
                <p14:modId xmlns:p14="http://schemas.microsoft.com/office/powerpoint/2010/main" val="2692152909"/>
              </p:ext>
            </p:extLst>
          </p:nvPr>
        </p:nvGraphicFramePr>
        <p:xfrm>
          <a:off x="1371600" y="1582995"/>
          <a:ext cx="9601200" cy="47784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05268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30BC9609-A8AF-411F-A9E0-C3B93C8945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0A70AE5-4155-18D2-0E56-9A1C29095E7D}"/>
              </a:ext>
            </a:extLst>
          </p:cNvPr>
          <p:cNvSpPr>
            <a:spLocks noGrp="1"/>
          </p:cNvSpPr>
          <p:nvPr>
            <p:ph type="title"/>
          </p:nvPr>
        </p:nvSpPr>
        <p:spPr>
          <a:xfrm>
            <a:off x="640080" y="639704"/>
            <a:ext cx="3299579" cy="5577840"/>
          </a:xfrm>
        </p:spPr>
        <p:txBody>
          <a:bodyPr anchor="ctr">
            <a:normAutofit/>
          </a:bodyPr>
          <a:lstStyle/>
          <a:p>
            <a:pPr algn="ctr"/>
            <a:r>
              <a:rPr lang="en-US"/>
              <a:t>Pandemic Effects on Current Students</a:t>
            </a:r>
          </a:p>
        </p:txBody>
      </p:sp>
      <p:sp>
        <p:nvSpPr>
          <p:cNvPr id="6" name="Slide Number Placeholder 5">
            <a:extLst>
              <a:ext uri="{FF2B5EF4-FFF2-40B4-BE49-F238E27FC236}">
                <a16:creationId xmlns:a16="http://schemas.microsoft.com/office/drawing/2014/main" id="{D9A97ADD-CFAD-D595-6490-4B2E7A0AE080}"/>
              </a:ext>
            </a:extLst>
          </p:cNvPr>
          <p:cNvSpPr>
            <a:spLocks noGrp="1"/>
          </p:cNvSpPr>
          <p:nvPr>
            <p:ph type="sldNum" sz="quarter" idx="12"/>
          </p:nvPr>
        </p:nvSpPr>
        <p:spPr>
          <a:xfrm>
            <a:off x="9472736" y="6453386"/>
            <a:ext cx="1596292" cy="404614"/>
          </a:xfrm>
        </p:spPr>
        <p:txBody>
          <a:bodyPr>
            <a:normAutofit/>
          </a:bodyPr>
          <a:lstStyle/>
          <a:p>
            <a:pPr>
              <a:spcAft>
                <a:spcPts val="600"/>
              </a:spcAft>
            </a:pPr>
            <a:fld id="{C3DB2ADC-AF19-4574-8C10-79B5B04FCA27}" type="slidenum">
              <a:rPr lang="en-US" smtClean="0"/>
              <a:pPr>
                <a:spcAft>
                  <a:spcPts val="600"/>
                </a:spcAft>
              </a:pPr>
              <a:t>2</a:t>
            </a:fld>
            <a:endParaRPr lang="en-US"/>
          </a:p>
        </p:txBody>
      </p:sp>
      <p:graphicFrame>
        <p:nvGraphicFramePr>
          <p:cNvPr id="16" name="Content Placeholder 13">
            <a:extLst>
              <a:ext uri="{FF2B5EF4-FFF2-40B4-BE49-F238E27FC236}">
                <a16:creationId xmlns:a16="http://schemas.microsoft.com/office/drawing/2014/main" id="{402A6897-2C13-54E2-B3B0-A998270B23FF}"/>
              </a:ext>
            </a:extLst>
          </p:cNvPr>
          <p:cNvGraphicFramePr>
            <a:graphicFrameLocks noGrp="1"/>
          </p:cNvGraphicFramePr>
          <p:nvPr>
            <p:ph idx="1"/>
            <p:extLst>
              <p:ext uri="{D42A27DB-BD31-4B8C-83A1-F6EECF244321}">
                <p14:modId xmlns:p14="http://schemas.microsoft.com/office/powerpoint/2010/main" val="1094927336"/>
              </p:ext>
            </p:extLst>
          </p:nvPr>
        </p:nvGraphicFramePr>
        <p:xfrm>
          <a:off x="4901472" y="639705"/>
          <a:ext cx="6506304" cy="55778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013712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078F889-8780-48D5-8B9E-DF8B130637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2" name="Title 1">
            <a:extLst>
              <a:ext uri="{FF2B5EF4-FFF2-40B4-BE49-F238E27FC236}">
                <a16:creationId xmlns:a16="http://schemas.microsoft.com/office/drawing/2014/main" id="{E0A70AE5-4155-18D2-0E56-9A1C29095E7D}"/>
              </a:ext>
            </a:extLst>
          </p:cNvPr>
          <p:cNvSpPr>
            <a:spLocks noGrp="1"/>
          </p:cNvSpPr>
          <p:nvPr>
            <p:ph type="title"/>
          </p:nvPr>
        </p:nvSpPr>
        <p:spPr>
          <a:xfrm>
            <a:off x="1371600" y="685800"/>
            <a:ext cx="9601200" cy="1014214"/>
          </a:xfrm>
        </p:spPr>
        <p:txBody>
          <a:bodyPr>
            <a:normAutofit fontScale="90000"/>
          </a:bodyPr>
          <a:lstStyle/>
          <a:p>
            <a:r>
              <a:rPr lang="en-US" sz="4900" dirty="0">
                <a:solidFill>
                  <a:schemeClr val="bg2"/>
                </a:solidFill>
              </a:rPr>
              <a:t>Pandemic Effects on Adolescents</a:t>
            </a:r>
            <a:br>
              <a:rPr lang="en-US" dirty="0">
                <a:solidFill>
                  <a:schemeClr val="bg2"/>
                </a:solidFill>
              </a:rPr>
            </a:br>
            <a:endParaRPr lang="en-US" sz="3600" dirty="0">
              <a:solidFill>
                <a:schemeClr val="accent6"/>
              </a:solidFill>
            </a:endParaRPr>
          </a:p>
        </p:txBody>
      </p:sp>
      <p:sp>
        <p:nvSpPr>
          <p:cNvPr id="25" name="Rectangle 22">
            <a:extLst>
              <a:ext uri="{FF2B5EF4-FFF2-40B4-BE49-F238E27FC236}">
                <a16:creationId xmlns:a16="http://schemas.microsoft.com/office/drawing/2014/main" id="{3A4CABA2-22A0-44B2-BD92-28FF73FCEA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Slide Number Placeholder 5">
            <a:extLst>
              <a:ext uri="{FF2B5EF4-FFF2-40B4-BE49-F238E27FC236}">
                <a16:creationId xmlns:a16="http://schemas.microsoft.com/office/drawing/2014/main" id="{D9A97ADD-CFAD-D595-6490-4B2E7A0AE080}"/>
              </a:ext>
            </a:extLst>
          </p:cNvPr>
          <p:cNvSpPr>
            <a:spLocks noGrp="1"/>
          </p:cNvSpPr>
          <p:nvPr>
            <p:ph type="sldNum" sz="quarter" idx="12"/>
          </p:nvPr>
        </p:nvSpPr>
        <p:spPr>
          <a:xfrm>
            <a:off x="9472736" y="6453386"/>
            <a:ext cx="1596292" cy="404614"/>
          </a:xfrm>
        </p:spPr>
        <p:txBody>
          <a:bodyPr>
            <a:normAutofit/>
          </a:bodyPr>
          <a:lstStyle/>
          <a:p>
            <a:pPr marL="0" marR="0" lvl="0" indent="0" algn="r" defTabSz="457200" rtl="0" eaLnBrk="1" fontAlgn="auto" latinLnBrk="0" hangingPunct="1">
              <a:lnSpc>
                <a:spcPct val="100000"/>
              </a:lnSpc>
              <a:spcBef>
                <a:spcPts val="0"/>
              </a:spcBef>
              <a:spcAft>
                <a:spcPts val="600"/>
              </a:spcAft>
              <a:buClrTx/>
              <a:buSzTx/>
              <a:buFontTx/>
              <a:buNone/>
              <a:tabLst/>
              <a:defRPr/>
            </a:pPr>
            <a:fld id="{C3DB2ADC-AF19-4574-8C10-79B5B04FCA27}" type="slidenum">
              <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600"/>
                </a:spcAft>
                <a:buClrTx/>
                <a:buSzTx/>
                <a:buFontTx/>
                <a:buNone/>
                <a:tabLst/>
                <a:defRPr/>
              </a:pPr>
              <a:t>20</a:t>
            </a:fld>
            <a:endPar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graphicFrame>
        <p:nvGraphicFramePr>
          <p:cNvPr id="16" name="Content Placeholder 13">
            <a:extLst>
              <a:ext uri="{FF2B5EF4-FFF2-40B4-BE49-F238E27FC236}">
                <a16:creationId xmlns:a16="http://schemas.microsoft.com/office/drawing/2014/main" id="{402A6897-2C13-54E2-B3B0-A998270B23FF}"/>
              </a:ext>
            </a:extLst>
          </p:cNvPr>
          <p:cNvGraphicFramePr>
            <a:graphicFrameLocks noGrp="1"/>
          </p:cNvGraphicFramePr>
          <p:nvPr>
            <p:ph idx="1"/>
            <p:extLst>
              <p:ext uri="{D42A27DB-BD31-4B8C-83A1-F6EECF244321}">
                <p14:modId xmlns:p14="http://schemas.microsoft.com/office/powerpoint/2010/main" val="190001241"/>
              </p:ext>
            </p:extLst>
          </p:nvPr>
        </p:nvGraphicFramePr>
        <p:xfrm>
          <a:off x="1371600" y="1582995"/>
          <a:ext cx="9601200" cy="47784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204559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2078F889-8780-48D5-8B9E-DF8B130637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2" name="Title 1">
            <a:extLst>
              <a:ext uri="{FF2B5EF4-FFF2-40B4-BE49-F238E27FC236}">
                <a16:creationId xmlns:a16="http://schemas.microsoft.com/office/drawing/2014/main" id="{E0A70AE5-4155-18D2-0E56-9A1C29095E7D}"/>
              </a:ext>
            </a:extLst>
          </p:cNvPr>
          <p:cNvSpPr>
            <a:spLocks noGrp="1"/>
          </p:cNvSpPr>
          <p:nvPr>
            <p:ph type="title"/>
          </p:nvPr>
        </p:nvSpPr>
        <p:spPr>
          <a:xfrm>
            <a:off x="1371600" y="685800"/>
            <a:ext cx="9601200" cy="1485900"/>
          </a:xfrm>
        </p:spPr>
        <p:txBody>
          <a:bodyPr>
            <a:normAutofit/>
          </a:bodyPr>
          <a:lstStyle/>
          <a:p>
            <a:r>
              <a:rPr lang="en-US" sz="3700">
                <a:solidFill>
                  <a:schemeClr val="bg2"/>
                </a:solidFill>
              </a:rPr>
              <a:t>Responsibility of Post-Secondary Education</a:t>
            </a:r>
            <a:br>
              <a:rPr lang="en-US" sz="3700">
                <a:solidFill>
                  <a:schemeClr val="bg2"/>
                </a:solidFill>
              </a:rPr>
            </a:br>
            <a:endParaRPr lang="en-US" sz="3700">
              <a:solidFill>
                <a:schemeClr val="bg2"/>
              </a:solidFill>
            </a:endParaRPr>
          </a:p>
        </p:txBody>
      </p:sp>
      <p:sp>
        <p:nvSpPr>
          <p:cNvPr id="32" name="Rectangle 31">
            <a:extLst>
              <a:ext uri="{FF2B5EF4-FFF2-40B4-BE49-F238E27FC236}">
                <a16:creationId xmlns:a16="http://schemas.microsoft.com/office/drawing/2014/main" id="{3A4CABA2-22A0-44B2-BD92-28FF73FCEA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Slide Number Placeholder 5">
            <a:extLst>
              <a:ext uri="{FF2B5EF4-FFF2-40B4-BE49-F238E27FC236}">
                <a16:creationId xmlns:a16="http://schemas.microsoft.com/office/drawing/2014/main" id="{D9A97ADD-CFAD-D595-6490-4B2E7A0AE080}"/>
              </a:ext>
            </a:extLst>
          </p:cNvPr>
          <p:cNvSpPr>
            <a:spLocks noGrp="1"/>
          </p:cNvSpPr>
          <p:nvPr>
            <p:ph type="sldNum" sz="quarter" idx="12"/>
          </p:nvPr>
        </p:nvSpPr>
        <p:spPr>
          <a:xfrm>
            <a:off x="9472736" y="6453386"/>
            <a:ext cx="1596292" cy="404614"/>
          </a:xfrm>
        </p:spPr>
        <p:txBody>
          <a:bodyPr>
            <a:normAutofit/>
          </a:bodyPr>
          <a:lstStyle/>
          <a:p>
            <a:pPr marL="0" marR="0" lvl="0" indent="0" algn="r" defTabSz="457200" rtl="0" eaLnBrk="1" fontAlgn="auto" latinLnBrk="0" hangingPunct="1">
              <a:lnSpc>
                <a:spcPct val="100000"/>
              </a:lnSpc>
              <a:spcBef>
                <a:spcPts val="0"/>
              </a:spcBef>
              <a:spcAft>
                <a:spcPts val="600"/>
              </a:spcAft>
              <a:buClrTx/>
              <a:buSzTx/>
              <a:buFontTx/>
              <a:buNone/>
              <a:tabLst/>
              <a:defRPr/>
            </a:pPr>
            <a:fld id="{C3DB2ADC-AF19-4574-8C10-79B5B04FCA27}" type="slidenum">
              <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600"/>
                </a:spcAft>
                <a:buClrTx/>
                <a:buSzTx/>
                <a:buFontTx/>
                <a:buNone/>
                <a:tabLst/>
                <a:defRPr/>
              </a:pPr>
              <a:t>21</a:t>
            </a:fld>
            <a:endPar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graphicFrame>
        <p:nvGraphicFramePr>
          <p:cNvPr id="16" name="Content Placeholder 13">
            <a:extLst>
              <a:ext uri="{FF2B5EF4-FFF2-40B4-BE49-F238E27FC236}">
                <a16:creationId xmlns:a16="http://schemas.microsoft.com/office/drawing/2014/main" id="{402A6897-2C13-54E2-B3B0-A998270B23FF}"/>
              </a:ext>
            </a:extLst>
          </p:cNvPr>
          <p:cNvGraphicFramePr>
            <a:graphicFrameLocks noGrp="1"/>
          </p:cNvGraphicFramePr>
          <p:nvPr>
            <p:ph idx="1"/>
            <p:extLst>
              <p:ext uri="{D42A27DB-BD31-4B8C-83A1-F6EECF244321}">
                <p14:modId xmlns:p14="http://schemas.microsoft.com/office/powerpoint/2010/main" val="944754018"/>
              </p:ext>
            </p:extLst>
          </p:nvPr>
        </p:nvGraphicFramePr>
        <p:xfrm>
          <a:off x="1371600" y="1632155"/>
          <a:ext cx="9601200" cy="46801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224792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2078F889-8780-48D5-8B9E-DF8B130637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2" name="Title 1">
            <a:extLst>
              <a:ext uri="{FF2B5EF4-FFF2-40B4-BE49-F238E27FC236}">
                <a16:creationId xmlns:a16="http://schemas.microsoft.com/office/drawing/2014/main" id="{E0A70AE5-4155-18D2-0E56-9A1C29095E7D}"/>
              </a:ext>
            </a:extLst>
          </p:cNvPr>
          <p:cNvSpPr>
            <a:spLocks noGrp="1"/>
          </p:cNvSpPr>
          <p:nvPr>
            <p:ph type="title"/>
          </p:nvPr>
        </p:nvSpPr>
        <p:spPr>
          <a:xfrm>
            <a:off x="1371600" y="685800"/>
            <a:ext cx="9601200" cy="1485900"/>
          </a:xfrm>
        </p:spPr>
        <p:txBody>
          <a:bodyPr>
            <a:normAutofit/>
          </a:bodyPr>
          <a:lstStyle/>
          <a:p>
            <a:r>
              <a:rPr lang="en-US" sz="3700">
                <a:solidFill>
                  <a:schemeClr val="bg2"/>
                </a:solidFill>
              </a:rPr>
              <a:t>Responsibility of Post-Secondary Education</a:t>
            </a:r>
            <a:br>
              <a:rPr lang="en-US" sz="3700">
                <a:solidFill>
                  <a:schemeClr val="bg2"/>
                </a:solidFill>
              </a:rPr>
            </a:br>
            <a:endParaRPr lang="en-US" sz="3700">
              <a:solidFill>
                <a:schemeClr val="bg2"/>
              </a:solidFill>
            </a:endParaRPr>
          </a:p>
        </p:txBody>
      </p:sp>
      <p:sp>
        <p:nvSpPr>
          <p:cNvPr id="32" name="Rectangle 31">
            <a:extLst>
              <a:ext uri="{FF2B5EF4-FFF2-40B4-BE49-F238E27FC236}">
                <a16:creationId xmlns:a16="http://schemas.microsoft.com/office/drawing/2014/main" id="{3A4CABA2-22A0-44B2-BD92-28FF73FCEA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Slide Number Placeholder 5">
            <a:extLst>
              <a:ext uri="{FF2B5EF4-FFF2-40B4-BE49-F238E27FC236}">
                <a16:creationId xmlns:a16="http://schemas.microsoft.com/office/drawing/2014/main" id="{D9A97ADD-CFAD-D595-6490-4B2E7A0AE080}"/>
              </a:ext>
            </a:extLst>
          </p:cNvPr>
          <p:cNvSpPr>
            <a:spLocks noGrp="1"/>
          </p:cNvSpPr>
          <p:nvPr>
            <p:ph type="sldNum" sz="quarter" idx="12"/>
          </p:nvPr>
        </p:nvSpPr>
        <p:spPr>
          <a:xfrm>
            <a:off x="9472736" y="6453386"/>
            <a:ext cx="1596292" cy="404614"/>
          </a:xfrm>
        </p:spPr>
        <p:txBody>
          <a:bodyPr>
            <a:normAutofit/>
          </a:bodyPr>
          <a:lstStyle/>
          <a:p>
            <a:pPr marL="0" marR="0" lvl="0" indent="0" algn="r" defTabSz="457200" rtl="0" eaLnBrk="1" fontAlgn="auto" latinLnBrk="0" hangingPunct="1">
              <a:lnSpc>
                <a:spcPct val="100000"/>
              </a:lnSpc>
              <a:spcBef>
                <a:spcPts val="0"/>
              </a:spcBef>
              <a:spcAft>
                <a:spcPts val="600"/>
              </a:spcAft>
              <a:buClrTx/>
              <a:buSzTx/>
              <a:buFontTx/>
              <a:buNone/>
              <a:tabLst/>
              <a:defRPr/>
            </a:pPr>
            <a:fld id="{C3DB2ADC-AF19-4574-8C10-79B5B04FCA27}" type="slidenum">
              <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600"/>
                </a:spcAft>
                <a:buClrTx/>
                <a:buSzTx/>
                <a:buFontTx/>
                <a:buNone/>
                <a:tabLst/>
                <a:defRPr/>
              </a:pPr>
              <a:t>22</a:t>
            </a:fld>
            <a:endPar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graphicFrame>
        <p:nvGraphicFramePr>
          <p:cNvPr id="16" name="Content Placeholder 13">
            <a:extLst>
              <a:ext uri="{FF2B5EF4-FFF2-40B4-BE49-F238E27FC236}">
                <a16:creationId xmlns:a16="http://schemas.microsoft.com/office/drawing/2014/main" id="{402A6897-2C13-54E2-B3B0-A998270B23FF}"/>
              </a:ext>
            </a:extLst>
          </p:cNvPr>
          <p:cNvGraphicFramePr>
            <a:graphicFrameLocks noGrp="1"/>
          </p:cNvGraphicFramePr>
          <p:nvPr>
            <p:ph idx="1"/>
            <p:extLst>
              <p:ext uri="{D42A27DB-BD31-4B8C-83A1-F6EECF244321}">
                <p14:modId xmlns:p14="http://schemas.microsoft.com/office/powerpoint/2010/main" val="3414253401"/>
              </p:ext>
            </p:extLst>
          </p:nvPr>
        </p:nvGraphicFramePr>
        <p:xfrm>
          <a:off x="1371600" y="1632155"/>
          <a:ext cx="9601200" cy="46801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059953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1F305-C8DA-452E-85C3-A1AFB04121D5}"/>
              </a:ext>
            </a:extLst>
          </p:cNvPr>
          <p:cNvSpPr>
            <a:spLocks noGrp="1"/>
          </p:cNvSpPr>
          <p:nvPr>
            <p:ph type="title"/>
          </p:nvPr>
        </p:nvSpPr>
        <p:spPr/>
        <p:txBody>
          <a:bodyPr/>
          <a:lstStyle/>
          <a:p>
            <a:r>
              <a:rPr lang="en-US" dirty="0">
                <a:solidFill>
                  <a:schemeClr val="bg2"/>
                </a:solidFill>
              </a:rPr>
              <a:t>Space design</a:t>
            </a:r>
          </a:p>
        </p:txBody>
      </p:sp>
      <p:sp>
        <p:nvSpPr>
          <p:cNvPr id="3" name="Text Placeholder 2">
            <a:extLst>
              <a:ext uri="{FF2B5EF4-FFF2-40B4-BE49-F238E27FC236}">
                <a16:creationId xmlns:a16="http://schemas.microsoft.com/office/drawing/2014/main" id="{D32E51F0-586B-C6D6-D0D0-5141BB2E5B14}"/>
              </a:ext>
            </a:extLst>
          </p:cNvPr>
          <p:cNvSpPr>
            <a:spLocks noGrp="1"/>
          </p:cNvSpPr>
          <p:nvPr>
            <p:ph type="body" idx="1"/>
          </p:nvPr>
        </p:nvSpPr>
        <p:spPr/>
        <p:txBody>
          <a:bodyPr/>
          <a:lstStyle/>
          <a:p>
            <a:endParaRPr lang="en-US" dirty="0"/>
          </a:p>
        </p:txBody>
      </p:sp>
      <p:sp>
        <p:nvSpPr>
          <p:cNvPr id="4" name="Date Placeholder 3">
            <a:extLst>
              <a:ext uri="{FF2B5EF4-FFF2-40B4-BE49-F238E27FC236}">
                <a16:creationId xmlns:a16="http://schemas.microsoft.com/office/drawing/2014/main" id="{0C26EEB4-FE52-7C5E-FDE7-FAE7F45C87D6}"/>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286FD6F8-2D39-4773-0628-3FDD8A539FF0}"/>
              </a:ext>
            </a:extLst>
          </p:cNvPr>
          <p:cNvSpPr>
            <a:spLocks noGrp="1"/>
          </p:cNvSpPr>
          <p:nvPr>
            <p:ph type="ftr" sz="quarter" idx="11"/>
          </p:nvPr>
        </p:nvSpPr>
        <p:spPr>
          <a:xfrm>
            <a:off x="0" y="6437146"/>
            <a:ext cx="7023377" cy="404614"/>
          </a:xfrm>
        </p:spPr>
        <p:txBody>
          <a:bodyPr/>
          <a:lstStyle/>
          <a:p>
            <a:r>
              <a:rPr lang="en-US" dirty="0">
                <a:solidFill>
                  <a:schemeClr val="bg2"/>
                </a:solidFill>
              </a:rPr>
              <a:t>Source: https://earth.org/biophilia-design-biophilic-cities-hong-kong/</a:t>
            </a:r>
          </a:p>
        </p:txBody>
      </p:sp>
      <p:sp>
        <p:nvSpPr>
          <p:cNvPr id="6" name="Slide Number Placeholder 5">
            <a:extLst>
              <a:ext uri="{FF2B5EF4-FFF2-40B4-BE49-F238E27FC236}">
                <a16:creationId xmlns:a16="http://schemas.microsoft.com/office/drawing/2014/main" id="{C6E24771-AD5D-55B3-2C18-6133A8047702}"/>
              </a:ext>
            </a:extLst>
          </p:cNvPr>
          <p:cNvSpPr>
            <a:spLocks noGrp="1"/>
          </p:cNvSpPr>
          <p:nvPr>
            <p:ph type="sldNum" sz="quarter" idx="12"/>
          </p:nvPr>
        </p:nvSpPr>
        <p:spPr/>
        <p:txBody>
          <a:bodyPr/>
          <a:lstStyle/>
          <a:p>
            <a:fld id="{C3DB2ADC-AF19-4574-8C10-79B5B04FCA27}" type="slidenum">
              <a:rPr lang="en-US" smtClean="0"/>
              <a:pPr/>
              <a:t>23</a:t>
            </a:fld>
            <a:endParaRPr lang="en-US" dirty="0"/>
          </a:p>
        </p:txBody>
      </p:sp>
    </p:spTree>
    <p:extLst>
      <p:ext uri="{BB962C8B-B14F-4D97-AF65-F5344CB8AC3E}">
        <p14:creationId xmlns:p14="http://schemas.microsoft.com/office/powerpoint/2010/main" val="11967011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B23FC7E0-8B1E-46C1-B5D2-6A4336A2CE90}"/>
              </a:ext>
            </a:extLst>
          </p:cNvPr>
          <p:cNvSpPr>
            <a:spLocks noGrp="1"/>
          </p:cNvSpPr>
          <p:nvPr>
            <p:ph type="title"/>
          </p:nvPr>
        </p:nvSpPr>
        <p:spPr/>
        <p:txBody>
          <a:bodyPr/>
          <a:lstStyle/>
          <a:p>
            <a:r>
              <a:rPr lang="en-US" dirty="0"/>
              <a:t>Space Design</a:t>
            </a:r>
          </a:p>
        </p:txBody>
      </p:sp>
      <p:sp>
        <p:nvSpPr>
          <p:cNvPr id="15" name="Content Placeholder 14">
            <a:extLst>
              <a:ext uri="{FF2B5EF4-FFF2-40B4-BE49-F238E27FC236}">
                <a16:creationId xmlns:a16="http://schemas.microsoft.com/office/drawing/2014/main" id="{7A36CB73-B78B-49B6-935C-9C0ABBB49C0C}"/>
              </a:ext>
            </a:extLst>
          </p:cNvPr>
          <p:cNvSpPr>
            <a:spLocks noGrp="1"/>
          </p:cNvSpPr>
          <p:nvPr>
            <p:ph idx="1"/>
          </p:nvPr>
        </p:nvSpPr>
        <p:spPr/>
        <p:txBody>
          <a:bodyPr/>
          <a:lstStyle/>
          <a:p>
            <a:r>
              <a:rPr lang="en-US" sz="2800" dirty="0"/>
              <a:t>“We shape our buildings; thereafter they shape us.”</a:t>
            </a:r>
          </a:p>
          <a:p>
            <a:r>
              <a:rPr lang="en-US" sz="2800" dirty="0"/>
              <a:t>	- Winston Churchill, 1943</a:t>
            </a:r>
          </a:p>
          <a:p>
            <a:endParaRPr lang="en-US" dirty="0"/>
          </a:p>
        </p:txBody>
      </p:sp>
      <p:sp>
        <p:nvSpPr>
          <p:cNvPr id="12" name="Footer Placeholder 11">
            <a:extLst>
              <a:ext uri="{FF2B5EF4-FFF2-40B4-BE49-F238E27FC236}">
                <a16:creationId xmlns:a16="http://schemas.microsoft.com/office/drawing/2014/main" id="{2A9A318B-C356-4589-A8F8-8553636F670F}"/>
              </a:ext>
            </a:extLst>
          </p:cNvPr>
          <p:cNvSpPr>
            <a:spLocks noGrp="1"/>
          </p:cNvSpPr>
          <p:nvPr>
            <p:ph type="ftr" sz="quarter" idx="11"/>
          </p:nvPr>
        </p:nvSpPr>
        <p:spPr/>
        <p:txBody>
          <a:bodyPr/>
          <a:lstStyle/>
          <a:p>
            <a:r>
              <a:rPr lang="en-US"/>
              <a:t>PRESENTATION TITLE</a:t>
            </a:r>
            <a:endParaRPr lang="en-US" dirty="0"/>
          </a:p>
        </p:txBody>
      </p:sp>
      <p:sp>
        <p:nvSpPr>
          <p:cNvPr id="10" name="Date Placeholder 9">
            <a:extLst>
              <a:ext uri="{FF2B5EF4-FFF2-40B4-BE49-F238E27FC236}">
                <a16:creationId xmlns:a16="http://schemas.microsoft.com/office/drawing/2014/main" id="{783B1F06-4CB0-449A-A15D-1B0E201DB3F7}"/>
              </a:ext>
            </a:extLst>
          </p:cNvPr>
          <p:cNvSpPr>
            <a:spLocks noGrp="1"/>
          </p:cNvSpPr>
          <p:nvPr>
            <p:ph type="dt" sz="half" idx="10"/>
          </p:nvPr>
        </p:nvSpPr>
        <p:spPr/>
        <p:txBody>
          <a:bodyPr/>
          <a:lstStyle/>
          <a:p>
            <a:r>
              <a:rPr lang="en-US" dirty="0"/>
              <a:t>2/11/20XX</a:t>
            </a:r>
          </a:p>
        </p:txBody>
      </p:sp>
      <p:sp>
        <p:nvSpPr>
          <p:cNvPr id="13" name="Slide Number Placeholder 12">
            <a:extLst>
              <a:ext uri="{FF2B5EF4-FFF2-40B4-BE49-F238E27FC236}">
                <a16:creationId xmlns:a16="http://schemas.microsoft.com/office/drawing/2014/main" id="{76654C7F-5F04-43D8-88C7-13355302CC32}"/>
              </a:ext>
            </a:extLst>
          </p:cNvPr>
          <p:cNvSpPr>
            <a:spLocks noGrp="1"/>
          </p:cNvSpPr>
          <p:nvPr>
            <p:ph type="sldNum" sz="quarter" idx="12"/>
          </p:nvPr>
        </p:nvSpPr>
        <p:spPr/>
        <p:txBody>
          <a:bodyPr/>
          <a:lstStyle/>
          <a:p>
            <a:fld id="{E30AF5A0-43BB-4336-8627-9123B9144D80}" type="slidenum">
              <a:rPr lang="en-US" smtClean="0"/>
              <a:pPr/>
              <a:t>24</a:t>
            </a:fld>
            <a:endParaRPr lang="en-US"/>
          </a:p>
        </p:txBody>
      </p:sp>
      <p:pic>
        <p:nvPicPr>
          <p:cNvPr id="5" name="Picture Placeholder 4" descr="A picture containing tree, plant, palm, tower&#10;&#10;Description automatically generated">
            <a:extLst>
              <a:ext uri="{FF2B5EF4-FFF2-40B4-BE49-F238E27FC236}">
                <a16:creationId xmlns:a16="http://schemas.microsoft.com/office/drawing/2014/main" id="{172385A5-CA99-F2B8-A368-8E20E5469245}"/>
              </a:ext>
            </a:extLst>
          </p:cNvPr>
          <p:cNvPicPr>
            <a:picLocks noGrp="1" noChangeAspect="1"/>
          </p:cNvPicPr>
          <p:nvPr>
            <p:ph type="pic" sz="quarter" idx="13"/>
          </p:nvPr>
        </p:nvPicPr>
        <p:blipFill>
          <a:blip r:embed="rId3"/>
          <a:srcRect l="26277" r="26277"/>
          <a:stretch>
            <a:fillRect/>
          </a:stretch>
        </p:blipFill>
        <p:spPr/>
      </p:pic>
      <p:sp>
        <p:nvSpPr>
          <p:cNvPr id="2" name="TextBox 1">
            <a:extLst>
              <a:ext uri="{FF2B5EF4-FFF2-40B4-BE49-F238E27FC236}">
                <a16:creationId xmlns:a16="http://schemas.microsoft.com/office/drawing/2014/main" id="{267228B4-13FA-C1FF-D984-15CC4EA50633}"/>
              </a:ext>
            </a:extLst>
          </p:cNvPr>
          <p:cNvSpPr txBox="1"/>
          <p:nvPr/>
        </p:nvSpPr>
        <p:spPr>
          <a:xfrm>
            <a:off x="-1" y="6336685"/>
            <a:ext cx="4876798" cy="523220"/>
          </a:xfrm>
          <a:prstGeom prst="rect">
            <a:avLst/>
          </a:prstGeom>
          <a:noFill/>
        </p:spPr>
        <p:txBody>
          <a:bodyPr wrap="square" rtlCol="0">
            <a:spAutoFit/>
          </a:bodyPr>
          <a:lstStyle/>
          <a:p>
            <a:r>
              <a:rPr lang="en-US" sz="1400" dirty="0">
                <a:solidFill>
                  <a:schemeClr val="bg1"/>
                </a:solidFill>
              </a:rPr>
              <a:t>Source: https://www.discovery.com/science/biophilic-design-is-a-natural-recipe-for-better-buildings-and-he</a:t>
            </a:r>
          </a:p>
        </p:txBody>
      </p:sp>
    </p:spTree>
    <p:extLst>
      <p:ext uri="{BB962C8B-B14F-4D97-AF65-F5344CB8AC3E}">
        <p14:creationId xmlns:p14="http://schemas.microsoft.com/office/powerpoint/2010/main" val="14718094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B23FC7E0-8B1E-46C1-B5D2-6A4336A2CE90}"/>
              </a:ext>
            </a:extLst>
          </p:cNvPr>
          <p:cNvSpPr>
            <a:spLocks noGrp="1"/>
          </p:cNvSpPr>
          <p:nvPr>
            <p:ph type="title"/>
          </p:nvPr>
        </p:nvSpPr>
        <p:spPr/>
        <p:txBody>
          <a:bodyPr>
            <a:normAutofit fontScale="90000"/>
          </a:bodyPr>
          <a:lstStyle/>
          <a:p>
            <a:r>
              <a:rPr lang="en-US" dirty="0"/>
              <a:t>Types of Space Design Investigated</a:t>
            </a:r>
          </a:p>
        </p:txBody>
      </p:sp>
      <p:sp>
        <p:nvSpPr>
          <p:cNvPr id="15" name="Content Placeholder 14">
            <a:extLst>
              <a:ext uri="{FF2B5EF4-FFF2-40B4-BE49-F238E27FC236}">
                <a16:creationId xmlns:a16="http://schemas.microsoft.com/office/drawing/2014/main" id="{7A36CB73-B78B-49B6-935C-9C0ABBB49C0C}"/>
              </a:ext>
            </a:extLst>
          </p:cNvPr>
          <p:cNvSpPr>
            <a:spLocks noGrp="1"/>
          </p:cNvSpPr>
          <p:nvPr>
            <p:ph idx="1"/>
          </p:nvPr>
        </p:nvSpPr>
        <p:spPr/>
        <p:txBody>
          <a:bodyPr/>
          <a:lstStyle/>
          <a:p>
            <a:pPr marL="342900" indent="-342900">
              <a:buFont typeface="Arial" panose="020B0604020202020204" pitchFamily="34" charset="0"/>
              <a:buChar char="•"/>
            </a:pPr>
            <a:r>
              <a:rPr lang="en-US" sz="2400" dirty="0"/>
              <a:t>Trauma-informed Care &amp; Design</a:t>
            </a:r>
          </a:p>
          <a:p>
            <a:pPr marL="342900" indent="-342900">
              <a:buFont typeface="Arial" panose="020B0604020202020204" pitchFamily="34" charset="0"/>
              <a:buChar char="•"/>
            </a:pPr>
            <a:r>
              <a:rPr lang="en-US" sz="2400" dirty="0"/>
              <a:t>Biophilic </a:t>
            </a:r>
          </a:p>
          <a:p>
            <a:pPr marL="342900" indent="-342900">
              <a:buFont typeface="Arial" panose="020B0604020202020204" pitchFamily="34" charset="0"/>
              <a:buChar char="•"/>
            </a:pPr>
            <a:r>
              <a:rPr lang="en-US" sz="2400" dirty="0" err="1"/>
              <a:t>Salutogenic</a:t>
            </a:r>
            <a:endParaRPr lang="en-US" sz="2400" dirty="0"/>
          </a:p>
          <a:p>
            <a:pPr marL="342900" indent="-342900">
              <a:buFont typeface="Arial" panose="020B0604020202020204" pitchFamily="34" charset="0"/>
              <a:buChar char="•"/>
            </a:pPr>
            <a:r>
              <a:rPr lang="en-US" sz="2400" dirty="0"/>
              <a:t>Restorative Environment</a:t>
            </a:r>
          </a:p>
          <a:p>
            <a:pPr marL="342900" indent="-342900">
              <a:buFont typeface="Arial" panose="020B0604020202020204" pitchFamily="34" charset="0"/>
              <a:buChar char="•"/>
            </a:pPr>
            <a:r>
              <a:rPr lang="en-US" sz="2400" dirty="0"/>
              <a:t>Disease Prevention</a:t>
            </a:r>
          </a:p>
          <a:p>
            <a:pPr marL="342900" indent="-342900">
              <a:buFont typeface="Arial" panose="020B0604020202020204" pitchFamily="34" charset="0"/>
              <a:buChar char="•"/>
            </a:pPr>
            <a:r>
              <a:rPr lang="en-US" sz="2400" dirty="0"/>
              <a:t>Wellness-based</a:t>
            </a:r>
          </a:p>
          <a:p>
            <a:pPr marL="342900" indent="-342900">
              <a:buFont typeface="Arial" panose="020B0604020202020204" pitchFamily="34" charset="0"/>
              <a:buChar char="•"/>
            </a:pPr>
            <a:r>
              <a:rPr lang="en-US" sz="2400" dirty="0"/>
              <a:t>Anti-anxiety</a:t>
            </a:r>
          </a:p>
          <a:p>
            <a:endParaRPr lang="en-US" dirty="0"/>
          </a:p>
        </p:txBody>
      </p:sp>
      <p:sp>
        <p:nvSpPr>
          <p:cNvPr id="12" name="Footer Placeholder 11">
            <a:extLst>
              <a:ext uri="{FF2B5EF4-FFF2-40B4-BE49-F238E27FC236}">
                <a16:creationId xmlns:a16="http://schemas.microsoft.com/office/drawing/2014/main" id="{2A9A318B-C356-4589-A8F8-8553636F670F}"/>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Franklin Gothic Book" panose="020B0503020102020204"/>
                <a:ea typeface="+mn-ea"/>
                <a:cs typeface="+mn-cs"/>
              </a:rPr>
              <a:t>PRESENTATION TITLE</a:t>
            </a:r>
            <a:endParaRPr kumimoji="0" lang="en-US" sz="1200" b="0" i="0" u="none" strike="noStrike" kern="1200" cap="none" spc="0" normalizeH="0" baseline="0" noProof="0" dirty="0">
              <a:ln>
                <a:noFill/>
              </a:ln>
              <a:solidFill>
                <a:prstClr val="white"/>
              </a:solidFill>
              <a:effectLst/>
              <a:uLnTx/>
              <a:uFillTx/>
              <a:latin typeface="Franklin Gothic Book" panose="020B0503020102020204"/>
              <a:ea typeface="+mn-ea"/>
              <a:cs typeface="+mn-cs"/>
            </a:endParaRPr>
          </a:p>
        </p:txBody>
      </p:sp>
      <p:sp>
        <p:nvSpPr>
          <p:cNvPr id="10" name="Date Placeholder 9">
            <a:extLst>
              <a:ext uri="{FF2B5EF4-FFF2-40B4-BE49-F238E27FC236}">
                <a16:creationId xmlns:a16="http://schemas.microsoft.com/office/drawing/2014/main" id="{783B1F06-4CB0-449A-A15D-1B0E201DB3F7}"/>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191B0E"/>
              </a:solidFill>
              <a:effectLst/>
              <a:uLnTx/>
              <a:uFillTx/>
              <a:latin typeface="Franklin Gothic Book" panose="020B0503020102020204"/>
              <a:ea typeface="+mn-ea"/>
              <a:cs typeface="+mn-cs"/>
            </a:endParaRPr>
          </a:p>
        </p:txBody>
      </p:sp>
      <p:sp>
        <p:nvSpPr>
          <p:cNvPr id="13" name="Slide Number Placeholder 12">
            <a:extLst>
              <a:ext uri="{FF2B5EF4-FFF2-40B4-BE49-F238E27FC236}">
                <a16:creationId xmlns:a16="http://schemas.microsoft.com/office/drawing/2014/main" id="{76654C7F-5F04-43D8-88C7-13355302CC32}"/>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30AF5A0-43BB-4336-8627-9123B9144D80}"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pic>
        <p:nvPicPr>
          <p:cNvPr id="5" name="Picture Placeholder 4" descr="A picture containing indoor, building, living, ceiling&#10;&#10;Description automatically generated">
            <a:extLst>
              <a:ext uri="{FF2B5EF4-FFF2-40B4-BE49-F238E27FC236}">
                <a16:creationId xmlns:a16="http://schemas.microsoft.com/office/drawing/2014/main" id="{BF79889D-AA66-35B8-BF28-260EFD45DE26}"/>
              </a:ext>
            </a:extLst>
          </p:cNvPr>
          <p:cNvPicPr>
            <a:picLocks noGrp="1" noChangeAspect="1"/>
          </p:cNvPicPr>
          <p:nvPr>
            <p:ph type="pic" sz="quarter" idx="13"/>
          </p:nvPr>
        </p:nvPicPr>
        <p:blipFill>
          <a:blip r:embed="rId3"/>
          <a:srcRect l="14444" r="14444"/>
          <a:stretch>
            <a:fillRect/>
          </a:stretch>
        </p:blipFill>
        <p:spPr/>
      </p:pic>
      <p:sp>
        <p:nvSpPr>
          <p:cNvPr id="2" name="TextBox 1">
            <a:extLst>
              <a:ext uri="{FF2B5EF4-FFF2-40B4-BE49-F238E27FC236}">
                <a16:creationId xmlns:a16="http://schemas.microsoft.com/office/drawing/2014/main" id="{37BF75FB-7FBB-6691-6905-B33F421DB880}"/>
              </a:ext>
            </a:extLst>
          </p:cNvPr>
          <p:cNvSpPr txBox="1"/>
          <p:nvPr/>
        </p:nvSpPr>
        <p:spPr>
          <a:xfrm>
            <a:off x="-1" y="6334779"/>
            <a:ext cx="4876797" cy="523220"/>
          </a:xfrm>
          <a:prstGeom prst="rect">
            <a:avLst/>
          </a:prstGeom>
          <a:noFill/>
        </p:spPr>
        <p:txBody>
          <a:bodyPr wrap="square" rtlCol="0">
            <a:spAutoFit/>
          </a:bodyPr>
          <a:lstStyle/>
          <a:p>
            <a:r>
              <a:rPr lang="en-US" sz="1400" dirty="0"/>
              <a:t>Source: https://www.workdesign.com/2021/02/stimulating-biophilia-through-corporate-interior-design/</a:t>
            </a:r>
          </a:p>
        </p:txBody>
      </p:sp>
    </p:spTree>
    <p:extLst>
      <p:ext uri="{BB962C8B-B14F-4D97-AF65-F5344CB8AC3E}">
        <p14:creationId xmlns:p14="http://schemas.microsoft.com/office/powerpoint/2010/main" val="1743149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500" fill="hold"/>
                                        <p:tgtEl>
                                          <p:spTgt spid="15">
                                            <p:txEl>
                                              <p:pRg st="0" end="0"/>
                                            </p:txEl>
                                          </p:spTgt>
                                        </p:tgtEl>
                                        <p:attrNameLst>
                                          <p:attrName>style.color</p:attrName>
                                        </p:attrNameLst>
                                      </p:cBhvr>
                                      <p:to>
                                        <p:clrVal>
                                          <a:srgbClr val="E28394"/>
                                        </p:clrVal>
                                      </p:to>
                                    </p:set>
                                    <p:set>
                                      <p:cBhvr>
                                        <p:cTn id="7" dur="500" fill="hold"/>
                                        <p:tgtEl>
                                          <p:spTgt spid="15">
                                            <p:txEl>
                                              <p:pRg st="0" end="0"/>
                                            </p:txEl>
                                          </p:spTgt>
                                        </p:tgtEl>
                                        <p:attrNameLst>
                                          <p:attrName>fillcolor</p:attrName>
                                        </p:attrNameLst>
                                      </p:cBhvr>
                                      <p:to>
                                        <p:clrVal>
                                          <a:srgbClr val="E28394"/>
                                        </p:clrVal>
                                      </p:to>
                                    </p:set>
                                    <p:set>
                                      <p:cBhvr>
                                        <p:cTn id="8" dur="500" fill="hold"/>
                                        <p:tgtEl>
                                          <p:spTgt spid="15">
                                            <p:txEl>
                                              <p:pRg st="0" end="0"/>
                                            </p:txEl>
                                          </p:spTgt>
                                        </p:tgtEl>
                                        <p:attrNameLst>
                                          <p:attrName>fill.type</p:attrName>
                                        </p:attrNameLst>
                                      </p:cBhvr>
                                      <p:to>
                                        <p:strVal val="solid"/>
                                      </p:to>
                                    </p:set>
                                  </p:childTnLst>
                                </p:cTn>
                              </p:par>
                            </p:childTnLst>
                          </p:cTn>
                        </p:par>
                      </p:childTnLst>
                    </p:cTn>
                  </p:par>
                  <p:par>
                    <p:cTn id="9" fill="hold">
                      <p:stCondLst>
                        <p:cond delay="indefinite"/>
                      </p:stCondLst>
                      <p:childTnLst>
                        <p:par>
                          <p:cTn id="10" fill="hold">
                            <p:stCondLst>
                              <p:cond delay="0"/>
                            </p:stCondLst>
                            <p:childTnLst>
                              <p:par>
                                <p:cTn id="11" presetID="16" presetClass="emph" presetSubtype="0" fill="hold" grpId="0" nodeType="clickEffect">
                                  <p:stCondLst>
                                    <p:cond delay="0"/>
                                  </p:stCondLst>
                                  <p:iterate type="lt">
                                    <p:tmPct val="4000"/>
                                  </p:iterate>
                                  <p:childTnLst>
                                    <p:set>
                                      <p:cBhvr override="childStyle">
                                        <p:cTn id="12" dur="500" fill="hold"/>
                                        <p:tgtEl>
                                          <p:spTgt spid="15">
                                            <p:txEl>
                                              <p:pRg st="1" end="1"/>
                                            </p:txEl>
                                          </p:spTgt>
                                        </p:tgtEl>
                                        <p:attrNameLst>
                                          <p:attrName>style.color</p:attrName>
                                        </p:attrNameLst>
                                      </p:cBhvr>
                                      <p:to>
                                        <p:clrVal>
                                          <a:srgbClr val="E28394"/>
                                        </p:clrVal>
                                      </p:to>
                                    </p:set>
                                    <p:set>
                                      <p:cBhvr>
                                        <p:cTn id="13" dur="500" fill="hold"/>
                                        <p:tgtEl>
                                          <p:spTgt spid="15">
                                            <p:txEl>
                                              <p:pRg st="1" end="1"/>
                                            </p:txEl>
                                          </p:spTgt>
                                        </p:tgtEl>
                                        <p:attrNameLst>
                                          <p:attrName>fillcolor</p:attrName>
                                        </p:attrNameLst>
                                      </p:cBhvr>
                                      <p:to>
                                        <p:clrVal>
                                          <a:srgbClr val="E28394"/>
                                        </p:clrVal>
                                      </p:to>
                                    </p:set>
                                    <p:set>
                                      <p:cBhvr>
                                        <p:cTn id="14" dur="500" fill="hold"/>
                                        <p:tgtEl>
                                          <p:spTgt spid="15">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3B226-5F66-CDE0-A3BE-793F32B53589}"/>
              </a:ext>
            </a:extLst>
          </p:cNvPr>
          <p:cNvSpPr>
            <a:spLocks noGrp="1"/>
          </p:cNvSpPr>
          <p:nvPr>
            <p:ph type="title"/>
          </p:nvPr>
        </p:nvSpPr>
        <p:spPr/>
        <p:txBody>
          <a:bodyPr>
            <a:normAutofit/>
          </a:bodyPr>
          <a:lstStyle/>
          <a:p>
            <a:r>
              <a:rPr lang="en-US" dirty="0"/>
              <a:t>Common Themes</a:t>
            </a:r>
          </a:p>
        </p:txBody>
      </p:sp>
      <p:pic>
        <p:nvPicPr>
          <p:cNvPr id="9" name="Picture Placeholder 8" descr="A picture containing building, resort&#10;&#10;Description automatically generated">
            <a:extLst>
              <a:ext uri="{FF2B5EF4-FFF2-40B4-BE49-F238E27FC236}">
                <a16:creationId xmlns:a16="http://schemas.microsoft.com/office/drawing/2014/main" id="{0FCD6272-73EB-C17C-D06C-E96C313879C9}"/>
              </a:ext>
            </a:extLst>
          </p:cNvPr>
          <p:cNvPicPr>
            <a:picLocks noGrp="1" noChangeAspect="1"/>
          </p:cNvPicPr>
          <p:nvPr>
            <p:ph type="pic" sz="quarter" idx="13"/>
          </p:nvPr>
        </p:nvPicPr>
        <p:blipFill>
          <a:blip r:embed="rId3"/>
          <a:srcRect t="974" b="974"/>
          <a:stretch>
            <a:fillRect/>
          </a:stretch>
        </p:blipFill>
        <p:spPr/>
      </p:pic>
      <p:sp>
        <p:nvSpPr>
          <p:cNvPr id="4" name="Content Placeholder 3">
            <a:extLst>
              <a:ext uri="{FF2B5EF4-FFF2-40B4-BE49-F238E27FC236}">
                <a16:creationId xmlns:a16="http://schemas.microsoft.com/office/drawing/2014/main" id="{6EC0D3E3-851B-0B16-CF98-3C6B7AB85A4E}"/>
              </a:ext>
            </a:extLst>
          </p:cNvPr>
          <p:cNvSpPr>
            <a:spLocks noGrp="1"/>
          </p:cNvSpPr>
          <p:nvPr>
            <p:ph idx="1"/>
          </p:nvPr>
        </p:nvSpPr>
        <p:spPr/>
        <p:txBody>
          <a:bodyPr>
            <a:normAutofit/>
          </a:bodyPr>
          <a:lstStyle/>
          <a:p>
            <a:pPr marL="342900" indent="-342900">
              <a:buFont typeface="Arial" panose="020B0604020202020204" pitchFamily="34" charset="0"/>
              <a:buChar char="•"/>
            </a:pPr>
            <a:r>
              <a:rPr lang="en-US" sz="2400" dirty="0"/>
              <a:t>Elements of nature</a:t>
            </a:r>
          </a:p>
          <a:p>
            <a:pPr marL="342900" indent="-342900">
              <a:buFont typeface="Arial" panose="020B0604020202020204" pitchFamily="34" charset="0"/>
              <a:buChar char="•"/>
            </a:pPr>
            <a:r>
              <a:rPr lang="en-US" sz="2400" dirty="0"/>
              <a:t>Opportunities for social connections</a:t>
            </a:r>
          </a:p>
          <a:p>
            <a:pPr marL="342900" indent="-342900">
              <a:buFont typeface="Arial" panose="020B0604020202020204" pitchFamily="34" charset="0"/>
              <a:buChar char="•"/>
            </a:pPr>
            <a:r>
              <a:rPr lang="en-US" sz="2400" dirty="0"/>
              <a:t>Places for self-care</a:t>
            </a:r>
          </a:p>
          <a:p>
            <a:endParaRPr lang="en-US" sz="2400" dirty="0"/>
          </a:p>
          <a:p>
            <a:r>
              <a:rPr lang="en-US" sz="2400" dirty="0"/>
              <a:t>The lack of the above in our current study spaces should give cause for concern, especially given the effects of the pandemic on mental health.</a:t>
            </a:r>
          </a:p>
        </p:txBody>
      </p:sp>
      <p:sp>
        <p:nvSpPr>
          <p:cNvPr id="5" name="Footer Placeholder 4">
            <a:extLst>
              <a:ext uri="{FF2B5EF4-FFF2-40B4-BE49-F238E27FC236}">
                <a16:creationId xmlns:a16="http://schemas.microsoft.com/office/drawing/2014/main" id="{A3EDC0C4-7387-7A17-43DC-27AEC54517E3}"/>
              </a:ext>
            </a:extLst>
          </p:cNvPr>
          <p:cNvSpPr>
            <a:spLocks noGrp="1"/>
          </p:cNvSpPr>
          <p:nvPr>
            <p:ph type="ftr" sz="quarter" idx="11"/>
          </p:nvPr>
        </p:nvSpPr>
        <p:spPr>
          <a:xfrm>
            <a:off x="-1" y="29255"/>
            <a:ext cx="4876798" cy="365125"/>
          </a:xfrm>
        </p:spPr>
        <p:txBody>
          <a:bodyPr/>
          <a:lstStyle/>
          <a:p>
            <a:r>
              <a:rPr lang="en-US" sz="1400" dirty="0">
                <a:solidFill>
                  <a:schemeClr val="tx2"/>
                </a:solidFill>
              </a:rPr>
              <a:t>Source:  https://www.terramai.com/blog/biophilic-design-making-humans-happier/</a:t>
            </a:r>
          </a:p>
        </p:txBody>
      </p:sp>
      <p:sp>
        <p:nvSpPr>
          <p:cNvPr id="6" name="Date Placeholder 5">
            <a:extLst>
              <a:ext uri="{FF2B5EF4-FFF2-40B4-BE49-F238E27FC236}">
                <a16:creationId xmlns:a16="http://schemas.microsoft.com/office/drawing/2014/main" id="{ACF95416-6F21-6637-4B46-1E7EA4AB71A6}"/>
              </a:ext>
            </a:extLst>
          </p:cNvPr>
          <p:cNvSpPr>
            <a:spLocks noGrp="1"/>
          </p:cNvSpPr>
          <p:nvPr>
            <p:ph type="dt" sz="half" idx="10"/>
          </p:nvPr>
        </p:nvSpPr>
        <p:spPr/>
        <p:txBody>
          <a:bodyPr/>
          <a:lstStyle/>
          <a:p>
            <a:endParaRPr lang="en-US" dirty="0"/>
          </a:p>
        </p:txBody>
      </p:sp>
      <p:sp>
        <p:nvSpPr>
          <p:cNvPr id="7" name="Slide Number Placeholder 6">
            <a:extLst>
              <a:ext uri="{FF2B5EF4-FFF2-40B4-BE49-F238E27FC236}">
                <a16:creationId xmlns:a16="http://schemas.microsoft.com/office/drawing/2014/main" id="{E753E909-9845-2EB2-CFAC-668E07678635}"/>
              </a:ext>
            </a:extLst>
          </p:cNvPr>
          <p:cNvSpPr>
            <a:spLocks noGrp="1"/>
          </p:cNvSpPr>
          <p:nvPr>
            <p:ph type="sldNum" sz="quarter" idx="12"/>
          </p:nvPr>
        </p:nvSpPr>
        <p:spPr/>
        <p:txBody>
          <a:bodyPr/>
          <a:lstStyle/>
          <a:p>
            <a:fld id="{E30AF5A0-43BB-4336-8627-9123B9144D80}" type="slidenum">
              <a:rPr lang="en-US" smtClean="0"/>
              <a:t>26</a:t>
            </a:fld>
            <a:endParaRPr lang="en-US"/>
          </a:p>
        </p:txBody>
      </p:sp>
    </p:spTree>
    <p:extLst>
      <p:ext uri="{BB962C8B-B14F-4D97-AF65-F5344CB8AC3E}">
        <p14:creationId xmlns:p14="http://schemas.microsoft.com/office/powerpoint/2010/main" val="36652644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3B226-5F66-CDE0-A3BE-793F32B53589}"/>
              </a:ext>
            </a:extLst>
          </p:cNvPr>
          <p:cNvSpPr>
            <a:spLocks noGrp="1"/>
          </p:cNvSpPr>
          <p:nvPr>
            <p:ph type="title"/>
          </p:nvPr>
        </p:nvSpPr>
        <p:spPr/>
        <p:txBody>
          <a:bodyPr>
            <a:normAutofit/>
          </a:bodyPr>
          <a:lstStyle/>
          <a:p>
            <a:r>
              <a:rPr lang="en-US" dirty="0"/>
              <a:t>Space Design</a:t>
            </a:r>
          </a:p>
        </p:txBody>
      </p:sp>
      <p:sp>
        <p:nvSpPr>
          <p:cNvPr id="4" name="Content Placeholder 3">
            <a:extLst>
              <a:ext uri="{FF2B5EF4-FFF2-40B4-BE49-F238E27FC236}">
                <a16:creationId xmlns:a16="http://schemas.microsoft.com/office/drawing/2014/main" id="{6EC0D3E3-851B-0B16-CF98-3C6B7AB85A4E}"/>
              </a:ext>
            </a:extLst>
          </p:cNvPr>
          <p:cNvSpPr>
            <a:spLocks noGrp="1"/>
          </p:cNvSpPr>
          <p:nvPr>
            <p:ph idx="1"/>
          </p:nvPr>
        </p:nvSpPr>
        <p:spPr/>
        <p:txBody>
          <a:bodyPr>
            <a:normAutofit/>
          </a:bodyPr>
          <a:lstStyle/>
          <a:p>
            <a:pPr marL="342900" indent="-342900">
              <a:buFont typeface="Arial" panose="020B0604020202020204" pitchFamily="34" charset="0"/>
              <a:buChar char="•"/>
            </a:pPr>
            <a:r>
              <a:rPr lang="en-US" sz="2400" dirty="0"/>
              <a:t>Inside Out, a UK group of learning space designers, are calling for special design considerations in buildings of high anxiety – particularly university buildings.</a:t>
            </a:r>
          </a:p>
          <a:p>
            <a:pPr marL="342900" indent="-342900">
              <a:buFont typeface="Arial" panose="020B0604020202020204" pitchFamily="34" charset="0"/>
              <a:buChar char="•"/>
            </a:pPr>
            <a:r>
              <a:rPr lang="en-US" sz="2400" dirty="0"/>
              <a:t>They suggest that university rankings could someday include “wellbeing metrics” (</a:t>
            </a:r>
            <a:r>
              <a:rPr lang="en-US" sz="2400" i="1" dirty="0"/>
              <a:t>Anti-anxiety architecture</a:t>
            </a:r>
            <a:r>
              <a:rPr lang="en-US" sz="2400" dirty="0"/>
              <a:t>, n.d.).</a:t>
            </a:r>
          </a:p>
        </p:txBody>
      </p:sp>
      <p:sp>
        <p:nvSpPr>
          <p:cNvPr id="5" name="Footer Placeholder 4">
            <a:extLst>
              <a:ext uri="{FF2B5EF4-FFF2-40B4-BE49-F238E27FC236}">
                <a16:creationId xmlns:a16="http://schemas.microsoft.com/office/drawing/2014/main" id="{A3EDC0C4-7387-7A17-43DC-27AEC54517E3}"/>
              </a:ext>
            </a:extLst>
          </p:cNvPr>
          <p:cNvSpPr>
            <a:spLocks noGrp="1"/>
          </p:cNvSpPr>
          <p:nvPr>
            <p:ph type="ftr" sz="quarter" idx="11"/>
          </p:nvPr>
        </p:nvSpPr>
        <p:spPr>
          <a:xfrm>
            <a:off x="0" y="6361062"/>
            <a:ext cx="4876798" cy="360414"/>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Franklin Gothic Book" panose="020B0503020102020204"/>
                <a:ea typeface="+mn-ea"/>
                <a:cs typeface="+mn-cs"/>
              </a:rPr>
              <a:t>Source: https://www.terramai.com/blog/biophilic-design-making-humans-happier/</a:t>
            </a:r>
          </a:p>
        </p:txBody>
      </p:sp>
      <p:sp>
        <p:nvSpPr>
          <p:cNvPr id="6" name="Date Placeholder 5">
            <a:extLst>
              <a:ext uri="{FF2B5EF4-FFF2-40B4-BE49-F238E27FC236}">
                <a16:creationId xmlns:a16="http://schemas.microsoft.com/office/drawing/2014/main" id="{ACF95416-6F21-6637-4B46-1E7EA4AB71A6}"/>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191B0E"/>
              </a:solidFill>
              <a:effectLst/>
              <a:uLnTx/>
              <a:uFillTx/>
              <a:latin typeface="Franklin Gothic Book" panose="020B0503020102020204"/>
              <a:ea typeface="+mn-ea"/>
              <a:cs typeface="+mn-cs"/>
            </a:endParaRPr>
          </a:p>
        </p:txBody>
      </p:sp>
      <p:sp>
        <p:nvSpPr>
          <p:cNvPr id="7" name="Slide Number Placeholder 6">
            <a:extLst>
              <a:ext uri="{FF2B5EF4-FFF2-40B4-BE49-F238E27FC236}">
                <a16:creationId xmlns:a16="http://schemas.microsoft.com/office/drawing/2014/main" id="{E753E909-9845-2EB2-CFAC-668E0767863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30AF5A0-43BB-4336-8627-9123B9144D80}"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pic>
        <p:nvPicPr>
          <p:cNvPr id="11" name="Picture Placeholder 10" descr="A desk with a computer and a chair in a room with a window&#10;&#10;Description automatically generated with low confidence">
            <a:extLst>
              <a:ext uri="{FF2B5EF4-FFF2-40B4-BE49-F238E27FC236}">
                <a16:creationId xmlns:a16="http://schemas.microsoft.com/office/drawing/2014/main" id="{B63678BF-95D0-5FBC-D740-BE3AF168221E}"/>
              </a:ext>
            </a:extLst>
          </p:cNvPr>
          <p:cNvPicPr>
            <a:picLocks noGrp="1" noChangeAspect="1"/>
          </p:cNvPicPr>
          <p:nvPr>
            <p:ph type="pic" sz="quarter" idx="13"/>
          </p:nvPr>
        </p:nvPicPr>
        <p:blipFill>
          <a:blip r:embed="rId3"/>
          <a:srcRect l="26311" r="26311"/>
          <a:stretch>
            <a:fillRect/>
          </a:stretch>
        </p:blipFill>
        <p:spPr/>
      </p:pic>
      <p:sp>
        <p:nvSpPr>
          <p:cNvPr id="12" name="TextBox 11">
            <a:extLst>
              <a:ext uri="{FF2B5EF4-FFF2-40B4-BE49-F238E27FC236}">
                <a16:creationId xmlns:a16="http://schemas.microsoft.com/office/drawing/2014/main" id="{92C17D26-BB37-EA8E-B5BB-5BDBB859D820}"/>
              </a:ext>
            </a:extLst>
          </p:cNvPr>
          <p:cNvSpPr txBox="1"/>
          <p:nvPr/>
        </p:nvSpPr>
        <p:spPr>
          <a:xfrm>
            <a:off x="0" y="6204857"/>
            <a:ext cx="4876798" cy="738664"/>
          </a:xfrm>
          <a:prstGeom prst="rect">
            <a:avLst/>
          </a:prstGeom>
          <a:noFill/>
        </p:spPr>
        <p:txBody>
          <a:bodyPr wrap="square" rtlCol="0">
            <a:spAutoFit/>
          </a:bodyPr>
          <a:lstStyle/>
          <a:p>
            <a:r>
              <a:rPr lang="en-US" sz="1400" dirty="0"/>
              <a:t>Source: https://www.designingbuildings.co.uk/wiki/Biophilic_design_research</a:t>
            </a:r>
          </a:p>
        </p:txBody>
      </p:sp>
    </p:spTree>
    <p:extLst>
      <p:ext uri="{BB962C8B-B14F-4D97-AF65-F5344CB8AC3E}">
        <p14:creationId xmlns:p14="http://schemas.microsoft.com/office/powerpoint/2010/main" val="33559845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lstStyle/>
          <a:p>
            <a:r>
              <a:rPr lang="en-US" dirty="0"/>
              <a:t>Four Rs of Trauma-Informed Care (TIC)</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p:txBody>
          <a:bodyPr>
            <a:normAutofit/>
          </a:bodyPr>
          <a:lstStyle/>
          <a:p>
            <a:r>
              <a:rPr lang="en-US" sz="2800" dirty="0"/>
              <a:t>This approach “</a:t>
            </a:r>
            <a:r>
              <a:rPr lang="en-US" sz="2800" b="1" dirty="0"/>
              <a:t>REALIZES</a:t>
            </a:r>
            <a:r>
              <a:rPr lang="en-US" sz="2800" dirty="0"/>
              <a:t> the widespread impact of trauma and understands potential paths for recovery; </a:t>
            </a:r>
            <a:r>
              <a:rPr lang="en-US" sz="2800" b="1" dirty="0"/>
              <a:t>RECOGNIZES</a:t>
            </a:r>
            <a:r>
              <a:rPr lang="en-US" sz="2800" dirty="0"/>
              <a:t> the signs and symptoms of trauma in clients, families, staff and others involved with the system; and </a:t>
            </a:r>
            <a:r>
              <a:rPr lang="en-US" sz="2800" b="1" dirty="0"/>
              <a:t>RESPONDS</a:t>
            </a:r>
            <a:r>
              <a:rPr lang="en-US" sz="2800" dirty="0"/>
              <a:t> by fully integrating knowledge about trauma into policies and procedures, and practices, and seeks to actively </a:t>
            </a:r>
            <a:r>
              <a:rPr lang="en-US" sz="2800" b="1" dirty="0"/>
              <a:t>RESIST</a:t>
            </a:r>
            <a:r>
              <a:rPr lang="en-US" sz="2800" dirty="0"/>
              <a:t> </a:t>
            </a:r>
            <a:r>
              <a:rPr lang="en-US" sz="2800" dirty="0" err="1"/>
              <a:t>retraumatization</a:t>
            </a:r>
            <a:r>
              <a:rPr lang="en-US" sz="2800" dirty="0"/>
              <a:t>” (</a:t>
            </a:r>
            <a:r>
              <a:rPr lang="en-US" sz="2800" i="1" dirty="0"/>
              <a:t>Trauma-informed approaches</a:t>
            </a:r>
            <a:r>
              <a:rPr lang="en-US" sz="2800" dirty="0"/>
              <a:t>, 2015).</a:t>
            </a: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fld id="{0303F77D-1BEF-481A-B8C1-15974ED46EB7}" type="slidenum">
              <a:rPr lang="en-US" smtClean="0"/>
              <a:t>28</a:t>
            </a:fld>
            <a:endParaRPr lang="en-US"/>
          </a:p>
        </p:txBody>
      </p:sp>
    </p:spTree>
    <p:extLst>
      <p:ext uri="{BB962C8B-B14F-4D97-AF65-F5344CB8AC3E}">
        <p14:creationId xmlns:p14="http://schemas.microsoft.com/office/powerpoint/2010/main" val="25564135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lstStyle/>
          <a:p>
            <a:r>
              <a:rPr lang="en-US" dirty="0"/>
              <a:t>Six Principles of TIC</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p:txBody>
          <a:bodyPr>
            <a:noAutofit/>
          </a:bodyPr>
          <a:lstStyle/>
          <a:p>
            <a:pPr marL="342900" marR="0" lvl="0" indent="-342900">
              <a:lnSpc>
                <a:spcPct val="115000"/>
              </a:lnSpc>
              <a:spcBef>
                <a:spcPts val="500"/>
              </a:spcBef>
              <a:spcAft>
                <a:spcPts val="0"/>
              </a:spcAft>
              <a:buFont typeface="Symbol" panose="05050102010706020507" pitchFamily="18" charset="2"/>
              <a:buChar char=""/>
            </a:pPr>
            <a:r>
              <a:rPr lang="en-US" b="1" dirty="0">
                <a:effectLst/>
                <a:ea typeface="Times New Roman" panose="02020603050405020304" pitchFamily="18" charset="0"/>
                <a:cs typeface="Times New Roman" panose="02020603050405020304" pitchFamily="18" charset="0"/>
              </a:rPr>
              <a:t>Safety </a:t>
            </a:r>
            <a:r>
              <a:rPr lang="en-US" dirty="0">
                <a:effectLst/>
                <a:ea typeface="Times New Roman" panose="02020603050405020304" pitchFamily="18" charset="0"/>
                <a:cs typeface="Times New Roman" panose="02020603050405020304" pitchFamily="18" charset="0"/>
              </a:rPr>
              <a:t>- clients feel physically and psychologically safe</a:t>
            </a:r>
          </a:p>
          <a:p>
            <a:pPr marL="342900" marR="0" lvl="0" indent="-342900">
              <a:lnSpc>
                <a:spcPct val="115000"/>
              </a:lnSpc>
              <a:spcBef>
                <a:spcPts val="0"/>
              </a:spcBef>
              <a:spcAft>
                <a:spcPts val="0"/>
              </a:spcAft>
              <a:buFont typeface="Symbol" panose="05050102010706020507" pitchFamily="18" charset="2"/>
              <a:buChar char=""/>
            </a:pPr>
            <a:r>
              <a:rPr lang="en-US" b="1" dirty="0">
                <a:effectLst/>
                <a:ea typeface="Times New Roman" panose="02020603050405020304" pitchFamily="18" charset="0"/>
                <a:cs typeface="Times New Roman" panose="02020603050405020304" pitchFamily="18" charset="0"/>
              </a:rPr>
              <a:t>Trustworthiness and Transparency </a:t>
            </a:r>
            <a:r>
              <a:rPr lang="en-US" dirty="0">
                <a:effectLst/>
                <a:ea typeface="Times New Roman" panose="02020603050405020304" pitchFamily="18" charset="0"/>
                <a:cs typeface="Times New Roman" panose="02020603050405020304" pitchFamily="18" charset="0"/>
              </a:rPr>
              <a:t>- processes and decisions are transparent in order to develop and maintain a sense of trust with clients and staff</a:t>
            </a:r>
          </a:p>
          <a:p>
            <a:pPr marL="342900" marR="0" lvl="0" indent="-342900">
              <a:lnSpc>
                <a:spcPct val="115000"/>
              </a:lnSpc>
              <a:spcBef>
                <a:spcPts val="0"/>
              </a:spcBef>
              <a:spcAft>
                <a:spcPts val="0"/>
              </a:spcAft>
              <a:buFont typeface="Symbol" panose="05050102010706020507" pitchFamily="18" charset="2"/>
              <a:buChar char=""/>
            </a:pPr>
            <a:r>
              <a:rPr lang="en-US" b="1" dirty="0">
                <a:effectLst/>
                <a:ea typeface="Times New Roman" panose="02020603050405020304" pitchFamily="18" charset="0"/>
                <a:cs typeface="Times New Roman" panose="02020603050405020304" pitchFamily="18" charset="0"/>
              </a:rPr>
              <a:t>Peer Support </a:t>
            </a:r>
            <a:r>
              <a:rPr lang="en-US" dirty="0">
                <a:effectLst/>
                <a:ea typeface="Times New Roman" panose="02020603050405020304" pitchFamily="18" charset="0"/>
                <a:cs typeface="Times New Roman" panose="02020603050405020304" pitchFamily="18" charset="0"/>
              </a:rPr>
              <a:t>– working with peers for recovery and healing</a:t>
            </a:r>
          </a:p>
          <a:p>
            <a:pPr marL="342900" marR="0" lvl="0" indent="-342900">
              <a:lnSpc>
                <a:spcPct val="115000"/>
              </a:lnSpc>
              <a:spcBef>
                <a:spcPts val="0"/>
              </a:spcBef>
              <a:spcAft>
                <a:spcPts val="0"/>
              </a:spcAft>
              <a:buFont typeface="Symbol" panose="05050102010706020507" pitchFamily="18" charset="2"/>
              <a:buChar char=""/>
            </a:pPr>
            <a:r>
              <a:rPr lang="en-US" b="1" dirty="0">
                <a:effectLst/>
                <a:ea typeface="Times New Roman" panose="02020603050405020304" pitchFamily="18" charset="0"/>
                <a:cs typeface="Times New Roman" panose="02020603050405020304" pitchFamily="18" charset="0"/>
              </a:rPr>
              <a:t>Collaboration and Mutuality </a:t>
            </a:r>
            <a:r>
              <a:rPr lang="en-US" dirty="0">
                <a:effectLst/>
                <a:ea typeface="Times New Roman" panose="02020603050405020304" pitchFamily="18" charset="0"/>
                <a:cs typeface="Times New Roman" panose="02020603050405020304" pitchFamily="18" charset="0"/>
              </a:rPr>
              <a:t>– facilitating relationships between clients, staff and administration as well as the sharing of power and decision-making</a:t>
            </a:r>
          </a:p>
          <a:p>
            <a:pPr marL="342900" marR="0" lvl="0" indent="-342900">
              <a:lnSpc>
                <a:spcPct val="115000"/>
              </a:lnSpc>
              <a:spcBef>
                <a:spcPts val="0"/>
              </a:spcBef>
              <a:spcAft>
                <a:spcPts val="0"/>
              </a:spcAft>
              <a:buFont typeface="Symbol" panose="05050102010706020507" pitchFamily="18" charset="2"/>
              <a:buChar char=""/>
            </a:pPr>
            <a:r>
              <a:rPr lang="en-US" b="1" dirty="0">
                <a:effectLst/>
                <a:ea typeface="Times New Roman" panose="02020603050405020304" pitchFamily="18" charset="0"/>
                <a:cs typeface="Times New Roman" panose="02020603050405020304" pitchFamily="18" charset="0"/>
              </a:rPr>
              <a:t>Empowerment, Voice and Choice</a:t>
            </a:r>
            <a:r>
              <a:rPr lang="en-US" dirty="0">
                <a:effectLst/>
                <a:ea typeface="Times New Roman" panose="02020603050405020304" pitchFamily="18" charset="0"/>
                <a:cs typeface="Times New Roman" panose="02020603050405020304" pitchFamily="18" charset="0"/>
              </a:rPr>
              <a:t> – clients are empowered to use their voice, participate in decision-making and given the right of choice</a:t>
            </a:r>
          </a:p>
          <a:p>
            <a:pPr marL="342900" marR="0" lvl="0" indent="-342900">
              <a:lnSpc>
                <a:spcPct val="115000"/>
              </a:lnSpc>
              <a:spcBef>
                <a:spcPts val="0"/>
              </a:spcBef>
              <a:spcAft>
                <a:spcPts val="1000"/>
              </a:spcAft>
              <a:buFont typeface="Symbol" panose="05050102010706020507" pitchFamily="18" charset="2"/>
              <a:buChar char=""/>
            </a:pPr>
            <a:r>
              <a:rPr lang="en-US" b="1" dirty="0">
                <a:effectLst/>
                <a:ea typeface="Times New Roman" panose="02020603050405020304" pitchFamily="18" charset="0"/>
                <a:cs typeface="Times New Roman" panose="02020603050405020304" pitchFamily="18" charset="0"/>
              </a:rPr>
              <a:t>Cultural, Historical and Gender Issues </a:t>
            </a:r>
            <a:r>
              <a:rPr lang="en-US" dirty="0">
                <a:effectLst/>
                <a:ea typeface="Times New Roman" panose="02020603050405020304" pitchFamily="18" charset="0"/>
                <a:cs typeface="Times New Roman" panose="02020603050405020304" pitchFamily="18" charset="0"/>
              </a:rPr>
              <a:t>– responsive to historical and gender-based trauma as well as cultural, racial and ethnic needs  </a:t>
            </a:r>
          </a:p>
          <a:p>
            <a:r>
              <a:rPr lang="en-US" dirty="0">
                <a:effectLst/>
                <a:ea typeface="Times New Roman" panose="02020603050405020304" pitchFamily="18" charset="0"/>
                <a:cs typeface="Times New Roman" panose="02020603050405020304" pitchFamily="18" charset="0"/>
              </a:rPr>
              <a:t>(Substance Abuse and Mental Health Services Administration, 2014)</a:t>
            </a:r>
            <a:endParaRPr lang="en-US" dirty="0"/>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20585954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5855C875-B377-405E-C543-471E5C56BB2A}"/>
              </a:ext>
            </a:extLst>
          </p:cNvPr>
          <p:cNvSpPr>
            <a:spLocks noGrp="1"/>
          </p:cNvSpPr>
          <p:nvPr>
            <p:ph type="ftr" sz="quarter" idx="11"/>
          </p:nvPr>
        </p:nvSpPr>
        <p:spPr/>
        <p:txBody>
          <a:bodyPr/>
          <a:lstStyle/>
          <a:p>
            <a:r>
              <a:rPr lang="en-US"/>
              <a:t>PRESENTATION TITLE</a:t>
            </a:r>
            <a:endParaRPr lang="en-US" dirty="0"/>
          </a:p>
        </p:txBody>
      </p:sp>
      <p:sp>
        <p:nvSpPr>
          <p:cNvPr id="4" name="Slide Number Placeholder 3">
            <a:extLst>
              <a:ext uri="{FF2B5EF4-FFF2-40B4-BE49-F238E27FC236}">
                <a16:creationId xmlns:a16="http://schemas.microsoft.com/office/drawing/2014/main" id="{786F24BD-0BFD-66A5-537E-A5E2D3507376}"/>
              </a:ext>
            </a:extLst>
          </p:cNvPr>
          <p:cNvSpPr>
            <a:spLocks noGrp="1"/>
          </p:cNvSpPr>
          <p:nvPr>
            <p:ph type="sldNum" sz="quarter" idx="12"/>
          </p:nvPr>
        </p:nvSpPr>
        <p:spPr/>
        <p:txBody>
          <a:bodyPr/>
          <a:lstStyle/>
          <a:p>
            <a:fld id="{C3DB2ADC-AF19-4574-8C10-79B5B04FCA27}" type="slidenum">
              <a:rPr lang="en-US" smtClean="0"/>
              <a:pPr/>
              <a:t>3</a:t>
            </a:fld>
            <a:endParaRPr lang="en-US" dirty="0"/>
          </a:p>
        </p:txBody>
      </p:sp>
      <p:pic>
        <p:nvPicPr>
          <p:cNvPr id="5" name="Content Placeholder 9">
            <a:extLst>
              <a:ext uri="{FF2B5EF4-FFF2-40B4-BE49-F238E27FC236}">
                <a16:creationId xmlns:a16="http://schemas.microsoft.com/office/drawing/2014/main" id="{43501396-33C4-18B9-1D4A-FB67CCE4F923}"/>
              </a:ext>
            </a:extLst>
          </p:cNvPr>
          <p:cNvPicPr>
            <a:picLocks noChangeAspect="1"/>
          </p:cNvPicPr>
          <p:nvPr/>
        </p:nvPicPr>
        <p:blipFill rotWithShape="1">
          <a:blip r:embed="rId2"/>
          <a:srcRect l="30690" t="20178" r="32758" b="14717"/>
          <a:stretch/>
        </p:blipFill>
        <p:spPr>
          <a:xfrm>
            <a:off x="2794571" y="49819"/>
            <a:ext cx="6832313" cy="6845553"/>
          </a:xfrm>
          <a:prstGeom prst="rect">
            <a:avLst/>
          </a:prstGeom>
        </p:spPr>
      </p:pic>
    </p:spTree>
    <p:extLst>
      <p:ext uri="{BB962C8B-B14F-4D97-AF65-F5344CB8AC3E}">
        <p14:creationId xmlns:p14="http://schemas.microsoft.com/office/powerpoint/2010/main" val="29175387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lstStyle/>
          <a:p>
            <a:r>
              <a:rPr lang="en-US" dirty="0"/>
              <a:t>Applying TIC principles to our study spaces</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p:txBody>
          <a:bodyPr>
            <a:normAutofit/>
          </a:bodyPr>
          <a:lstStyle/>
          <a:p>
            <a:pPr>
              <a:lnSpc>
                <a:spcPct val="115000"/>
              </a:lnSpc>
              <a:spcBef>
                <a:spcPts val="500"/>
              </a:spcBef>
              <a:spcAft>
                <a:spcPts val="0"/>
              </a:spcAft>
            </a:pPr>
            <a:r>
              <a:rPr lang="en-US" sz="2800" dirty="0">
                <a:effectLst/>
                <a:ea typeface="Times New Roman" panose="02020603050405020304" pitchFamily="18" charset="0"/>
                <a:cs typeface="Times New Roman" panose="02020603050405020304" pitchFamily="18" charset="0"/>
              </a:rPr>
              <a:t>By collaborating with our diverse users, we can ensure the spaces are designed so they feel safe and welcome within their surroundings, that there are places for self-care, and that the spaces support peer-collaboration, and reflect openness and transparency. </a:t>
            </a:r>
          </a:p>
          <a:p>
            <a:pPr marL="342900" marR="0" lvl="0" indent="-342900">
              <a:lnSpc>
                <a:spcPct val="115000"/>
              </a:lnSpc>
              <a:spcBef>
                <a:spcPts val="500"/>
              </a:spcBef>
              <a:spcAft>
                <a:spcPts val="0"/>
              </a:spcAft>
              <a:buFont typeface="Symbol" panose="05050102010706020507" pitchFamily="18" charset="2"/>
              <a:buChar char=""/>
            </a:pPr>
            <a:endParaRPr lang="en-US" sz="2800" dirty="0"/>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40642668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lstStyle/>
          <a:p>
            <a:r>
              <a:rPr lang="en-US" dirty="0"/>
              <a:t>Trauma-Informed Design (TID)</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p:txBody>
          <a:bodyPr>
            <a:noAutofit/>
          </a:bodyPr>
          <a:lstStyle/>
          <a:p>
            <a:pPr marL="342900" marR="0" lvl="0" indent="-342900">
              <a:lnSpc>
                <a:spcPct val="115000"/>
              </a:lnSpc>
              <a:spcBef>
                <a:spcPts val="500"/>
              </a:spcBef>
              <a:spcAft>
                <a:spcPts val="0"/>
              </a:spcAft>
              <a:buFont typeface="Symbol" panose="05050102010706020507" pitchFamily="18" charset="2"/>
              <a:buChar char=""/>
            </a:pPr>
            <a:r>
              <a:rPr lang="en-US" sz="2200" dirty="0"/>
              <a:t>The Committee on Temporary Shelter (COTS) in Vermont used the TIC principles to develop TID principles for a homeless shelter environment. </a:t>
            </a:r>
          </a:p>
          <a:p>
            <a:pPr marL="342900" marR="0" lvl="0" indent="-342900">
              <a:lnSpc>
                <a:spcPct val="115000"/>
              </a:lnSpc>
              <a:spcBef>
                <a:spcPts val="500"/>
              </a:spcBef>
              <a:spcAft>
                <a:spcPts val="0"/>
              </a:spcAft>
              <a:buFont typeface="Symbol" panose="05050102010706020507" pitchFamily="18" charset="2"/>
              <a:buChar char=""/>
            </a:pPr>
            <a:r>
              <a:rPr lang="en-US" sz="2200" dirty="0"/>
              <a:t>Research conducted on several permanent supportive housing projects found four approaches of TID:</a:t>
            </a:r>
          </a:p>
          <a:p>
            <a:pPr marL="800100" lvl="1" indent="-342900">
              <a:lnSpc>
                <a:spcPct val="115000"/>
              </a:lnSpc>
              <a:spcAft>
                <a:spcPts val="0"/>
              </a:spcAft>
              <a:buFont typeface="Symbol" panose="05050102010706020507" pitchFamily="18" charset="2"/>
              <a:buChar char=""/>
            </a:pPr>
            <a:r>
              <a:rPr lang="en-US" sz="2200" i="0" dirty="0"/>
              <a:t>‘Provide multiple common areas to maximize resident choice and safety</a:t>
            </a:r>
          </a:p>
          <a:p>
            <a:pPr marL="800100" lvl="1" indent="-342900">
              <a:lnSpc>
                <a:spcPct val="115000"/>
              </a:lnSpc>
              <a:spcAft>
                <a:spcPts val="0"/>
              </a:spcAft>
              <a:buFont typeface="Symbol" panose="05050102010706020507" pitchFamily="18" charset="2"/>
              <a:buChar char=""/>
            </a:pPr>
            <a:r>
              <a:rPr lang="en-US" sz="2200" i="0" dirty="0"/>
              <a:t>Separate spaces with walls but connect them with interior windows to provide safety</a:t>
            </a:r>
          </a:p>
          <a:p>
            <a:pPr marL="800100" lvl="1" indent="-342900">
              <a:lnSpc>
                <a:spcPct val="115000"/>
              </a:lnSpc>
              <a:spcAft>
                <a:spcPts val="0"/>
              </a:spcAft>
              <a:buFont typeface="Symbol" panose="05050102010706020507" pitchFamily="18" charset="2"/>
              <a:buChar char=""/>
            </a:pPr>
            <a:r>
              <a:rPr lang="en-US" sz="2200" i="0" dirty="0"/>
              <a:t>Build a central third stair to encourage social engagement</a:t>
            </a:r>
          </a:p>
          <a:p>
            <a:pPr marL="800100" lvl="1" indent="-342900">
              <a:lnSpc>
                <a:spcPct val="115000"/>
              </a:lnSpc>
              <a:spcAft>
                <a:spcPts val="0"/>
              </a:spcAft>
              <a:buFont typeface="Symbol" panose="05050102010706020507" pitchFamily="18" charset="2"/>
              <a:buChar char=""/>
            </a:pPr>
            <a:r>
              <a:rPr lang="en-US" sz="2200" i="0" dirty="0"/>
              <a:t>Design places for future resident empowerment and voice” (Bollo &amp; Donofrio, 2021).</a:t>
            </a: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31586198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lstStyle/>
          <a:p>
            <a:r>
              <a:rPr lang="en-US" dirty="0"/>
              <a:t>Trauma-Informed Design (TID)</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p:txBody>
          <a:bodyPr>
            <a:noAutofit/>
          </a:bodyPr>
          <a:lstStyle/>
          <a:p>
            <a:pPr marL="342900" marR="0" lvl="0" indent="-342900">
              <a:lnSpc>
                <a:spcPct val="115000"/>
              </a:lnSpc>
              <a:spcBef>
                <a:spcPts val="500"/>
              </a:spcBef>
              <a:spcAft>
                <a:spcPts val="0"/>
              </a:spcAft>
              <a:buFont typeface="Symbol" panose="05050102010706020507" pitchFamily="18" charset="2"/>
              <a:buChar char=""/>
            </a:pPr>
            <a:r>
              <a:rPr lang="en-US" sz="2200" dirty="0">
                <a:effectLst/>
                <a:ea typeface="Times New Roman" panose="02020603050405020304" pitchFamily="18" charset="0"/>
                <a:cs typeface="Times New Roman" panose="02020603050405020304" pitchFamily="18" charset="0"/>
              </a:rPr>
              <a:t>e4h (Environments for Health), an American architecture firm specializing in healthcare and health science environments, has developed some elements for TID, highlighting the basics of TIC – “empathy and understanding” (</a:t>
            </a:r>
            <a:r>
              <a:rPr lang="en-US" sz="2200" i="1" dirty="0">
                <a:effectLst/>
                <a:ea typeface="Times New Roman" panose="02020603050405020304" pitchFamily="18" charset="0"/>
                <a:cs typeface="Times New Roman" panose="02020603050405020304" pitchFamily="18" charset="0"/>
              </a:rPr>
              <a:t>Empathy in Architecture</a:t>
            </a:r>
            <a:r>
              <a:rPr lang="en-US" sz="2200" dirty="0">
                <a:effectLst/>
                <a:ea typeface="Times New Roman" panose="02020603050405020304" pitchFamily="18" charset="0"/>
                <a:cs typeface="Times New Roman" panose="02020603050405020304" pitchFamily="18" charset="0"/>
              </a:rPr>
              <a:t>, 2020).</a:t>
            </a:r>
          </a:p>
          <a:p>
            <a:pPr marL="342900" indent="-342900">
              <a:lnSpc>
                <a:spcPct val="115000"/>
              </a:lnSpc>
              <a:spcBef>
                <a:spcPts val="500"/>
              </a:spcBef>
              <a:spcAft>
                <a:spcPts val="0"/>
              </a:spcAft>
              <a:buFont typeface="Symbol" panose="05050102010706020507" pitchFamily="18" charset="2"/>
              <a:buChar char=""/>
            </a:pPr>
            <a:r>
              <a:rPr lang="en-US" sz="2200" i="0" dirty="0" err="1">
                <a:cs typeface="Times New Roman" panose="02020603050405020304" pitchFamily="18" charset="0"/>
              </a:rPr>
              <a:t>Bassetti</a:t>
            </a:r>
            <a:r>
              <a:rPr lang="en-US" sz="2200" i="0" dirty="0">
                <a:cs typeface="Times New Roman" panose="02020603050405020304" pitchFamily="18" charset="0"/>
              </a:rPr>
              <a:t> Architects developed an open-source TID workbook for learning environments, particularly secondary schools. Some examples include: </a:t>
            </a:r>
            <a:r>
              <a:rPr lang="en-US" sz="2200" dirty="0">
                <a:effectLst/>
                <a:ea typeface="Times New Roman" panose="02020603050405020304" pitchFamily="18" charset="0"/>
                <a:cs typeface="Times New Roman" panose="02020603050405020304" pitchFamily="18" charset="0"/>
              </a:rPr>
              <a:t>clear visibility (acknowledging hypervigilance and the need to feel safe); a variety of ‘shelters’ (places of refuge, fidget toys); places to nap or prepare food; choice of furniture, lighting, and noise levels; opportunities for interaction with others; and biophilic design elements (McConachie, </a:t>
            </a:r>
            <a:r>
              <a:rPr lang="en-US" sz="2200" dirty="0" err="1">
                <a:effectLst/>
                <a:ea typeface="Times New Roman" panose="02020603050405020304" pitchFamily="18" charset="0"/>
                <a:cs typeface="Times New Roman" panose="02020603050405020304" pitchFamily="18" charset="0"/>
              </a:rPr>
              <a:t>Bergsagel</a:t>
            </a:r>
            <a:r>
              <a:rPr lang="en-US" sz="2200" dirty="0">
                <a:effectLst/>
                <a:ea typeface="Times New Roman" panose="02020603050405020304" pitchFamily="18" charset="0"/>
                <a:cs typeface="Times New Roman" panose="02020603050405020304" pitchFamily="18" charset="0"/>
              </a:rPr>
              <a:t>, &amp; </a:t>
            </a:r>
            <a:r>
              <a:rPr lang="en-US" sz="2200" dirty="0" err="1">
                <a:effectLst/>
                <a:ea typeface="Times New Roman" panose="02020603050405020304" pitchFamily="18" charset="0"/>
                <a:cs typeface="Times New Roman" panose="02020603050405020304" pitchFamily="18" charset="0"/>
              </a:rPr>
              <a:t>Bharatkumar</a:t>
            </a:r>
            <a:r>
              <a:rPr lang="en-US" sz="2200" dirty="0">
                <a:effectLst/>
                <a:ea typeface="Times New Roman" panose="02020603050405020304" pitchFamily="18" charset="0"/>
                <a:cs typeface="Times New Roman" panose="02020603050405020304" pitchFamily="18" charset="0"/>
              </a:rPr>
              <a:t>, 2022). </a:t>
            </a:r>
          </a:p>
          <a:p>
            <a:pPr marL="342900" marR="0" lvl="0" indent="-342900">
              <a:lnSpc>
                <a:spcPct val="115000"/>
              </a:lnSpc>
              <a:spcBef>
                <a:spcPts val="500"/>
              </a:spcBef>
              <a:spcAft>
                <a:spcPts val="0"/>
              </a:spcAft>
              <a:buFont typeface="Symbol" panose="05050102010706020507" pitchFamily="18" charset="2"/>
              <a:buChar char=""/>
            </a:pPr>
            <a:endParaRPr lang="en-US" sz="2200" i="0" dirty="0"/>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24173305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B23FC7E0-8B1E-46C1-B5D2-6A4336A2CE90}"/>
              </a:ext>
            </a:extLst>
          </p:cNvPr>
          <p:cNvSpPr>
            <a:spLocks noGrp="1"/>
          </p:cNvSpPr>
          <p:nvPr>
            <p:ph type="title"/>
          </p:nvPr>
        </p:nvSpPr>
        <p:spPr/>
        <p:txBody>
          <a:bodyPr/>
          <a:lstStyle/>
          <a:p>
            <a:r>
              <a:rPr lang="en-US" dirty="0"/>
              <a:t>Biophilic Design</a:t>
            </a:r>
          </a:p>
        </p:txBody>
      </p:sp>
      <p:pic>
        <p:nvPicPr>
          <p:cNvPr id="17" name="Picture Placeholder 16" descr="Logs Stacked ">
            <a:extLst>
              <a:ext uri="{FF2B5EF4-FFF2-40B4-BE49-F238E27FC236}">
                <a16:creationId xmlns:a16="http://schemas.microsoft.com/office/drawing/2014/main" id="{069DD88F-78FC-4DAA-A2E4-DDE824B5301D}"/>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l="258" r="258"/>
          <a:stretch/>
        </p:blipFill>
        <p:spPr/>
      </p:pic>
      <p:sp>
        <p:nvSpPr>
          <p:cNvPr id="15" name="Content Placeholder 14">
            <a:extLst>
              <a:ext uri="{FF2B5EF4-FFF2-40B4-BE49-F238E27FC236}">
                <a16:creationId xmlns:a16="http://schemas.microsoft.com/office/drawing/2014/main" id="{7A36CB73-B78B-49B6-935C-9C0ABBB49C0C}"/>
              </a:ext>
            </a:extLst>
          </p:cNvPr>
          <p:cNvSpPr>
            <a:spLocks noGrp="1"/>
          </p:cNvSpPr>
          <p:nvPr>
            <p:ph idx="1"/>
          </p:nvPr>
        </p:nvSpPr>
        <p:spPr/>
        <p:txBody>
          <a:bodyPr/>
          <a:lstStyle/>
          <a:p>
            <a:pPr marL="0" marR="0">
              <a:lnSpc>
                <a:spcPct val="115000"/>
              </a:lnSpc>
              <a:spcBef>
                <a:spcPts val="500"/>
              </a:spcBef>
              <a:spcAft>
                <a:spcPts val="1000"/>
              </a:spcAft>
            </a:pPr>
            <a:r>
              <a:rPr lang="en-US" sz="2400" dirty="0">
                <a:effectLst/>
                <a:ea typeface="Times New Roman" panose="02020603050405020304" pitchFamily="18" charset="0"/>
                <a:cs typeface="Times New Roman" panose="02020603050405020304" pitchFamily="18" charset="0"/>
              </a:rPr>
              <a:t>Biophilic design </a:t>
            </a:r>
            <a:r>
              <a:rPr lang="en-US" sz="2400" dirty="0">
                <a:ea typeface="Times New Roman" panose="02020603050405020304" pitchFamily="18" charset="0"/>
                <a:cs typeface="Times New Roman" panose="02020603050405020304" pitchFamily="18" charset="0"/>
              </a:rPr>
              <a:t>brings</a:t>
            </a:r>
            <a:r>
              <a:rPr lang="en-US" sz="2400" dirty="0">
                <a:effectLst/>
                <a:ea typeface="Times New Roman" panose="02020603050405020304" pitchFamily="18" charset="0"/>
                <a:cs typeface="Times New Roman" panose="02020603050405020304" pitchFamily="18" charset="0"/>
              </a:rPr>
              <a:t> natural elements into our built spaces or finding ways within the spaces to mimic properties of nature - prospect, refuge, mystery, legibility and fractal patterns (Kahn, 2011).</a:t>
            </a:r>
          </a:p>
          <a:p>
            <a:endParaRPr lang="en-US" dirty="0"/>
          </a:p>
        </p:txBody>
      </p:sp>
      <p:sp>
        <p:nvSpPr>
          <p:cNvPr id="12" name="Footer Placeholder 11">
            <a:extLst>
              <a:ext uri="{FF2B5EF4-FFF2-40B4-BE49-F238E27FC236}">
                <a16:creationId xmlns:a16="http://schemas.microsoft.com/office/drawing/2014/main" id="{2A9A318B-C356-4589-A8F8-8553636F670F}"/>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Franklin Gothic Book" panose="020B0503020102020204"/>
                <a:ea typeface="+mn-ea"/>
                <a:cs typeface="+mn-cs"/>
              </a:rPr>
              <a:t>PRESENTATION TITLE</a:t>
            </a:r>
            <a:endParaRPr kumimoji="0" lang="en-US" sz="1200" b="0" i="0" u="none" strike="noStrike" kern="1200" cap="none" spc="0" normalizeH="0" baseline="0" noProof="0" dirty="0">
              <a:ln>
                <a:noFill/>
              </a:ln>
              <a:solidFill>
                <a:prstClr val="white"/>
              </a:solidFill>
              <a:effectLst/>
              <a:uLnTx/>
              <a:uFillTx/>
              <a:latin typeface="Franklin Gothic Book" panose="020B0503020102020204"/>
              <a:ea typeface="+mn-ea"/>
              <a:cs typeface="+mn-cs"/>
            </a:endParaRPr>
          </a:p>
        </p:txBody>
      </p:sp>
      <p:sp>
        <p:nvSpPr>
          <p:cNvPr id="10" name="Date Placeholder 9">
            <a:extLst>
              <a:ext uri="{FF2B5EF4-FFF2-40B4-BE49-F238E27FC236}">
                <a16:creationId xmlns:a16="http://schemas.microsoft.com/office/drawing/2014/main" id="{783B1F06-4CB0-449A-A15D-1B0E201DB3F7}"/>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rPr>
              <a:t>2/11/20XX</a:t>
            </a:r>
          </a:p>
        </p:txBody>
      </p:sp>
      <p:sp>
        <p:nvSpPr>
          <p:cNvPr id="13" name="Slide Number Placeholder 12">
            <a:extLst>
              <a:ext uri="{FF2B5EF4-FFF2-40B4-BE49-F238E27FC236}">
                <a16:creationId xmlns:a16="http://schemas.microsoft.com/office/drawing/2014/main" id="{76654C7F-5F04-43D8-88C7-13355302CC32}"/>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30AF5A0-43BB-4336-8627-9123B9144D80}"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14721988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B23FC7E0-8B1E-46C1-B5D2-6A4336A2CE90}"/>
              </a:ext>
            </a:extLst>
          </p:cNvPr>
          <p:cNvSpPr>
            <a:spLocks noGrp="1"/>
          </p:cNvSpPr>
          <p:nvPr>
            <p:ph type="title"/>
          </p:nvPr>
        </p:nvSpPr>
        <p:spPr/>
        <p:txBody>
          <a:bodyPr/>
          <a:lstStyle/>
          <a:p>
            <a:r>
              <a:rPr lang="en-US" dirty="0"/>
              <a:t>Biophilia</a:t>
            </a:r>
          </a:p>
        </p:txBody>
      </p:sp>
      <p:sp>
        <p:nvSpPr>
          <p:cNvPr id="15" name="Content Placeholder 14">
            <a:extLst>
              <a:ext uri="{FF2B5EF4-FFF2-40B4-BE49-F238E27FC236}">
                <a16:creationId xmlns:a16="http://schemas.microsoft.com/office/drawing/2014/main" id="{7A36CB73-B78B-49B6-935C-9C0ABBB49C0C}"/>
              </a:ext>
            </a:extLst>
          </p:cNvPr>
          <p:cNvSpPr>
            <a:spLocks noGrp="1"/>
          </p:cNvSpPr>
          <p:nvPr>
            <p:ph idx="1"/>
          </p:nvPr>
        </p:nvSpPr>
        <p:spPr/>
        <p:txBody>
          <a:bodyPr>
            <a:normAutofit/>
          </a:bodyPr>
          <a:lstStyle/>
          <a:p>
            <a:r>
              <a:rPr lang="en-US" sz="2400" dirty="0">
                <a:effectLst/>
                <a:ea typeface="Times New Roman" panose="02020603050405020304" pitchFamily="18" charset="0"/>
                <a:cs typeface="Times New Roman" panose="02020603050405020304" pitchFamily="18" charset="0"/>
              </a:rPr>
              <a:t>Hypothesized by Wilson in 1984 and rests on the premise that humans evolved on the African savannah. Knowledge of and reactions to elements in that environment led to individual and group survival and therefore to an innate attraction to certain natural features. </a:t>
            </a:r>
            <a:endParaRPr lang="en-US" sz="2400" dirty="0"/>
          </a:p>
        </p:txBody>
      </p:sp>
      <p:sp>
        <p:nvSpPr>
          <p:cNvPr id="12" name="Footer Placeholder 11">
            <a:extLst>
              <a:ext uri="{FF2B5EF4-FFF2-40B4-BE49-F238E27FC236}">
                <a16:creationId xmlns:a16="http://schemas.microsoft.com/office/drawing/2014/main" id="{2A9A318B-C356-4589-A8F8-8553636F670F}"/>
              </a:ext>
            </a:extLst>
          </p:cNvPr>
          <p:cNvSpPr>
            <a:spLocks noGrp="1"/>
          </p:cNvSpPr>
          <p:nvPr>
            <p:ph type="ftr" sz="quarter" idx="11"/>
          </p:nvPr>
        </p:nvSpPr>
        <p:spPr/>
        <p:txBody>
          <a:bodyPr/>
          <a:lstStyle/>
          <a:p>
            <a:r>
              <a:rPr lang="en-US"/>
              <a:t>PRESENTATION TITLE</a:t>
            </a:r>
            <a:endParaRPr lang="en-US" dirty="0"/>
          </a:p>
        </p:txBody>
      </p:sp>
      <p:sp>
        <p:nvSpPr>
          <p:cNvPr id="10" name="Date Placeholder 9">
            <a:extLst>
              <a:ext uri="{FF2B5EF4-FFF2-40B4-BE49-F238E27FC236}">
                <a16:creationId xmlns:a16="http://schemas.microsoft.com/office/drawing/2014/main" id="{783B1F06-4CB0-449A-A15D-1B0E201DB3F7}"/>
              </a:ext>
            </a:extLst>
          </p:cNvPr>
          <p:cNvSpPr>
            <a:spLocks noGrp="1"/>
          </p:cNvSpPr>
          <p:nvPr>
            <p:ph type="dt" sz="half" idx="10"/>
          </p:nvPr>
        </p:nvSpPr>
        <p:spPr/>
        <p:txBody>
          <a:bodyPr/>
          <a:lstStyle/>
          <a:p>
            <a:r>
              <a:rPr lang="en-US"/>
              <a:t>2/11/20XX</a:t>
            </a:r>
          </a:p>
        </p:txBody>
      </p:sp>
      <p:sp>
        <p:nvSpPr>
          <p:cNvPr id="13" name="Slide Number Placeholder 12">
            <a:extLst>
              <a:ext uri="{FF2B5EF4-FFF2-40B4-BE49-F238E27FC236}">
                <a16:creationId xmlns:a16="http://schemas.microsoft.com/office/drawing/2014/main" id="{76654C7F-5F04-43D8-88C7-13355302CC32}"/>
              </a:ext>
            </a:extLst>
          </p:cNvPr>
          <p:cNvSpPr>
            <a:spLocks noGrp="1"/>
          </p:cNvSpPr>
          <p:nvPr>
            <p:ph type="sldNum" sz="quarter" idx="12"/>
          </p:nvPr>
        </p:nvSpPr>
        <p:spPr/>
        <p:txBody>
          <a:bodyPr/>
          <a:lstStyle/>
          <a:p>
            <a:fld id="{E30AF5A0-43BB-4336-8627-9123B9144D80}" type="slidenum">
              <a:rPr lang="en-US" smtClean="0"/>
              <a:pPr/>
              <a:t>34</a:t>
            </a:fld>
            <a:endParaRPr lang="en-US"/>
          </a:p>
        </p:txBody>
      </p:sp>
      <p:pic>
        <p:nvPicPr>
          <p:cNvPr id="9" name="Picture Placeholder 8" descr="A lone tree in a field&#10;&#10;Description automatically generated with medium confidence">
            <a:extLst>
              <a:ext uri="{FF2B5EF4-FFF2-40B4-BE49-F238E27FC236}">
                <a16:creationId xmlns:a16="http://schemas.microsoft.com/office/drawing/2014/main" id="{77DB8F95-E277-CBBF-412C-038B5575B06A}"/>
              </a:ext>
            </a:extLst>
          </p:cNvPr>
          <p:cNvPicPr>
            <a:picLocks noGrp="1" noChangeAspect="1"/>
          </p:cNvPicPr>
          <p:nvPr>
            <p:ph type="pic" sz="quarter" idx="13"/>
          </p:nvPr>
        </p:nvPicPr>
        <p:blipFill>
          <a:blip r:embed="rId3"/>
          <a:srcRect l="23333" r="23333"/>
          <a:stretch>
            <a:fillRect/>
          </a:stretch>
        </p:blipFill>
        <p:spPr>
          <a:xfrm>
            <a:off x="-393406" y="136525"/>
            <a:ext cx="4876799" cy="6858000"/>
          </a:xfrm>
        </p:spPr>
      </p:pic>
    </p:spTree>
    <p:extLst>
      <p:ext uri="{BB962C8B-B14F-4D97-AF65-F5344CB8AC3E}">
        <p14:creationId xmlns:p14="http://schemas.microsoft.com/office/powerpoint/2010/main" val="14820289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2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lstStyle/>
          <a:p>
            <a:r>
              <a:rPr lang="en-US" dirty="0"/>
              <a:t>Benefits of Biophilic Design</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p:txBody>
          <a:bodyPr>
            <a:noAutofit/>
          </a:bodyPr>
          <a:lstStyle/>
          <a:p>
            <a:pPr marL="342900" indent="-342900">
              <a:lnSpc>
                <a:spcPct val="115000"/>
              </a:lnSpc>
              <a:spcBef>
                <a:spcPts val="500"/>
              </a:spcBef>
              <a:spcAft>
                <a:spcPts val="0"/>
              </a:spcAft>
              <a:buFont typeface="Symbol" panose="05050102010706020507" pitchFamily="18" charset="2"/>
              <a:buChar char=""/>
            </a:pPr>
            <a:r>
              <a:rPr lang="en-US" sz="2800" dirty="0">
                <a:cs typeface="Times New Roman" panose="02020603050405020304" pitchFamily="18" charset="0"/>
              </a:rPr>
              <a:t>stress</a:t>
            </a:r>
            <a:r>
              <a:rPr lang="en-US" sz="2800" dirty="0"/>
              <a:t> reduction</a:t>
            </a:r>
          </a:p>
          <a:p>
            <a:pPr marL="342900" indent="-342900">
              <a:lnSpc>
                <a:spcPct val="115000"/>
              </a:lnSpc>
              <a:spcBef>
                <a:spcPts val="500"/>
              </a:spcBef>
              <a:spcAft>
                <a:spcPts val="0"/>
              </a:spcAft>
              <a:buFont typeface="Symbol" panose="05050102010706020507" pitchFamily="18" charset="2"/>
              <a:buChar char=""/>
            </a:pPr>
            <a:r>
              <a:rPr lang="en-US" sz="2800" dirty="0"/>
              <a:t>attention restoration </a:t>
            </a:r>
          </a:p>
          <a:p>
            <a:pPr marL="342900" indent="-342900">
              <a:lnSpc>
                <a:spcPct val="115000"/>
              </a:lnSpc>
              <a:spcBef>
                <a:spcPts val="500"/>
              </a:spcBef>
              <a:spcAft>
                <a:spcPts val="0"/>
              </a:spcAft>
              <a:buFont typeface="Symbol" panose="05050102010706020507" pitchFamily="18" charset="2"/>
              <a:buChar char=""/>
            </a:pPr>
            <a:r>
              <a:rPr lang="en-US" sz="2800" dirty="0"/>
              <a:t>improves emotions</a:t>
            </a:r>
          </a:p>
          <a:p>
            <a:pPr marL="342900" indent="-342900">
              <a:lnSpc>
                <a:spcPct val="115000"/>
              </a:lnSpc>
              <a:spcBef>
                <a:spcPts val="500"/>
              </a:spcBef>
              <a:spcAft>
                <a:spcPts val="0"/>
              </a:spcAft>
              <a:buFont typeface="Symbol" panose="05050102010706020507" pitchFamily="18" charset="2"/>
              <a:buChar char=""/>
            </a:pPr>
            <a:r>
              <a:rPr lang="en-US" sz="2800" dirty="0"/>
              <a:t>lowers blood pressure</a:t>
            </a:r>
          </a:p>
          <a:p>
            <a:pPr marL="342900" indent="-342900">
              <a:lnSpc>
                <a:spcPct val="115000"/>
              </a:lnSpc>
              <a:spcBef>
                <a:spcPts val="500"/>
              </a:spcBef>
              <a:spcAft>
                <a:spcPts val="0"/>
              </a:spcAft>
              <a:buFont typeface="Symbol" panose="05050102010706020507" pitchFamily="18" charset="2"/>
              <a:buChar char=""/>
            </a:pPr>
            <a:r>
              <a:rPr lang="en-US" sz="2800" dirty="0"/>
              <a:t>lowers cortisol (stress hormone)</a:t>
            </a:r>
          </a:p>
          <a:p>
            <a:pPr>
              <a:lnSpc>
                <a:spcPct val="115000"/>
              </a:lnSpc>
              <a:spcBef>
                <a:spcPts val="500"/>
              </a:spcBef>
              <a:spcAft>
                <a:spcPts val="0"/>
              </a:spcAft>
            </a:pPr>
            <a:r>
              <a:rPr lang="en-US" sz="2800" dirty="0"/>
              <a:t>(</a:t>
            </a:r>
            <a:r>
              <a:rPr lang="en-US" sz="2400" dirty="0"/>
              <a:t>Vermes, 2021; Ryan et al., 2014)</a:t>
            </a:r>
          </a:p>
          <a:p>
            <a:pPr marL="342900" marR="0" lvl="0" indent="-342900">
              <a:lnSpc>
                <a:spcPct val="115000"/>
              </a:lnSpc>
              <a:spcBef>
                <a:spcPts val="500"/>
              </a:spcBef>
              <a:spcAft>
                <a:spcPts val="0"/>
              </a:spcAft>
              <a:buFont typeface="Symbol" panose="05050102010706020507" pitchFamily="18" charset="2"/>
              <a:buChar char=""/>
            </a:pPr>
            <a:endParaRPr lang="en-US" sz="2200" i="0" dirty="0"/>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3209813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0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normAutofit/>
          </a:bodyPr>
          <a:lstStyle/>
          <a:p>
            <a:r>
              <a:rPr lang="en-US" dirty="0"/>
              <a:t>Attention Restoration Theory (ART)</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p:txBody>
          <a:bodyPr>
            <a:noAutofit/>
          </a:bodyPr>
          <a:lstStyle/>
          <a:p>
            <a:pPr marL="342900" indent="-342900">
              <a:lnSpc>
                <a:spcPct val="115000"/>
              </a:lnSpc>
              <a:spcBef>
                <a:spcPts val="500"/>
              </a:spcBef>
              <a:spcAft>
                <a:spcPts val="0"/>
              </a:spcAft>
              <a:buFont typeface="Symbol" panose="05050102010706020507" pitchFamily="18" charset="2"/>
              <a:buChar char=""/>
            </a:pPr>
            <a:r>
              <a:rPr lang="en-US" sz="2400" dirty="0">
                <a:cs typeface="Times New Roman" panose="02020603050405020304" pitchFamily="18" charset="0"/>
              </a:rPr>
              <a:t>Biophilia helps us recover from directed attention fatigue</a:t>
            </a:r>
            <a:endParaRPr lang="en-US" sz="2400" dirty="0"/>
          </a:p>
          <a:p>
            <a:pPr marL="342900" marR="0" lvl="0" indent="-342900">
              <a:lnSpc>
                <a:spcPct val="115000"/>
              </a:lnSpc>
              <a:spcBef>
                <a:spcPts val="500"/>
              </a:spcBef>
              <a:spcAft>
                <a:spcPts val="0"/>
              </a:spcAft>
              <a:buFont typeface="Symbol" panose="05050102010706020507" pitchFamily="18" charset="2"/>
              <a:buChar char=""/>
            </a:pPr>
            <a:r>
              <a:rPr lang="en-US" sz="2400" dirty="0">
                <a:effectLst/>
                <a:ea typeface="Times New Roman" panose="02020603050405020304" pitchFamily="18" charset="0"/>
                <a:cs typeface="Times New Roman" panose="02020603050405020304" pitchFamily="18" charset="0"/>
              </a:rPr>
              <a:t>Evolutionally speaking, our directed attention would have been limited or we would not have survived the dangers in our surroundings. </a:t>
            </a:r>
          </a:p>
          <a:p>
            <a:pPr marL="342900" marR="0" lvl="0" indent="-342900">
              <a:lnSpc>
                <a:spcPct val="115000"/>
              </a:lnSpc>
              <a:spcBef>
                <a:spcPts val="500"/>
              </a:spcBef>
              <a:spcAft>
                <a:spcPts val="0"/>
              </a:spcAft>
              <a:buFont typeface="Symbol" panose="05050102010706020507" pitchFamily="18" charset="2"/>
              <a:buChar char=""/>
            </a:pPr>
            <a:r>
              <a:rPr lang="en-US" sz="2400" dirty="0">
                <a:effectLst/>
                <a:ea typeface="Times New Roman" panose="02020603050405020304" pitchFamily="18" charset="0"/>
                <a:cs typeface="Times New Roman" panose="02020603050405020304" pitchFamily="18" charset="0"/>
              </a:rPr>
              <a:t>"Directed attention plays an important role in human information processing; it's fatigue, in turn, has far-reaching consequences.” </a:t>
            </a:r>
          </a:p>
          <a:p>
            <a:pPr marL="342900" marR="0" lvl="0" indent="-342900">
              <a:lnSpc>
                <a:spcPct val="115000"/>
              </a:lnSpc>
              <a:spcBef>
                <a:spcPts val="500"/>
              </a:spcBef>
              <a:spcAft>
                <a:spcPts val="0"/>
              </a:spcAft>
              <a:buFont typeface="Symbol" panose="05050102010706020507" pitchFamily="18" charset="2"/>
              <a:buChar char=""/>
            </a:pPr>
            <a:r>
              <a:rPr lang="en-US" sz="2400" dirty="0">
                <a:effectLst/>
                <a:ea typeface="Times New Roman" panose="02020603050405020304" pitchFamily="18" charset="0"/>
                <a:cs typeface="Times New Roman" panose="02020603050405020304" pitchFamily="18" charset="0"/>
              </a:rPr>
              <a:t>Attention Restoration Theory provides an analysis of the kinds of experiences that lead to recovery from such fatigue" (Kaplan, 1995)</a:t>
            </a:r>
            <a:endParaRPr lang="en-US" sz="2400" i="0" dirty="0"/>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34270483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normAutofit fontScale="90000"/>
          </a:bodyPr>
          <a:lstStyle/>
          <a:p>
            <a:r>
              <a:rPr lang="en-US" dirty="0"/>
              <a:t>Kaplan’s model of restorative experience (1995)</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a:xfrm>
            <a:off x="1333500" y="1779179"/>
            <a:ext cx="9521825" cy="4051300"/>
          </a:xfrm>
        </p:spPr>
        <p:txBody>
          <a:bodyPr>
            <a:noAutofit/>
          </a:bodyPr>
          <a:lstStyle/>
          <a:p>
            <a:pPr marL="342900" marR="0" lvl="0" indent="-342900">
              <a:lnSpc>
                <a:spcPct val="115000"/>
              </a:lnSpc>
              <a:spcBef>
                <a:spcPts val="500"/>
              </a:spcBef>
              <a:spcAft>
                <a:spcPts val="0"/>
              </a:spcAft>
              <a:buFont typeface="Symbol" panose="05050102010706020507" pitchFamily="18" charset="2"/>
              <a:buChar char=""/>
            </a:pPr>
            <a:r>
              <a:rPr lang="en-US" sz="2400" b="1" dirty="0">
                <a:ea typeface="Times New Roman" panose="02020603050405020304" pitchFamily="18" charset="0"/>
                <a:cs typeface="Times New Roman" panose="02020603050405020304" pitchFamily="18" charset="0"/>
              </a:rPr>
              <a:t>B</a:t>
            </a:r>
            <a:r>
              <a:rPr lang="en-US" sz="2400" b="1" dirty="0">
                <a:effectLst/>
                <a:ea typeface="Times New Roman" panose="02020603050405020304" pitchFamily="18" charset="0"/>
                <a:cs typeface="Times New Roman" panose="02020603050405020304" pitchFamily="18" charset="0"/>
              </a:rPr>
              <a:t>eing away</a:t>
            </a:r>
          </a:p>
          <a:p>
            <a:pPr marL="344488" marR="0" lvl="0">
              <a:lnSpc>
                <a:spcPct val="115000"/>
              </a:lnSpc>
              <a:spcBef>
                <a:spcPts val="500"/>
              </a:spcBef>
              <a:spcAft>
                <a:spcPts val="0"/>
              </a:spcAft>
            </a:pPr>
            <a:r>
              <a:rPr lang="en-US" sz="1800" dirty="0">
                <a:effectLst/>
                <a:ea typeface="Times New Roman" panose="02020603050405020304" pitchFamily="18" charset="0"/>
                <a:cs typeface="Times New Roman" panose="02020603050405020304" pitchFamily="18" charset="0"/>
              </a:rPr>
              <a:t>a new environment, an old environment experienced differently, or even just a redirection of one’s gaze</a:t>
            </a:r>
          </a:p>
          <a:p>
            <a:pPr marL="342900" marR="0" lvl="0" indent="-342900">
              <a:lnSpc>
                <a:spcPct val="115000"/>
              </a:lnSpc>
              <a:spcBef>
                <a:spcPts val="500"/>
              </a:spcBef>
              <a:spcAft>
                <a:spcPts val="0"/>
              </a:spcAft>
              <a:buFont typeface="Symbol" panose="05050102010706020507" pitchFamily="18" charset="2"/>
              <a:buChar char=""/>
            </a:pPr>
            <a:r>
              <a:rPr lang="en-US" sz="2400" b="1" dirty="0">
                <a:ea typeface="Times New Roman" panose="02020603050405020304" pitchFamily="18" charset="0"/>
                <a:cs typeface="Times New Roman" panose="02020603050405020304" pitchFamily="18" charset="0"/>
              </a:rPr>
              <a:t>F</a:t>
            </a:r>
            <a:r>
              <a:rPr lang="en-US" sz="2400" b="1" dirty="0">
                <a:effectLst/>
                <a:ea typeface="Times New Roman" panose="02020603050405020304" pitchFamily="18" charset="0"/>
                <a:cs typeface="Times New Roman" panose="02020603050405020304" pitchFamily="18" charset="0"/>
              </a:rPr>
              <a:t>ascination </a:t>
            </a:r>
          </a:p>
          <a:p>
            <a:pPr marR="0" lvl="0" indent="344488">
              <a:lnSpc>
                <a:spcPct val="115000"/>
              </a:lnSpc>
              <a:spcBef>
                <a:spcPts val="500"/>
              </a:spcBef>
              <a:spcAft>
                <a:spcPts val="0"/>
              </a:spcAft>
            </a:pPr>
            <a:r>
              <a:rPr lang="en-US" sz="1800" dirty="0">
                <a:cs typeface="Times New Roman" panose="02020603050405020304" pitchFamily="18" charset="0"/>
              </a:rPr>
              <a:t>either an experience or an environment, (e.g., seeing a rare animal or being in a cave)</a:t>
            </a:r>
          </a:p>
          <a:p>
            <a:pPr marL="342900" marR="0" lvl="0" indent="-342900">
              <a:lnSpc>
                <a:spcPct val="115000"/>
              </a:lnSpc>
              <a:spcBef>
                <a:spcPts val="500"/>
              </a:spcBef>
              <a:spcAft>
                <a:spcPts val="0"/>
              </a:spcAft>
              <a:buFont typeface="Symbol" panose="05050102010706020507" pitchFamily="18" charset="2"/>
              <a:buChar char=""/>
            </a:pPr>
            <a:r>
              <a:rPr lang="en-US" sz="2400" b="1" dirty="0">
                <a:ea typeface="Times New Roman" panose="02020603050405020304" pitchFamily="18" charset="0"/>
                <a:cs typeface="Times New Roman" panose="02020603050405020304" pitchFamily="18" charset="0"/>
              </a:rPr>
              <a:t>E</a:t>
            </a:r>
            <a:r>
              <a:rPr lang="en-US" sz="2400" b="1" dirty="0">
                <a:effectLst/>
                <a:ea typeface="Times New Roman" panose="02020603050405020304" pitchFamily="18" charset="0"/>
                <a:cs typeface="Times New Roman" panose="02020603050405020304" pitchFamily="18" charset="0"/>
              </a:rPr>
              <a:t>xtent</a:t>
            </a:r>
            <a:r>
              <a:rPr lang="en-US" sz="2400" dirty="0">
                <a:effectLst/>
                <a:ea typeface="Times New Roman" panose="02020603050405020304" pitchFamily="18" charset="0"/>
                <a:cs typeface="Times New Roman" panose="02020603050405020304" pitchFamily="18" charset="0"/>
              </a:rPr>
              <a:t> </a:t>
            </a:r>
          </a:p>
          <a:p>
            <a:pPr marL="344488" marR="0" lvl="0">
              <a:lnSpc>
                <a:spcPct val="115000"/>
              </a:lnSpc>
              <a:spcBef>
                <a:spcPts val="500"/>
              </a:spcBef>
              <a:spcAft>
                <a:spcPts val="0"/>
              </a:spcAft>
            </a:pPr>
            <a:r>
              <a:rPr lang="en-US" sz="1800" dirty="0">
                <a:effectLst/>
                <a:ea typeface="Times New Roman" panose="02020603050405020304" pitchFamily="18" charset="0"/>
                <a:cs typeface="Times New Roman" panose="02020603050405020304" pitchFamily="18" charset="0"/>
              </a:rPr>
              <a:t>the environment is “rich enough and coherent enough so that it constitutes a whole other world”</a:t>
            </a:r>
          </a:p>
          <a:p>
            <a:pPr marL="342900" marR="0" lvl="0" indent="-342900">
              <a:lnSpc>
                <a:spcPct val="115000"/>
              </a:lnSpc>
              <a:spcBef>
                <a:spcPts val="500"/>
              </a:spcBef>
              <a:spcAft>
                <a:spcPts val="0"/>
              </a:spcAft>
              <a:buFont typeface="Symbol" panose="05050102010706020507" pitchFamily="18" charset="2"/>
              <a:buChar char=""/>
            </a:pPr>
            <a:r>
              <a:rPr lang="en-US" sz="2400" b="1" dirty="0">
                <a:ea typeface="Times New Roman" panose="02020603050405020304" pitchFamily="18" charset="0"/>
                <a:cs typeface="Times New Roman" panose="02020603050405020304" pitchFamily="18" charset="0"/>
              </a:rPr>
              <a:t>C</a:t>
            </a:r>
            <a:r>
              <a:rPr lang="en-US" sz="2400" b="1" dirty="0">
                <a:effectLst/>
                <a:ea typeface="Times New Roman" panose="02020603050405020304" pitchFamily="18" charset="0"/>
                <a:cs typeface="Times New Roman" panose="02020603050405020304" pitchFamily="18" charset="0"/>
              </a:rPr>
              <a:t>ompatibility </a:t>
            </a:r>
          </a:p>
          <a:p>
            <a:pPr marL="344488" marR="0" lvl="0">
              <a:lnSpc>
                <a:spcPct val="115000"/>
              </a:lnSpc>
              <a:spcBef>
                <a:spcPts val="500"/>
              </a:spcBef>
              <a:spcAft>
                <a:spcPts val="0"/>
              </a:spcAft>
            </a:pPr>
            <a:r>
              <a:rPr lang="en-US" sz="1800" dirty="0">
                <a:effectLst/>
                <a:ea typeface="Times New Roman" panose="02020603050405020304" pitchFamily="18" charset="0"/>
                <a:cs typeface="Times New Roman" panose="02020603050405020304" pitchFamily="18" charset="0"/>
              </a:rPr>
              <a:t>an environment where one can conduct their actions and behaviours naturally and comfortably</a:t>
            </a:r>
            <a:endParaRPr lang="en-US" sz="2200" i="0" dirty="0"/>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14062670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0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normAutofit/>
          </a:bodyPr>
          <a:lstStyle/>
          <a:p>
            <a:r>
              <a:rPr lang="en-US" dirty="0"/>
              <a:t>Biophilic Design</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a:xfrm>
            <a:off x="1333500" y="1779179"/>
            <a:ext cx="9521825" cy="4051300"/>
          </a:xfrm>
        </p:spPr>
        <p:txBody>
          <a:bodyPr>
            <a:noAutofit/>
          </a:bodyPr>
          <a:lstStyle/>
          <a:p>
            <a:pPr marL="342900" marR="0" lvl="0" indent="-342900">
              <a:lnSpc>
                <a:spcPct val="115000"/>
              </a:lnSpc>
              <a:spcBef>
                <a:spcPts val="500"/>
              </a:spcBef>
              <a:spcAft>
                <a:spcPts val="0"/>
              </a:spcAft>
              <a:buFont typeface="Symbol" panose="05050102010706020507" pitchFamily="18" charset="2"/>
              <a:buChar char=""/>
            </a:pPr>
            <a:r>
              <a:rPr lang="en-US" sz="2800" b="1" dirty="0">
                <a:ea typeface="Times New Roman" panose="02020603050405020304" pitchFamily="18" charset="0"/>
                <a:cs typeface="Times New Roman" panose="02020603050405020304" pitchFamily="18" charset="0"/>
              </a:rPr>
              <a:t>Nature in the Space</a:t>
            </a:r>
            <a:endParaRPr lang="en-US" sz="2800" b="1" dirty="0">
              <a:effectLst/>
              <a:ea typeface="Times New Roman" panose="02020603050405020304" pitchFamily="18" charset="0"/>
              <a:cs typeface="Times New Roman" panose="02020603050405020304" pitchFamily="18" charset="0"/>
            </a:endParaRPr>
          </a:p>
          <a:p>
            <a:pPr marL="344488" marR="0" lvl="0">
              <a:lnSpc>
                <a:spcPct val="115000"/>
              </a:lnSpc>
              <a:spcBef>
                <a:spcPts val="500"/>
              </a:spcBef>
              <a:spcAft>
                <a:spcPts val="0"/>
              </a:spcAft>
            </a:pPr>
            <a:r>
              <a:rPr lang="en-US" dirty="0">
                <a:cs typeface="Times New Roman" panose="02020603050405020304" pitchFamily="18" charset="0"/>
              </a:rPr>
              <a:t>bringing natural elements or conditions directly into the built space</a:t>
            </a:r>
            <a:endParaRPr lang="en-US" dirty="0">
              <a:effectLst/>
              <a:ea typeface="Times New Roman" panose="02020603050405020304" pitchFamily="18" charset="0"/>
              <a:cs typeface="Times New Roman" panose="02020603050405020304" pitchFamily="18" charset="0"/>
            </a:endParaRPr>
          </a:p>
          <a:p>
            <a:pPr marL="342900" marR="0" lvl="0" indent="-342900">
              <a:lnSpc>
                <a:spcPct val="115000"/>
              </a:lnSpc>
              <a:spcBef>
                <a:spcPts val="500"/>
              </a:spcBef>
              <a:spcAft>
                <a:spcPts val="0"/>
              </a:spcAft>
              <a:buFont typeface="Symbol" panose="05050102010706020507" pitchFamily="18" charset="2"/>
              <a:buChar char=""/>
            </a:pPr>
            <a:r>
              <a:rPr lang="en-US" sz="2800" b="1" dirty="0">
                <a:ea typeface="Times New Roman" panose="02020603050405020304" pitchFamily="18" charset="0"/>
                <a:cs typeface="Times New Roman" panose="02020603050405020304" pitchFamily="18" charset="0"/>
              </a:rPr>
              <a:t>Natural Analogues</a:t>
            </a:r>
            <a:endParaRPr lang="en-US" sz="2800" b="1" dirty="0">
              <a:effectLst/>
              <a:ea typeface="Times New Roman" panose="02020603050405020304" pitchFamily="18" charset="0"/>
              <a:cs typeface="Times New Roman" panose="02020603050405020304" pitchFamily="18" charset="0"/>
            </a:endParaRPr>
          </a:p>
          <a:p>
            <a:pPr marR="0" lvl="0" indent="344488">
              <a:lnSpc>
                <a:spcPct val="115000"/>
              </a:lnSpc>
              <a:spcBef>
                <a:spcPts val="500"/>
              </a:spcBef>
              <a:spcAft>
                <a:spcPts val="0"/>
              </a:spcAft>
            </a:pPr>
            <a:r>
              <a:rPr lang="en-US" dirty="0">
                <a:cs typeface="Times New Roman" panose="02020603050405020304" pitchFamily="18" charset="0"/>
              </a:rPr>
              <a:t>objects, artwork, or materials that resemble nature</a:t>
            </a:r>
          </a:p>
          <a:p>
            <a:pPr marL="342900" marR="0" lvl="0" indent="-342900">
              <a:lnSpc>
                <a:spcPct val="115000"/>
              </a:lnSpc>
              <a:spcBef>
                <a:spcPts val="500"/>
              </a:spcBef>
              <a:spcAft>
                <a:spcPts val="0"/>
              </a:spcAft>
              <a:buFont typeface="Symbol" panose="05050102010706020507" pitchFamily="18" charset="2"/>
              <a:buChar char=""/>
            </a:pPr>
            <a:r>
              <a:rPr lang="en-US" sz="2800" b="1" dirty="0">
                <a:ea typeface="Times New Roman" panose="02020603050405020304" pitchFamily="18" charset="0"/>
                <a:cs typeface="Times New Roman" panose="02020603050405020304" pitchFamily="18" charset="0"/>
              </a:rPr>
              <a:t>Nature of the Space</a:t>
            </a:r>
            <a:endParaRPr lang="en-US" sz="2800" dirty="0">
              <a:effectLst/>
              <a:ea typeface="Times New Roman" panose="02020603050405020304" pitchFamily="18" charset="0"/>
              <a:cs typeface="Times New Roman" panose="02020603050405020304" pitchFamily="18" charset="0"/>
            </a:endParaRPr>
          </a:p>
          <a:p>
            <a:pPr marL="344488" marR="0" lvl="0">
              <a:lnSpc>
                <a:spcPct val="115000"/>
              </a:lnSpc>
              <a:spcBef>
                <a:spcPts val="500"/>
              </a:spcBef>
              <a:spcAft>
                <a:spcPts val="0"/>
              </a:spcAft>
            </a:pPr>
            <a:r>
              <a:rPr lang="en-US" dirty="0">
                <a:cs typeface="Times New Roman" panose="02020603050405020304" pitchFamily="18" charset="0"/>
              </a:rPr>
              <a:t>designs that provide for our intrinsic human preferences for exploration, mystery, prospect and refuge (Pinter-Wollman et al., 2018)</a:t>
            </a: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30720172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0000"/>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normAutofit/>
          </a:bodyPr>
          <a:lstStyle/>
          <a:p>
            <a:r>
              <a:rPr lang="en-US" dirty="0"/>
              <a:t>14 Patterns of Biophilic Design</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a:xfrm>
            <a:off x="1333500" y="1779179"/>
            <a:ext cx="9521825" cy="4051300"/>
          </a:xfrm>
        </p:spPr>
        <p:txBody>
          <a:bodyPr>
            <a:noAutofit/>
          </a:bodyPr>
          <a:lstStyle/>
          <a:p>
            <a:pPr marR="0" lvl="0">
              <a:lnSpc>
                <a:spcPct val="115000"/>
              </a:lnSpc>
              <a:spcBef>
                <a:spcPts val="500"/>
              </a:spcBef>
              <a:spcAft>
                <a:spcPts val="0"/>
              </a:spcAft>
            </a:pPr>
            <a:r>
              <a:rPr lang="en-US" sz="2800" b="1" dirty="0">
                <a:cs typeface="Times New Roman" panose="02020603050405020304" pitchFamily="18" charset="0"/>
              </a:rPr>
              <a:t>Terrapin Bright Green (design consultants) published a </a:t>
            </a:r>
            <a:r>
              <a:rPr lang="en-US" sz="2800" b="1" dirty="0">
                <a:cs typeface="Times New Roman" panose="02020603050405020304" pitchFamily="18" charset="0"/>
                <a:hlinkClick r:id="rId4"/>
              </a:rPr>
              <a:t>report</a:t>
            </a:r>
            <a:r>
              <a:rPr lang="en-US" sz="2800" b="1" dirty="0">
                <a:cs typeface="Times New Roman" panose="02020603050405020304" pitchFamily="18" charset="0"/>
              </a:rPr>
              <a:t> in which they identify 14 patterns within the three categories of biophilic design “from empirical evidence and interdisciplinary analysis of more than 500 peer-reviewed articles and books” (Ryan et al., 2014). The positive mental, emotional and cognitive effects of each are provided, supported by referenced research. </a:t>
            </a:r>
            <a:endParaRPr lang="en-US" sz="2800" dirty="0">
              <a:cs typeface="Times New Roman" panose="02020603050405020304" pitchFamily="18" charset="0"/>
            </a:endParaRP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214796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70AE5-4155-18D2-0E56-9A1C29095E7D}"/>
              </a:ext>
            </a:extLst>
          </p:cNvPr>
          <p:cNvSpPr>
            <a:spLocks noGrp="1"/>
          </p:cNvSpPr>
          <p:nvPr>
            <p:ph type="title"/>
          </p:nvPr>
        </p:nvSpPr>
        <p:spPr>
          <a:xfrm>
            <a:off x="640080" y="639704"/>
            <a:ext cx="3299579" cy="5577840"/>
          </a:xfrm>
        </p:spPr>
        <p:txBody>
          <a:bodyPr anchor="ctr">
            <a:normAutofit/>
          </a:bodyPr>
          <a:lstStyle/>
          <a:p>
            <a:pPr algn="ctr"/>
            <a:r>
              <a:rPr lang="en-US" dirty="0"/>
              <a:t>Pandemic Effects on Current Students</a:t>
            </a:r>
          </a:p>
        </p:txBody>
      </p:sp>
      <p:sp>
        <p:nvSpPr>
          <p:cNvPr id="6" name="Slide Number Placeholder 5">
            <a:extLst>
              <a:ext uri="{FF2B5EF4-FFF2-40B4-BE49-F238E27FC236}">
                <a16:creationId xmlns:a16="http://schemas.microsoft.com/office/drawing/2014/main" id="{D9A97ADD-CFAD-D595-6490-4B2E7A0AE080}"/>
              </a:ext>
            </a:extLst>
          </p:cNvPr>
          <p:cNvSpPr>
            <a:spLocks noGrp="1"/>
          </p:cNvSpPr>
          <p:nvPr>
            <p:ph type="sldNum" sz="quarter" idx="12"/>
          </p:nvPr>
        </p:nvSpPr>
        <p:spPr>
          <a:xfrm>
            <a:off x="9472736" y="6453386"/>
            <a:ext cx="1596292" cy="404614"/>
          </a:xfrm>
        </p:spPr>
        <p:txBody>
          <a:bodyPr>
            <a:normAutofit/>
          </a:bodyPr>
          <a:lstStyle/>
          <a:p>
            <a:pPr>
              <a:spcAft>
                <a:spcPts val="600"/>
              </a:spcAft>
            </a:pPr>
            <a:fld id="{C3DB2ADC-AF19-4574-8C10-79B5B04FCA27}" type="slidenum">
              <a:rPr lang="en-US" smtClean="0"/>
              <a:pPr>
                <a:spcAft>
                  <a:spcPts val="600"/>
                </a:spcAft>
              </a:pPr>
              <a:t>4</a:t>
            </a:fld>
            <a:endParaRPr lang="en-US"/>
          </a:p>
        </p:txBody>
      </p:sp>
      <p:graphicFrame>
        <p:nvGraphicFramePr>
          <p:cNvPr id="16" name="Content Placeholder 13">
            <a:extLst>
              <a:ext uri="{FF2B5EF4-FFF2-40B4-BE49-F238E27FC236}">
                <a16:creationId xmlns:a16="http://schemas.microsoft.com/office/drawing/2014/main" id="{402A6897-2C13-54E2-B3B0-A998270B23FF}"/>
              </a:ext>
            </a:extLst>
          </p:cNvPr>
          <p:cNvGraphicFramePr>
            <a:graphicFrameLocks noGrp="1"/>
          </p:cNvGraphicFramePr>
          <p:nvPr>
            <p:ph idx="1"/>
            <p:extLst>
              <p:ext uri="{D42A27DB-BD31-4B8C-83A1-F6EECF244321}">
                <p14:modId xmlns:p14="http://schemas.microsoft.com/office/powerpoint/2010/main" val="2640187409"/>
              </p:ext>
            </p:extLst>
          </p:nvPr>
        </p:nvGraphicFramePr>
        <p:xfrm>
          <a:off x="4901472" y="639705"/>
          <a:ext cx="6506304" cy="55778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239692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normAutofit/>
          </a:bodyPr>
          <a:lstStyle/>
          <a:p>
            <a:r>
              <a:rPr lang="en-US" dirty="0"/>
              <a:t>Highlights from TPG’s Research</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a:xfrm>
            <a:off x="1333500" y="1779179"/>
            <a:ext cx="9521825" cy="4051300"/>
          </a:xfrm>
        </p:spPr>
        <p:txBody>
          <a:bodyPr>
            <a:noAutofit/>
          </a:bodyPr>
          <a:lstStyle/>
          <a:p>
            <a:pPr marL="342900" marR="0" lvl="0" indent="-342900">
              <a:lnSpc>
                <a:spcPct val="115000"/>
              </a:lnSpc>
              <a:spcBef>
                <a:spcPts val="500"/>
              </a:spcBef>
              <a:spcAft>
                <a:spcPts val="0"/>
              </a:spcAft>
              <a:buFont typeface="Symbol" panose="05050102010706020507" pitchFamily="18" charset="2"/>
              <a:buChar char=""/>
            </a:pPr>
            <a:r>
              <a:rPr lang="en-US" sz="2400" dirty="0">
                <a:effectLst/>
                <a:ea typeface="Times New Roman" panose="02020603050405020304" pitchFamily="18" charset="0"/>
                <a:cs typeface="Times New Roman" panose="02020603050405020304" pitchFamily="18" charset="0"/>
              </a:rPr>
              <a:t>Just as there is evidence for stress reduction by being in nature, there is similar evidence for viewing images of nature; however, instances of real nature in the built environment should be prioritized, however small. </a:t>
            </a:r>
          </a:p>
          <a:p>
            <a:pPr marL="342900" marR="0" lvl="0" indent="-342900">
              <a:lnSpc>
                <a:spcPct val="115000"/>
              </a:lnSpc>
              <a:spcBef>
                <a:spcPts val="0"/>
              </a:spcBef>
              <a:spcAft>
                <a:spcPts val="1000"/>
              </a:spcAft>
              <a:buFont typeface="Symbol" panose="05050102010706020507" pitchFamily="18" charset="2"/>
              <a:buChar char=""/>
            </a:pPr>
            <a:r>
              <a:rPr lang="en-US" sz="2400" dirty="0">
                <a:effectLst/>
                <a:ea typeface="Times New Roman" panose="02020603050405020304" pitchFamily="18" charset="0"/>
                <a:cs typeface="Times New Roman" panose="02020603050405020304" pitchFamily="18" charset="0"/>
              </a:rPr>
              <a:t>Adding non-visual nature experiences to visual experiences creates an even stronger effect. (e.g., the babbling of water in a fountain installation)</a:t>
            </a:r>
          </a:p>
          <a:p>
            <a:pPr marL="342900" marR="0" lvl="0" indent="-342900">
              <a:lnSpc>
                <a:spcPct val="115000"/>
              </a:lnSpc>
              <a:spcBef>
                <a:spcPts val="500"/>
              </a:spcBef>
              <a:spcAft>
                <a:spcPts val="0"/>
              </a:spcAft>
              <a:buFont typeface="Symbol" panose="05050102010706020507" pitchFamily="18" charset="2"/>
              <a:buChar char=""/>
            </a:pPr>
            <a:endParaRPr lang="en-US" dirty="0">
              <a:cs typeface="Times New Roman" panose="02020603050405020304" pitchFamily="18" charset="0"/>
            </a:endParaRP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28257456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normAutofit/>
          </a:bodyPr>
          <a:lstStyle/>
          <a:p>
            <a:r>
              <a:rPr lang="en-US" dirty="0"/>
              <a:t>Highlights from TPG’s Research</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a:xfrm>
            <a:off x="1333500" y="1779179"/>
            <a:ext cx="9521825" cy="4051300"/>
          </a:xfrm>
        </p:spPr>
        <p:txBody>
          <a:bodyPr>
            <a:noAutofit/>
          </a:bodyPr>
          <a:lstStyle/>
          <a:p>
            <a:pPr marL="342900" marR="0" lvl="0" indent="-342900">
              <a:lnSpc>
                <a:spcPct val="115000"/>
              </a:lnSpc>
              <a:spcBef>
                <a:spcPts val="500"/>
              </a:spcBef>
              <a:spcAft>
                <a:spcPts val="0"/>
              </a:spcAft>
              <a:buFont typeface="Symbol" panose="05050102010706020507" pitchFamily="18" charset="2"/>
              <a:buChar char=""/>
            </a:pPr>
            <a:r>
              <a:rPr lang="en-US" sz="2400" dirty="0">
                <a:effectLst/>
                <a:ea typeface="Times New Roman" panose="02020603050405020304" pitchFamily="18" charset="0"/>
                <a:cs typeface="Times New Roman" panose="02020603050405020304" pitchFamily="18" charset="0"/>
              </a:rPr>
              <a:t>Providing variability in sensory stimulation, such as through natural ventilation or variation of light, can aid in concentration, while lack of variability can cause boredom. </a:t>
            </a:r>
          </a:p>
          <a:p>
            <a:pPr marL="342900" marR="0" lvl="0" indent="-342900">
              <a:lnSpc>
                <a:spcPct val="115000"/>
              </a:lnSpc>
              <a:spcBef>
                <a:spcPts val="0"/>
              </a:spcBef>
              <a:spcAft>
                <a:spcPts val="0"/>
              </a:spcAft>
              <a:buFont typeface="Symbol" panose="05050102010706020507" pitchFamily="18" charset="2"/>
              <a:buChar char=""/>
            </a:pPr>
            <a:r>
              <a:rPr lang="en-US" sz="2400" dirty="0">
                <a:effectLst/>
                <a:ea typeface="Times New Roman" panose="02020603050405020304" pitchFamily="18" charset="0"/>
                <a:cs typeface="Times New Roman" panose="02020603050405020304" pitchFamily="18" charset="0"/>
              </a:rPr>
              <a:t>The presence of water in green spaces improves mood and self-esteem. </a:t>
            </a:r>
          </a:p>
          <a:p>
            <a:pPr marL="342900" marR="0" lvl="0" indent="-342900">
              <a:lnSpc>
                <a:spcPct val="115000"/>
              </a:lnSpc>
              <a:spcBef>
                <a:spcPts val="0"/>
              </a:spcBef>
              <a:spcAft>
                <a:spcPts val="1000"/>
              </a:spcAft>
              <a:buFont typeface="Symbol" panose="05050102010706020507" pitchFamily="18" charset="2"/>
              <a:buChar char=""/>
            </a:pPr>
            <a:r>
              <a:rPr lang="en-US" sz="2400" dirty="0">
                <a:effectLst/>
                <a:ea typeface="Times New Roman" panose="02020603050405020304" pitchFamily="18" charset="0"/>
                <a:cs typeface="Times New Roman" panose="02020603050405020304" pitchFamily="18" charset="0"/>
              </a:rPr>
              <a:t>Fractal designs with a scale of 3 reduce stress (most fractals in modern design are limited to a scale of 2) (Ryan et al., 2014). </a:t>
            </a:r>
          </a:p>
          <a:p>
            <a:pPr marL="342900" marR="0" lvl="0" indent="-342900">
              <a:lnSpc>
                <a:spcPct val="115000"/>
              </a:lnSpc>
              <a:spcBef>
                <a:spcPts val="500"/>
              </a:spcBef>
              <a:spcAft>
                <a:spcPts val="0"/>
              </a:spcAft>
              <a:buFont typeface="Symbol" panose="05050102010706020507" pitchFamily="18" charset="2"/>
              <a:buChar char=""/>
            </a:pPr>
            <a:endParaRPr lang="en-US" dirty="0">
              <a:cs typeface="Times New Roman" panose="02020603050405020304" pitchFamily="18" charset="0"/>
            </a:endParaRP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3489620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normAutofit/>
          </a:bodyPr>
          <a:lstStyle/>
          <a:p>
            <a:r>
              <a:rPr lang="en-US" dirty="0"/>
              <a:t>Biophilia in Post-Secondary Education</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a:xfrm>
            <a:off x="1333500" y="1779179"/>
            <a:ext cx="9521825" cy="4051300"/>
          </a:xfrm>
          <a:blipFill>
            <a:blip r:embed="rId4">
              <a:alphaModFix amt="25000"/>
              <a:extLst>
                <a:ext uri="{BEBA8EAE-BF5A-486C-A8C5-ECC9F3942E4B}">
                  <a14:imgProps xmlns:a14="http://schemas.microsoft.com/office/drawing/2010/main">
                    <a14:imgLayer r:embed="rId5">
                      <a14:imgEffect>
                        <a14:artisticPencilSketch pressure="0"/>
                      </a14:imgEffect>
                    </a14:imgLayer>
                  </a14:imgProps>
                </a:ext>
              </a:extLst>
            </a:blip>
            <a:tile tx="0" ty="0" sx="100000" sy="100000" flip="none" algn="tl"/>
          </a:blipFill>
        </p:spPr>
        <p:txBody>
          <a:bodyPr>
            <a:noAutofit/>
          </a:bodyPr>
          <a:lstStyle/>
          <a:p>
            <a:pPr marL="342900" marR="0" lvl="0" indent="-342900">
              <a:lnSpc>
                <a:spcPct val="115000"/>
              </a:lnSpc>
              <a:spcBef>
                <a:spcPts val="500"/>
              </a:spcBef>
              <a:spcAft>
                <a:spcPts val="0"/>
              </a:spcAft>
              <a:buFont typeface="Symbol" panose="05050102010706020507" pitchFamily="18" charset="2"/>
              <a:buChar char=""/>
            </a:pPr>
            <a:r>
              <a:rPr lang="en-US" sz="2400" dirty="0">
                <a:effectLst/>
                <a:ea typeface="Times New Roman" panose="02020603050405020304" pitchFamily="18" charset="0"/>
                <a:cs typeface="Times New Roman" panose="02020603050405020304" pitchFamily="18" charset="0"/>
              </a:rPr>
              <a:t>The Canadian Standards Association’s “National Standard for Mental Health and Well-Being for Post Secondary Students” (2020) subclause 5.4.2.2 states that learning space considerations should include “providing spaces that highlight connections to the land and incorporating nature into interior spaces to enhance health and well-being”. </a:t>
            </a:r>
          </a:p>
          <a:p>
            <a:pPr marL="342900" marR="0" lvl="0" indent="-342900">
              <a:lnSpc>
                <a:spcPct val="115000"/>
              </a:lnSpc>
              <a:spcBef>
                <a:spcPts val="500"/>
              </a:spcBef>
              <a:spcAft>
                <a:spcPts val="0"/>
              </a:spcAft>
              <a:buFont typeface="Symbol" panose="05050102010706020507" pitchFamily="18" charset="2"/>
              <a:buChar char=""/>
            </a:pPr>
            <a:r>
              <a:rPr lang="en-US" sz="2400" dirty="0">
                <a:effectLst/>
                <a:ea typeface="Times New Roman" panose="02020603050405020304" pitchFamily="18" charset="0"/>
                <a:cs typeface="Times New Roman" panose="02020603050405020304" pitchFamily="18" charset="0"/>
              </a:rPr>
              <a:t>Simon Fraser University developed “Principles for Enhancing Well-being in Physical Spaces at SFU” (n.d.) which include “enhance access and connection to nature” with suggestions including patio gardens and outdoor workspaces. </a:t>
            </a:r>
          </a:p>
          <a:p>
            <a:pPr marL="342900" marR="0" lvl="0" indent="-342900">
              <a:lnSpc>
                <a:spcPct val="115000"/>
              </a:lnSpc>
              <a:spcBef>
                <a:spcPts val="500"/>
              </a:spcBef>
              <a:spcAft>
                <a:spcPts val="0"/>
              </a:spcAft>
              <a:buFont typeface="Symbol" panose="05050102010706020507" pitchFamily="18" charset="2"/>
              <a:buChar char=""/>
            </a:pPr>
            <a:endParaRPr lang="en-US" dirty="0">
              <a:cs typeface="Times New Roman" panose="02020603050405020304" pitchFamily="18" charset="0"/>
            </a:endParaRP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41515584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normAutofit/>
          </a:bodyPr>
          <a:lstStyle/>
          <a:p>
            <a:r>
              <a:rPr lang="en-US" dirty="0"/>
              <a:t>Biophilia in Post-Secondary Education</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a:xfrm>
            <a:off x="1333500" y="1779179"/>
            <a:ext cx="9521825" cy="4051300"/>
          </a:xfrm>
          <a:blipFill>
            <a:blip r:embed="rId4">
              <a:alphaModFix amt="25000"/>
              <a:extLst>
                <a:ext uri="{BEBA8EAE-BF5A-486C-A8C5-ECC9F3942E4B}">
                  <a14:imgProps xmlns:a14="http://schemas.microsoft.com/office/drawing/2010/main">
                    <a14:imgLayer r:embed="rId5">
                      <a14:imgEffect>
                        <a14:artisticGlowDiffused/>
                      </a14:imgEffect>
                    </a14:imgLayer>
                  </a14:imgProps>
                </a:ext>
              </a:extLst>
            </a:blip>
            <a:tile tx="0" ty="0" sx="100000" sy="100000" flip="none" algn="tl"/>
          </a:blipFill>
        </p:spPr>
        <p:txBody>
          <a:bodyPr>
            <a:noAutofit/>
          </a:bodyPr>
          <a:lstStyle/>
          <a:p>
            <a:pPr marL="342900" indent="-342900">
              <a:lnSpc>
                <a:spcPct val="115000"/>
              </a:lnSpc>
              <a:spcBef>
                <a:spcPts val="500"/>
              </a:spcBef>
              <a:spcAft>
                <a:spcPts val="0"/>
              </a:spcAft>
              <a:buFont typeface="Symbol" panose="05050102010706020507" pitchFamily="18" charset="2"/>
              <a:buChar char=""/>
            </a:pPr>
            <a:r>
              <a:rPr lang="en-US" sz="2400" dirty="0">
                <a:effectLst/>
                <a:ea typeface="Times New Roman" panose="02020603050405020304" pitchFamily="18" charset="0"/>
                <a:cs typeface="Times New Roman" panose="02020603050405020304" pitchFamily="18" charset="0"/>
              </a:rPr>
              <a:t>The London School of Economics has a webpage listing all their social and green spaces, such as rooftop and terrace gardens, beehives, etc. (</a:t>
            </a:r>
            <a:r>
              <a:rPr lang="en-US" sz="2400" i="1" dirty="0">
                <a:effectLst/>
                <a:ea typeface="Times New Roman" panose="02020603050405020304" pitchFamily="18" charset="0"/>
                <a:cs typeface="Times New Roman" panose="02020603050405020304" pitchFamily="18" charset="0"/>
              </a:rPr>
              <a:t>Social and Green Space</a:t>
            </a:r>
            <a:r>
              <a:rPr lang="en-US" sz="2400" dirty="0">
                <a:effectLst/>
                <a:ea typeface="Times New Roman" panose="02020603050405020304" pitchFamily="18" charset="0"/>
                <a:cs typeface="Times New Roman" panose="02020603050405020304" pitchFamily="18" charset="0"/>
              </a:rPr>
              <a:t>, n.d.).</a:t>
            </a:r>
          </a:p>
          <a:p>
            <a:pPr marL="342900" marR="0" lvl="0" indent="-342900">
              <a:lnSpc>
                <a:spcPct val="115000"/>
              </a:lnSpc>
              <a:spcBef>
                <a:spcPts val="500"/>
              </a:spcBef>
              <a:spcAft>
                <a:spcPts val="0"/>
              </a:spcAft>
              <a:buFont typeface="Symbol" panose="05050102010706020507" pitchFamily="18" charset="2"/>
              <a:buChar char=""/>
            </a:pPr>
            <a:endParaRPr lang="en-US" dirty="0">
              <a:cs typeface="Times New Roman" panose="02020603050405020304" pitchFamily="18" charset="0"/>
            </a:endParaRP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22258190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normAutofit/>
          </a:bodyPr>
          <a:lstStyle/>
          <a:p>
            <a:r>
              <a:rPr lang="en-US" dirty="0"/>
              <a:t>Studies with University Students</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a:xfrm>
            <a:off x="1333500" y="1779179"/>
            <a:ext cx="9521825" cy="4051300"/>
          </a:xfrm>
        </p:spPr>
        <p:txBody>
          <a:bodyPr>
            <a:noAutofit/>
          </a:bodyPr>
          <a:lstStyle/>
          <a:p>
            <a:pPr marL="342900" marR="0" lvl="0" indent="-342900">
              <a:lnSpc>
                <a:spcPct val="115000"/>
              </a:lnSpc>
              <a:spcBef>
                <a:spcPts val="500"/>
              </a:spcBef>
              <a:spcAft>
                <a:spcPts val="0"/>
              </a:spcAft>
              <a:buFont typeface="Arial" panose="020B0604020202020204" pitchFamily="34" charset="0"/>
              <a:buChar char="•"/>
            </a:pPr>
            <a:r>
              <a:rPr lang="en-US" sz="2400" dirty="0">
                <a:cs typeface="Times New Roman" panose="02020603050405020304" pitchFamily="18" charset="0"/>
              </a:rPr>
              <a:t>Benefits of micro-breaks viewing a green roof (Lee et al., 2015)</a:t>
            </a:r>
          </a:p>
          <a:p>
            <a:pPr marL="800100" lvl="1" indent="-342900">
              <a:lnSpc>
                <a:spcPct val="115000"/>
              </a:lnSpc>
              <a:spcAft>
                <a:spcPts val="0"/>
              </a:spcAft>
              <a:buFont typeface="Arial" panose="020B0604020202020204" pitchFamily="34" charset="0"/>
              <a:buChar char="•"/>
            </a:pPr>
            <a:r>
              <a:rPr lang="en-US" sz="2400" i="0" dirty="0">
                <a:cs typeface="Times New Roman" panose="02020603050405020304" pitchFamily="18" charset="0"/>
              </a:rPr>
              <a:t>150</a:t>
            </a:r>
            <a:r>
              <a:rPr lang="en-US" sz="2400" dirty="0">
                <a:cs typeface="Times New Roman" panose="02020603050405020304" pitchFamily="18" charset="0"/>
              </a:rPr>
              <a:t> </a:t>
            </a:r>
            <a:r>
              <a:rPr lang="en-US" sz="2400" i="0" dirty="0">
                <a:cs typeface="Times New Roman" panose="02020603050405020304" pitchFamily="18" charset="0"/>
              </a:rPr>
              <a:t>university students were randomly assigned a green roof or a concrete roof to during 40-second breaks from their work</a:t>
            </a:r>
          </a:p>
          <a:p>
            <a:pPr marL="800100" lvl="1" indent="-342900">
              <a:lnSpc>
                <a:spcPct val="115000"/>
              </a:lnSpc>
              <a:spcAft>
                <a:spcPts val="0"/>
              </a:spcAft>
              <a:buFont typeface="Arial" panose="020B0604020202020204" pitchFamily="34" charset="0"/>
              <a:buChar char="•"/>
            </a:pPr>
            <a:r>
              <a:rPr lang="en-US" sz="2400" i="0" dirty="0">
                <a:cs typeface="Times New Roman" panose="02020603050405020304" pitchFamily="18" charset="0"/>
              </a:rPr>
              <a:t>Students were given baseline and post-break tasks to measure their sustained attention</a:t>
            </a:r>
          </a:p>
          <a:p>
            <a:pPr marL="800100" lvl="1" indent="-342900">
              <a:lnSpc>
                <a:spcPct val="115000"/>
              </a:lnSpc>
              <a:spcAft>
                <a:spcPts val="0"/>
              </a:spcAft>
              <a:buFont typeface="Arial" panose="020B0604020202020204" pitchFamily="34" charset="0"/>
              <a:buChar char="•"/>
            </a:pPr>
            <a:r>
              <a:rPr lang="en-US" sz="2400" i="0" dirty="0">
                <a:cs typeface="Times New Roman" panose="02020603050405020304" pitchFamily="18" charset="0"/>
              </a:rPr>
              <a:t>Those who viewed the green roof made significantly lower errors and more consistent responses</a:t>
            </a:r>
          </a:p>
          <a:p>
            <a:pPr marL="800100" lvl="1" indent="-342900">
              <a:lnSpc>
                <a:spcPct val="115000"/>
              </a:lnSpc>
              <a:spcAft>
                <a:spcPts val="0"/>
              </a:spcAft>
              <a:buFont typeface="Arial" panose="020B0604020202020204" pitchFamily="34" charset="0"/>
              <a:buChar char="•"/>
            </a:pPr>
            <a:r>
              <a:rPr lang="en-US" sz="2400" i="0" dirty="0">
                <a:cs typeface="Times New Roman" panose="02020603050405020304" pitchFamily="18" charset="0"/>
              </a:rPr>
              <a:t>Viewing a green roof boosts sub-cortical arousal and cortical attention control</a:t>
            </a:r>
            <a:endParaRPr lang="en-US" sz="2400" dirty="0">
              <a:cs typeface="Times New Roman" panose="02020603050405020304" pitchFamily="18" charset="0"/>
            </a:endParaRP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33522171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8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normAutofit/>
          </a:bodyPr>
          <a:lstStyle/>
          <a:p>
            <a:r>
              <a:rPr lang="en-US" dirty="0"/>
              <a:t>Studies with University Students</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a:xfrm>
            <a:off x="1333500" y="1779179"/>
            <a:ext cx="9521825" cy="4051300"/>
          </a:xfrm>
        </p:spPr>
        <p:txBody>
          <a:bodyPr>
            <a:noAutofit/>
          </a:bodyPr>
          <a:lstStyle/>
          <a:p>
            <a:pPr marL="342900" marR="0" lvl="0" indent="-342900">
              <a:lnSpc>
                <a:spcPct val="115000"/>
              </a:lnSpc>
              <a:spcBef>
                <a:spcPts val="500"/>
              </a:spcBef>
              <a:spcAft>
                <a:spcPts val="0"/>
              </a:spcAft>
              <a:buFont typeface="Arial" panose="020B0604020202020204" pitchFamily="34" charset="0"/>
              <a:buChar char="•"/>
            </a:pPr>
            <a:r>
              <a:rPr lang="en-US" sz="2400" dirty="0">
                <a:cs typeface="Times New Roman" panose="02020603050405020304" pitchFamily="18" charset="0"/>
              </a:rPr>
              <a:t>Survey on place attachment, landscape preferences, and emotional effects during the pandemic (Liu, et al., 2022) </a:t>
            </a:r>
          </a:p>
          <a:p>
            <a:pPr marL="800100" lvl="1" indent="-342900">
              <a:lnSpc>
                <a:spcPct val="115000"/>
              </a:lnSpc>
              <a:spcAft>
                <a:spcPts val="0"/>
              </a:spcAft>
              <a:buFont typeface="Arial" panose="020B0604020202020204" pitchFamily="34" charset="0"/>
              <a:buChar char="•"/>
            </a:pPr>
            <a:r>
              <a:rPr lang="en-US" sz="2400" i="0" dirty="0">
                <a:cs typeface="Times New Roman" panose="02020603050405020304" pitchFamily="18" charset="0"/>
              </a:rPr>
              <a:t>Results: natural elements like trees, open areas, and bodies of water are essential to emotional recovery during a pandemic.</a:t>
            </a:r>
          </a:p>
          <a:p>
            <a:pPr marL="400050" lvl="1" indent="-400050">
              <a:lnSpc>
                <a:spcPct val="115000"/>
              </a:lnSpc>
              <a:spcAft>
                <a:spcPts val="0"/>
              </a:spcAft>
              <a:buFont typeface="Arial" panose="020B0604020202020204" pitchFamily="34" charset="0"/>
              <a:buChar char="•"/>
            </a:pPr>
            <a:r>
              <a:rPr lang="en-US" sz="2400" i="0" dirty="0">
                <a:cs typeface="Times New Roman" panose="02020603050405020304" pitchFamily="18" charset="0"/>
              </a:rPr>
              <a:t>Experimental study to measure the psychological effects of digital forest bathing compared to actual forest bathing (</a:t>
            </a:r>
            <a:r>
              <a:rPr lang="en-US" sz="2400" i="0" dirty="0" err="1">
                <a:cs typeface="Times New Roman" panose="02020603050405020304" pitchFamily="18" charset="0"/>
              </a:rPr>
              <a:t>Shinrin-yoku</a:t>
            </a:r>
            <a:r>
              <a:rPr lang="en-US" sz="2400" i="0" dirty="0">
                <a:cs typeface="Times New Roman" panose="02020603050405020304" pitchFamily="18" charset="0"/>
              </a:rPr>
              <a:t>) (Takayama et al., 2022)</a:t>
            </a:r>
          </a:p>
          <a:p>
            <a:pPr marL="862013" lvl="2" indent="-400050">
              <a:lnSpc>
                <a:spcPct val="115000"/>
              </a:lnSpc>
              <a:spcAft>
                <a:spcPts val="0"/>
              </a:spcAft>
              <a:buFont typeface="Arial" panose="020B0604020202020204" pitchFamily="34" charset="0"/>
              <a:buChar char="•"/>
            </a:pPr>
            <a:r>
              <a:rPr lang="en-US" sz="2400" dirty="0">
                <a:cs typeface="Times New Roman" panose="02020603050405020304" pitchFamily="18" charset="0"/>
              </a:rPr>
              <a:t>Results upheld the restorative effects and showed psychological effects similar to those from real forest bathing.</a:t>
            </a: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29957087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normAutofit/>
          </a:bodyPr>
          <a:lstStyle/>
          <a:p>
            <a:r>
              <a:rPr lang="en-US" dirty="0"/>
              <a:t>“Green Response” to the Pandemic</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a:xfrm>
            <a:off x="1333500" y="1779179"/>
            <a:ext cx="9521825" cy="4051300"/>
          </a:xfrm>
        </p:spPr>
        <p:txBody>
          <a:bodyPr>
            <a:noAutofit/>
          </a:bodyPr>
          <a:lstStyle/>
          <a:p>
            <a:pPr marL="342900" marR="0" lvl="0" indent="-342900">
              <a:lnSpc>
                <a:spcPct val="115000"/>
              </a:lnSpc>
              <a:spcBef>
                <a:spcPts val="500"/>
              </a:spcBef>
              <a:spcAft>
                <a:spcPts val="0"/>
              </a:spcAft>
              <a:buFont typeface="Arial" panose="020B0604020202020204" pitchFamily="34" charset="0"/>
              <a:buChar char="•"/>
            </a:pPr>
            <a:r>
              <a:rPr lang="en-US" sz="2400" dirty="0">
                <a:cs typeface="Times New Roman" panose="02020603050405020304" pitchFamily="18" charset="0"/>
              </a:rPr>
              <a:t>Increase in backyard gardening</a:t>
            </a:r>
          </a:p>
          <a:p>
            <a:pPr marL="342900" marR="0" lvl="0" indent="-342900">
              <a:lnSpc>
                <a:spcPct val="115000"/>
              </a:lnSpc>
              <a:spcBef>
                <a:spcPts val="500"/>
              </a:spcBef>
              <a:spcAft>
                <a:spcPts val="0"/>
              </a:spcAft>
              <a:buFont typeface="Arial" panose="020B0604020202020204" pitchFamily="34" charset="0"/>
              <a:buChar char="•"/>
            </a:pPr>
            <a:r>
              <a:rPr lang="en-US" sz="2400" dirty="0">
                <a:cs typeface="Times New Roman" panose="02020603050405020304" pitchFamily="18" charset="0"/>
              </a:rPr>
              <a:t>Increase in park use</a:t>
            </a:r>
          </a:p>
          <a:p>
            <a:pPr marL="342900" marR="0" lvl="0" indent="-342900">
              <a:lnSpc>
                <a:spcPct val="115000"/>
              </a:lnSpc>
              <a:spcBef>
                <a:spcPts val="500"/>
              </a:spcBef>
              <a:spcAft>
                <a:spcPts val="0"/>
              </a:spcAft>
              <a:buFont typeface="Arial" panose="020B0604020202020204" pitchFamily="34" charset="0"/>
              <a:buChar char="•"/>
            </a:pPr>
            <a:r>
              <a:rPr lang="en-US" sz="2400" dirty="0">
                <a:cs typeface="Times New Roman" panose="02020603050405020304" pitchFamily="18" charset="0"/>
                <a:hlinkClick r:id="rId4">
                  <a:extLst>
                    <a:ext uri="{A12FA001-AC4F-418D-AE19-62706E023703}">
                      <ahyp:hlinkClr xmlns:ahyp="http://schemas.microsoft.com/office/drawing/2018/hyperlinkcolor" val="tx"/>
                    </a:ext>
                  </a:extLst>
                </a:hlinkClick>
              </a:rPr>
              <a:t>PaRx</a:t>
            </a:r>
            <a:r>
              <a:rPr lang="en-US" sz="2400" dirty="0">
                <a:cs typeface="Times New Roman" panose="02020603050405020304" pitchFamily="18" charset="0"/>
              </a:rPr>
              <a:t> program expanded</a:t>
            </a:r>
          </a:p>
          <a:p>
            <a:pPr marL="800100" lvl="1" indent="-342900">
              <a:lnSpc>
                <a:spcPct val="115000"/>
              </a:lnSpc>
              <a:spcAft>
                <a:spcPts val="0"/>
              </a:spcAft>
              <a:buFont typeface="Arial" panose="020B0604020202020204" pitchFamily="34" charset="0"/>
              <a:buChar char="•"/>
            </a:pPr>
            <a:r>
              <a:rPr lang="en-US" sz="2400" i="0" dirty="0">
                <a:cs typeface="Times New Roman" panose="02020603050405020304" pitchFamily="18" charset="0"/>
              </a:rPr>
              <a:t>Doctors prescribe free national park passes for the purposes of improving health</a:t>
            </a:r>
          </a:p>
          <a:p>
            <a:pPr marL="800100" lvl="1" indent="-342900">
              <a:lnSpc>
                <a:spcPct val="115000"/>
              </a:lnSpc>
              <a:spcAft>
                <a:spcPts val="0"/>
              </a:spcAft>
              <a:buFont typeface="Arial" panose="020B0604020202020204" pitchFamily="34" charset="0"/>
              <a:buChar char="•"/>
            </a:pPr>
            <a:r>
              <a:rPr lang="en-US" sz="2400" i="0" dirty="0">
                <a:cs typeface="Times New Roman" panose="02020603050405020304" pitchFamily="18" charset="0"/>
              </a:rPr>
              <a:t>Patients are prescribed 2 hours/week in outdoor settings, 20+ minutes at a time (</a:t>
            </a:r>
            <a:r>
              <a:rPr lang="en-US" sz="2400" dirty="0">
                <a:cs typeface="Times New Roman" panose="02020603050405020304" pitchFamily="18" charset="0"/>
              </a:rPr>
              <a:t>The feel good factor, </a:t>
            </a:r>
            <a:r>
              <a:rPr lang="en-US" sz="2400" i="0" dirty="0" err="1">
                <a:cs typeface="Times New Roman" panose="02020603050405020304" pitchFamily="18" charset="0"/>
              </a:rPr>
              <a:t>nd</a:t>
            </a:r>
            <a:r>
              <a:rPr lang="en-US" sz="2400" i="0" dirty="0">
                <a:cs typeface="Times New Roman" panose="02020603050405020304" pitchFamily="18" charset="0"/>
              </a:rPr>
              <a:t>; PaRx, </a:t>
            </a:r>
            <a:r>
              <a:rPr lang="en-US" sz="2400" i="0" dirty="0" err="1">
                <a:cs typeface="Times New Roman" panose="02020603050405020304" pitchFamily="18" charset="0"/>
              </a:rPr>
              <a:t>nd</a:t>
            </a:r>
            <a:r>
              <a:rPr lang="en-US" sz="2400" i="0" dirty="0">
                <a:cs typeface="Times New Roman" panose="02020603050405020304" pitchFamily="18" charset="0"/>
              </a:rPr>
              <a:t>.; Vermes, 2021)</a:t>
            </a: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40610194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2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normAutofit/>
          </a:bodyPr>
          <a:lstStyle/>
          <a:p>
            <a:r>
              <a:rPr lang="en-US" dirty="0"/>
              <a:t>“Green Response” to the Pandemic</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a:xfrm>
            <a:off x="1333500" y="1779179"/>
            <a:ext cx="9521825" cy="4051300"/>
          </a:xfrm>
        </p:spPr>
        <p:txBody>
          <a:bodyPr>
            <a:noAutofit/>
          </a:bodyPr>
          <a:lstStyle/>
          <a:p>
            <a:pPr marL="342900" marR="0" lvl="0" indent="-342900">
              <a:lnSpc>
                <a:spcPct val="115000"/>
              </a:lnSpc>
              <a:spcBef>
                <a:spcPts val="500"/>
              </a:spcBef>
              <a:spcAft>
                <a:spcPts val="0"/>
              </a:spcAft>
              <a:buFont typeface="Arial" panose="020B0604020202020204" pitchFamily="34" charset="0"/>
              <a:buChar char="•"/>
            </a:pPr>
            <a:r>
              <a:rPr lang="en-US" sz="2400" i="0" dirty="0">
                <a:cs typeface="Times New Roman" panose="02020603050405020304" pitchFamily="18" charset="0"/>
              </a:rPr>
              <a:t>One study looked at restorative environments and post-traumatic growth (PTG) (Zobel et al., 2022)</a:t>
            </a:r>
          </a:p>
          <a:p>
            <a:pPr marL="800100" lvl="1" indent="-342900">
              <a:lnSpc>
                <a:spcPct val="115000"/>
              </a:lnSpc>
              <a:spcAft>
                <a:spcPts val="0"/>
              </a:spcAft>
              <a:buFont typeface="Arial" panose="020B0604020202020204" pitchFamily="34" charset="0"/>
              <a:buChar char="•"/>
            </a:pPr>
            <a:r>
              <a:rPr lang="en-US" sz="2400" i="0" dirty="0">
                <a:cs typeface="Times New Roman" panose="02020603050405020304" pitchFamily="18" charset="0"/>
              </a:rPr>
              <a:t>Compared the impact of the pandemic on our lives and daily behaviours to the DSM-5 definition of trauma, along with the outcomes of studies on the SARS outbreak, and proved the likelihood of Covid-19 pandemic-induced PTSD.</a:t>
            </a:r>
          </a:p>
          <a:p>
            <a:pPr marL="800100" lvl="1" indent="-342900">
              <a:lnSpc>
                <a:spcPct val="115000"/>
              </a:lnSpc>
              <a:spcAft>
                <a:spcPts val="0"/>
              </a:spcAft>
              <a:buFont typeface="Arial" panose="020B0604020202020204" pitchFamily="34" charset="0"/>
              <a:buChar char="•"/>
            </a:pPr>
            <a:r>
              <a:rPr lang="en-US" sz="2400" i="0" dirty="0">
                <a:cs typeface="Times New Roman" panose="02020603050405020304" pitchFamily="18" charset="0"/>
              </a:rPr>
              <a:t>Survey measured and correlated restorative qualities of the home environment and time in nature to PTG. Restorative qualities in these environments correlated to spiritual changes – a core outcome within PTG.</a:t>
            </a:r>
          </a:p>
          <a:p>
            <a:pPr marL="800100" lvl="1" indent="-342900">
              <a:lnSpc>
                <a:spcPct val="115000"/>
              </a:lnSpc>
              <a:spcAft>
                <a:spcPts val="0"/>
              </a:spcAft>
              <a:buFont typeface="Arial" panose="020B0604020202020204" pitchFamily="34" charset="0"/>
              <a:buChar char="•"/>
            </a:pPr>
            <a:endParaRPr lang="en-US" sz="2400" i="0" dirty="0">
              <a:cs typeface="Times New Roman" panose="02020603050405020304" pitchFamily="18" charset="0"/>
            </a:endParaRP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12944046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0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normAutofit/>
          </a:bodyPr>
          <a:lstStyle/>
          <a:p>
            <a:r>
              <a:rPr lang="en-US" dirty="0"/>
              <a:t>Green Responses – Tidball, 2012</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a:xfrm>
            <a:off x="1333500" y="1779179"/>
            <a:ext cx="9521825" cy="4051300"/>
          </a:xfrm>
        </p:spPr>
        <p:txBody>
          <a:bodyPr>
            <a:noAutofit/>
          </a:bodyPr>
          <a:lstStyle/>
          <a:p>
            <a:pPr marL="347663" lvl="1" indent="-347663">
              <a:lnSpc>
                <a:spcPct val="115000"/>
              </a:lnSpc>
              <a:spcAft>
                <a:spcPts val="0"/>
              </a:spcAft>
              <a:buFont typeface="Arial" panose="020B0604020202020204" pitchFamily="34" charset="0"/>
              <a:buChar char="•"/>
            </a:pPr>
            <a:r>
              <a:rPr lang="en-US" sz="2200" i="0" dirty="0">
                <a:ea typeface="Times New Roman" panose="02020603050405020304" pitchFamily="18" charset="0"/>
                <a:cs typeface="Times New Roman" panose="02020603050405020304" pitchFamily="18" charset="0"/>
              </a:rPr>
              <a:t>L</a:t>
            </a:r>
            <a:r>
              <a:rPr lang="en-US" sz="2200" i="0" dirty="0">
                <a:effectLst/>
                <a:ea typeface="Times New Roman" panose="02020603050405020304" pitchFamily="18" charset="0"/>
                <a:cs typeface="Times New Roman" panose="02020603050405020304" pitchFamily="18" charset="0"/>
              </a:rPr>
              <a:t>arge-scale disasters (a flu pandemic was included in the examples) remind humans of their attraction to living things, and of cultivating living things, for their ability to recover and to gather resilience. </a:t>
            </a:r>
          </a:p>
          <a:p>
            <a:pPr marL="804863" lvl="2" indent="-347663">
              <a:lnSpc>
                <a:spcPct val="115000"/>
              </a:lnSpc>
              <a:spcAft>
                <a:spcPts val="0"/>
              </a:spcAft>
              <a:buFont typeface="Arial" panose="020B0604020202020204" pitchFamily="34" charset="0"/>
              <a:buChar char="•"/>
            </a:pPr>
            <a:r>
              <a:rPr lang="en-US" sz="2200" i="0" dirty="0">
                <a:effectLst/>
                <a:ea typeface="Times New Roman" panose="02020603050405020304" pitchFamily="18" charset="0"/>
                <a:cs typeface="Times New Roman" panose="02020603050405020304" pitchFamily="18" charset="0"/>
              </a:rPr>
              <a:t>community gardening by veterans and widows in Bosnia</a:t>
            </a:r>
          </a:p>
          <a:p>
            <a:pPr marL="804863" lvl="2" indent="-347663">
              <a:lnSpc>
                <a:spcPct val="115000"/>
              </a:lnSpc>
              <a:spcAft>
                <a:spcPts val="0"/>
              </a:spcAft>
              <a:buFont typeface="Arial" panose="020B0604020202020204" pitchFamily="34" charset="0"/>
              <a:buChar char="•"/>
            </a:pPr>
            <a:r>
              <a:rPr lang="en-US" sz="2200" i="0" dirty="0">
                <a:effectLst/>
                <a:ea typeface="Times New Roman" panose="02020603050405020304" pitchFamily="18" charset="0"/>
                <a:cs typeface="Times New Roman" panose="02020603050405020304" pitchFamily="18" charset="0"/>
              </a:rPr>
              <a:t>caretaking of trees that survived in Hiroshima</a:t>
            </a:r>
          </a:p>
          <a:p>
            <a:pPr marL="804863" lvl="2" indent="-347663">
              <a:lnSpc>
                <a:spcPct val="115000"/>
              </a:lnSpc>
              <a:spcAft>
                <a:spcPts val="0"/>
              </a:spcAft>
              <a:buFont typeface="Arial" panose="020B0604020202020204" pitchFamily="34" charset="0"/>
              <a:buChar char="•"/>
            </a:pPr>
            <a:r>
              <a:rPr lang="en-US" sz="2200" i="0" dirty="0">
                <a:effectLst/>
                <a:ea typeface="Times New Roman" panose="02020603050405020304" pitchFamily="18" charset="0"/>
                <a:cs typeface="Times New Roman" panose="02020603050405020304" pitchFamily="18" charset="0"/>
              </a:rPr>
              <a:t>planting of flowers in WWI trenches</a:t>
            </a:r>
            <a:endParaRPr lang="en-US" sz="2200" i="0" dirty="0">
              <a:ea typeface="Times New Roman" panose="02020603050405020304" pitchFamily="18" charset="0"/>
              <a:cs typeface="Times New Roman" panose="02020603050405020304" pitchFamily="18" charset="0"/>
            </a:endParaRPr>
          </a:p>
          <a:p>
            <a:pPr marL="347663" lvl="1" indent="-347663">
              <a:lnSpc>
                <a:spcPct val="115000"/>
              </a:lnSpc>
              <a:spcAft>
                <a:spcPts val="0"/>
              </a:spcAft>
              <a:buFont typeface="Arial" panose="020B0604020202020204" pitchFamily="34" charset="0"/>
              <a:buChar char="•"/>
            </a:pPr>
            <a:r>
              <a:rPr lang="en-US" sz="2200" i="0" dirty="0">
                <a:effectLst/>
                <a:ea typeface="Times New Roman" panose="02020603050405020304" pitchFamily="18" charset="0"/>
                <a:cs typeface="Times New Roman" panose="02020603050405020304" pitchFamily="18" charset="0"/>
              </a:rPr>
              <a:t>Nature is used as therapy, gardening is considered horticultural therapy, and green spaces are used as restorative spaces for those dealing with trauma</a:t>
            </a:r>
          </a:p>
          <a:p>
            <a:pPr marL="347663" lvl="1" indent="-347663">
              <a:lnSpc>
                <a:spcPct val="115000"/>
              </a:lnSpc>
              <a:spcAft>
                <a:spcPts val="0"/>
              </a:spcAft>
              <a:buFont typeface="Arial" panose="020B0604020202020204" pitchFamily="34" charset="0"/>
              <a:buChar char="•"/>
            </a:pPr>
            <a:r>
              <a:rPr lang="en-US" sz="2200" i="0" dirty="0">
                <a:effectLst/>
                <a:ea typeface="Times New Roman" panose="02020603050405020304" pitchFamily="18" charset="0"/>
                <a:cs typeface="Times New Roman" panose="02020603050405020304" pitchFamily="18" charset="0"/>
              </a:rPr>
              <a:t>What is our “green response” when it comes to study spaces?</a:t>
            </a:r>
            <a:endParaRPr lang="en-US" sz="2200" i="0" dirty="0">
              <a:cs typeface="Times New Roman" panose="02020603050405020304" pitchFamily="18" charset="0"/>
            </a:endParaRP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13274990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42D0E-D321-8047-28C1-962EA8222388}"/>
              </a:ext>
            </a:extLst>
          </p:cNvPr>
          <p:cNvSpPr>
            <a:spLocks noGrp="1"/>
          </p:cNvSpPr>
          <p:nvPr>
            <p:ph type="title"/>
          </p:nvPr>
        </p:nvSpPr>
        <p:spPr/>
        <p:txBody>
          <a:bodyPr/>
          <a:lstStyle/>
          <a:p>
            <a:r>
              <a:rPr lang="en-US" dirty="0"/>
              <a:t>Recommendations</a:t>
            </a:r>
          </a:p>
        </p:txBody>
      </p:sp>
      <p:sp>
        <p:nvSpPr>
          <p:cNvPr id="3" name="Text Placeholder 2">
            <a:extLst>
              <a:ext uri="{FF2B5EF4-FFF2-40B4-BE49-F238E27FC236}">
                <a16:creationId xmlns:a16="http://schemas.microsoft.com/office/drawing/2014/main" id="{8555D708-397D-8A3F-22BE-7C3752423FC7}"/>
              </a:ext>
            </a:extLst>
          </p:cNvPr>
          <p:cNvSpPr>
            <a:spLocks noGrp="1"/>
          </p:cNvSpPr>
          <p:nvPr>
            <p:ph type="body" idx="1"/>
          </p:nvPr>
        </p:nvSpPr>
        <p:spPr/>
        <p:txBody>
          <a:bodyPr/>
          <a:lstStyle/>
          <a:p>
            <a:endParaRPr lang="en-US"/>
          </a:p>
        </p:txBody>
      </p:sp>
      <p:sp>
        <p:nvSpPr>
          <p:cNvPr id="6" name="Slide Number Placeholder 5">
            <a:extLst>
              <a:ext uri="{FF2B5EF4-FFF2-40B4-BE49-F238E27FC236}">
                <a16:creationId xmlns:a16="http://schemas.microsoft.com/office/drawing/2014/main" id="{3858F6AF-C977-A076-D75E-63C9F6514625}"/>
              </a:ext>
            </a:extLst>
          </p:cNvPr>
          <p:cNvSpPr>
            <a:spLocks noGrp="1"/>
          </p:cNvSpPr>
          <p:nvPr>
            <p:ph type="sldNum" sz="quarter" idx="12"/>
          </p:nvPr>
        </p:nvSpPr>
        <p:spPr/>
        <p:txBody>
          <a:bodyPr/>
          <a:lstStyle/>
          <a:p>
            <a:fld id="{C3DB2ADC-AF19-4574-8C10-79B5B04FCA27}" type="slidenum">
              <a:rPr lang="en-US" smtClean="0"/>
              <a:pPr/>
              <a:t>49</a:t>
            </a:fld>
            <a:endParaRPr lang="en-US" dirty="0"/>
          </a:p>
        </p:txBody>
      </p:sp>
    </p:spTree>
    <p:extLst>
      <p:ext uri="{BB962C8B-B14F-4D97-AF65-F5344CB8AC3E}">
        <p14:creationId xmlns:p14="http://schemas.microsoft.com/office/powerpoint/2010/main" val="9540019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30BC9609-A8AF-411F-A9E0-C3B93C8945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2" name="Title 1">
            <a:extLst>
              <a:ext uri="{FF2B5EF4-FFF2-40B4-BE49-F238E27FC236}">
                <a16:creationId xmlns:a16="http://schemas.microsoft.com/office/drawing/2014/main" id="{E0A70AE5-4155-18D2-0E56-9A1C29095E7D}"/>
              </a:ext>
            </a:extLst>
          </p:cNvPr>
          <p:cNvSpPr>
            <a:spLocks noGrp="1"/>
          </p:cNvSpPr>
          <p:nvPr>
            <p:ph type="title"/>
          </p:nvPr>
        </p:nvSpPr>
        <p:spPr>
          <a:xfrm>
            <a:off x="640080" y="639704"/>
            <a:ext cx="3299579" cy="5577840"/>
          </a:xfrm>
        </p:spPr>
        <p:txBody>
          <a:bodyPr anchor="ctr">
            <a:normAutofit/>
          </a:bodyPr>
          <a:lstStyle/>
          <a:p>
            <a:pPr algn="ctr"/>
            <a:r>
              <a:rPr lang="en-US" dirty="0"/>
              <a:t>Great Recession </a:t>
            </a:r>
            <a:br>
              <a:rPr lang="en-US" dirty="0"/>
            </a:br>
            <a:r>
              <a:rPr lang="en-US" dirty="0"/>
              <a:t>&amp; </a:t>
            </a:r>
            <a:br>
              <a:rPr lang="en-US" dirty="0"/>
            </a:br>
            <a:r>
              <a:rPr lang="en-US" dirty="0"/>
              <a:t>SARS</a:t>
            </a:r>
          </a:p>
        </p:txBody>
      </p:sp>
      <p:sp>
        <p:nvSpPr>
          <p:cNvPr id="6" name="Slide Number Placeholder 5">
            <a:extLst>
              <a:ext uri="{FF2B5EF4-FFF2-40B4-BE49-F238E27FC236}">
                <a16:creationId xmlns:a16="http://schemas.microsoft.com/office/drawing/2014/main" id="{D9A97ADD-CFAD-D595-6490-4B2E7A0AE080}"/>
              </a:ext>
            </a:extLst>
          </p:cNvPr>
          <p:cNvSpPr>
            <a:spLocks noGrp="1"/>
          </p:cNvSpPr>
          <p:nvPr>
            <p:ph type="sldNum" sz="quarter" idx="12"/>
          </p:nvPr>
        </p:nvSpPr>
        <p:spPr>
          <a:xfrm>
            <a:off x="9472736" y="6453386"/>
            <a:ext cx="1596292" cy="404614"/>
          </a:xfrm>
        </p:spPr>
        <p:txBody>
          <a:bodyPr>
            <a:normAutofit/>
          </a:bodyPr>
          <a:lstStyle/>
          <a:p>
            <a:pPr marL="0" marR="0" lvl="0" indent="0" algn="r" defTabSz="457200" rtl="0" eaLnBrk="1" fontAlgn="auto" latinLnBrk="0" hangingPunct="1">
              <a:lnSpc>
                <a:spcPct val="100000"/>
              </a:lnSpc>
              <a:spcBef>
                <a:spcPts val="0"/>
              </a:spcBef>
              <a:spcAft>
                <a:spcPts val="600"/>
              </a:spcAft>
              <a:buClrTx/>
              <a:buSzTx/>
              <a:buFontTx/>
              <a:buNone/>
              <a:tabLst/>
              <a:defRPr/>
            </a:pPr>
            <a:fld id="{C3DB2ADC-AF19-4574-8C10-79B5B04FCA2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600"/>
                </a:spcAft>
                <a:buClrTx/>
                <a:buSzTx/>
                <a:buFontTx/>
                <a:buNone/>
                <a:tabLst/>
                <a:defRPr/>
              </a:pPr>
              <a:t>5</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graphicFrame>
        <p:nvGraphicFramePr>
          <p:cNvPr id="16" name="Content Placeholder 13">
            <a:extLst>
              <a:ext uri="{FF2B5EF4-FFF2-40B4-BE49-F238E27FC236}">
                <a16:creationId xmlns:a16="http://schemas.microsoft.com/office/drawing/2014/main" id="{402A6897-2C13-54E2-B3B0-A998270B23FF}"/>
              </a:ext>
            </a:extLst>
          </p:cNvPr>
          <p:cNvGraphicFramePr>
            <a:graphicFrameLocks noGrp="1"/>
          </p:cNvGraphicFramePr>
          <p:nvPr>
            <p:ph idx="1"/>
            <p:extLst>
              <p:ext uri="{D42A27DB-BD31-4B8C-83A1-F6EECF244321}">
                <p14:modId xmlns:p14="http://schemas.microsoft.com/office/powerpoint/2010/main" val="3916552420"/>
              </p:ext>
            </p:extLst>
          </p:nvPr>
        </p:nvGraphicFramePr>
        <p:xfrm>
          <a:off x="4901472" y="639705"/>
          <a:ext cx="6506304" cy="55778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2281417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2C7F04A-6CF6-4CF1-BAEE-2B210EFC6B58}"/>
              </a:ext>
            </a:extLst>
          </p:cNvPr>
          <p:cNvSpPr>
            <a:spLocks noGrp="1"/>
          </p:cNvSpPr>
          <p:nvPr>
            <p:ph type="title"/>
          </p:nvPr>
        </p:nvSpPr>
        <p:spPr>
          <a:xfrm>
            <a:off x="800098" y="904730"/>
            <a:ext cx="4620987" cy="1652590"/>
          </a:xfrm>
        </p:spPr>
        <p:txBody>
          <a:bodyPr/>
          <a:lstStyle/>
          <a:p>
            <a:r>
              <a:rPr lang="en-US" dirty="0"/>
              <a:t>Recommendations</a:t>
            </a:r>
          </a:p>
        </p:txBody>
      </p:sp>
      <p:sp>
        <p:nvSpPr>
          <p:cNvPr id="6" name="Content Placeholder 5">
            <a:extLst>
              <a:ext uri="{FF2B5EF4-FFF2-40B4-BE49-F238E27FC236}">
                <a16:creationId xmlns:a16="http://schemas.microsoft.com/office/drawing/2014/main" id="{F35FCE68-0761-421A-922F-077DEB02E062}"/>
              </a:ext>
            </a:extLst>
          </p:cNvPr>
          <p:cNvSpPr>
            <a:spLocks noGrp="1"/>
          </p:cNvSpPr>
          <p:nvPr>
            <p:ph idx="1"/>
          </p:nvPr>
        </p:nvSpPr>
        <p:spPr>
          <a:xfrm>
            <a:off x="5519057" y="952368"/>
            <a:ext cx="5872844" cy="1773893"/>
          </a:xfrm>
        </p:spPr>
        <p:txBody>
          <a:bodyPr>
            <a:normAutofit fontScale="92500"/>
          </a:bodyPr>
          <a:lstStyle/>
          <a:p>
            <a:r>
              <a:rPr lang="en-US" dirty="0"/>
              <a:t>This is not an exhaustive list. It is intended to inspire further thoughtful considerations. Additional considerations should be given for increasing a sense of belonging, with considerations for equity, diversity, inclusion and accessibility. For convenience, I am basing the suggestions on the scenario of a Killam Library renovation. </a:t>
            </a:r>
          </a:p>
        </p:txBody>
      </p:sp>
      <p:pic>
        <p:nvPicPr>
          <p:cNvPr id="14" name="Picture Placeholder 13" descr="A person walking along a bridge in a forest ">
            <a:extLst>
              <a:ext uri="{FF2B5EF4-FFF2-40B4-BE49-F238E27FC236}">
                <a16:creationId xmlns:a16="http://schemas.microsoft.com/office/drawing/2014/main" id="{4643E7D7-B55D-4673-951C-3F23015C581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t="16" b="16"/>
          <a:stretch/>
        </p:blipFill>
        <p:spPr/>
      </p:pic>
      <p:pic>
        <p:nvPicPr>
          <p:cNvPr id="15" name="Picture Placeholder 14" descr="An aerial view of a forest in the snow">
            <a:extLst>
              <a:ext uri="{FF2B5EF4-FFF2-40B4-BE49-F238E27FC236}">
                <a16:creationId xmlns:a16="http://schemas.microsoft.com/office/drawing/2014/main" id="{81A87375-F390-4DEE-8F4B-B60B12B0F91B}"/>
              </a:ext>
            </a:extLst>
          </p:cNvPr>
          <p:cNvPicPr>
            <a:picLocks noGrp="1" noChangeAspect="1"/>
          </p:cNvPicPr>
          <p:nvPr>
            <p:ph type="pic" sz="quarter" idx="14"/>
          </p:nvPr>
        </p:nvPicPr>
        <p:blipFill rotWithShape="1">
          <a:blip r:embed="rId4" cstate="screen">
            <a:extLst>
              <a:ext uri="{28A0092B-C50C-407E-A947-70E740481C1C}">
                <a14:useLocalDpi xmlns:a14="http://schemas.microsoft.com/office/drawing/2010/main"/>
              </a:ext>
            </a:extLst>
          </a:blip>
          <a:srcRect t="63" b="63"/>
          <a:stretch/>
        </p:blipFill>
        <p:spPr/>
      </p:pic>
      <p:sp>
        <p:nvSpPr>
          <p:cNvPr id="3" name="Footer Placeholder 2">
            <a:extLst>
              <a:ext uri="{FF2B5EF4-FFF2-40B4-BE49-F238E27FC236}">
                <a16:creationId xmlns:a16="http://schemas.microsoft.com/office/drawing/2014/main" id="{EB2D8EB9-86D8-46F2-805C-7BA07DB989B8}"/>
              </a:ext>
            </a:extLst>
          </p:cNvPr>
          <p:cNvSpPr>
            <a:spLocks noGrp="1"/>
          </p:cNvSpPr>
          <p:nvPr>
            <p:ph type="ftr" sz="quarter" idx="11"/>
          </p:nvPr>
        </p:nvSpPr>
        <p:spPr/>
        <p:txBody>
          <a:bodyPr/>
          <a:lstStyle/>
          <a:p>
            <a:r>
              <a:rPr lang="en-US"/>
              <a:t>PRESENTATION TITLE</a:t>
            </a:r>
            <a:endParaRPr lang="en-US" dirty="0"/>
          </a:p>
        </p:txBody>
      </p:sp>
      <p:sp>
        <p:nvSpPr>
          <p:cNvPr id="2" name="Date Placeholder 1">
            <a:extLst>
              <a:ext uri="{FF2B5EF4-FFF2-40B4-BE49-F238E27FC236}">
                <a16:creationId xmlns:a16="http://schemas.microsoft.com/office/drawing/2014/main" id="{C0D6D7AB-45AD-4E39-B4E3-CC1786053CFC}"/>
              </a:ext>
            </a:extLst>
          </p:cNvPr>
          <p:cNvSpPr>
            <a:spLocks noGrp="1"/>
          </p:cNvSpPr>
          <p:nvPr>
            <p:ph type="dt" sz="half" idx="10"/>
          </p:nvPr>
        </p:nvSpPr>
        <p:spPr/>
        <p:txBody>
          <a:bodyPr/>
          <a:lstStyle/>
          <a:p>
            <a:r>
              <a:rPr lang="en-US"/>
              <a:t>2/11/20XX</a:t>
            </a:r>
          </a:p>
        </p:txBody>
      </p:sp>
      <p:sp>
        <p:nvSpPr>
          <p:cNvPr id="4" name="Slide Number Placeholder 3">
            <a:extLst>
              <a:ext uri="{FF2B5EF4-FFF2-40B4-BE49-F238E27FC236}">
                <a16:creationId xmlns:a16="http://schemas.microsoft.com/office/drawing/2014/main" id="{A5BB3454-C461-4318-8C59-919AC8FD3CDF}"/>
              </a:ext>
            </a:extLst>
          </p:cNvPr>
          <p:cNvSpPr>
            <a:spLocks noGrp="1"/>
          </p:cNvSpPr>
          <p:nvPr>
            <p:ph type="sldNum" sz="quarter" idx="12"/>
          </p:nvPr>
        </p:nvSpPr>
        <p:spPr/>
        <p:txBody>
          <a:bodyPr/>
          <a:lstStyle/>
          <a:p>
            <a:fld id="{A53D7EE4-1EDB-42FD-B6B7-A82C9F31F0F4}" type="slidenum">
              <a:rPr lang="en-US" smtClean="0"/>
              <a:pPr/>
              <a:t>50</a:t>
            </a:fld>
            <a:endParaRPr lang="en-US"/>
          </a:p>
        </p:txBody>
      </p:sp>
    </p:spTree>
    <p:extLst>
      <p:ext uri="{BB962C8B-B14F-4D97-AF65-F5344CB8AC3E}">
        <p14:creationId xmlns:p14="http://schemas.microsoft.com/office/powerpoint/2010/main" val="68372550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lstStyle/>
          <a:p>
            <a:r>
              <a:rPr lang="en-US" dirty="0"/>
              <a:t>Recommendations</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p:txBody>
          <a:bodyPr>
            <a:noAutofit/>
          </a:bodyPr>
          <a:lstStyle/>
          <a:p>
            <a:pPr marL="342900" marR="0" lvl="0" indent="-342900">
              <a:lnSpc>
                <a:spcPct val="115000"/>
              </a:lnSpc>
              <a:spcBef>
                <a:spcPts val="500"/>
              </a:spcBef>
              <a:spcAft>
                <a:spcPts val="0"/>
              </a:spcAft>
              <a:buFont typeface="+mj-lt"/>
              <a:buAutoNum type="arabicParenR"/>
            </a:pPr>
            <a:r>
              <a:rPr lang="en-US" sz="1800" dirty="0">
                <a:effectLst/>
                <a:ea typeface="Times New Roman" panose="02020603050405020304" pitchFamily="18" charset="0"/>
                <a:cs typeface="Times New Roman" panose="02020603050405020304" pitchFamily="18" charset="0"/>
              </a:rPr>
              <a:t>Of the 14 biophilic design patterns, I believe the following 5 are the most important for study spaces, based on the strength of research on their effects on stress reduction, cognitive performance and mood. In order of priority, and with customized suggestions: </a:t>
            </a:r>
          </a:p>
          <a:p>
            <a:pPr marL="457200" marR="0">
              <a:lnSpc>
                <a:spcPct val="115000"/>
              </a:lnSpc>
              <a:spcBef>
                <a:spcPts val="0"/>
              </a:spcBef>
              <a:spcAft>
                <a:spcPts val="0"/>
              </a:spcAft>
            </a:pPr>
            <a:r>
              <a:rPr lang="en-US" sz="1800" dirty="0">
                <a:effectLst/>
                <a:ea typeface="Times New Roman" panose="02020603050405020304" pitchFamily="18" charset="0"/>
                <a:cs typeface="Times New Roman" panose="02020603050405020304" pitchFamily="18" charset="0"/>
              </a:rPr>
              <a:t> </a:t>
            </a:r>
          </a:p>
          <a:p>
            <a:pPr marL="742950" marR="0" lvl="1" indent="-285750">
              <a:lnSpc>
                <a:spcPct val="115000"/>
              </a:lnSpc>
              <a:spcBef>
                <a:spcPts val="0"/>
              </a:spcBef>
              <a:spcAft>
                <a:spcPts val="0"/>
              </a:spcAft>
              <a:buFont typeface="+mj-lt"/>
              <a:buAutoNum type="alphaLcParenR"/>
            </a:pPr>
            <a:r>
              <a:rPr lang="en-US" sz="1800" dirty="0">
                <a:effectLst/>
                <a:ea typeface="Times New Roman" panose="02020603050405020304" pitchFamily="18" charset="0"/>
                <a:cs typeface="Times New Roman" panose="02020603050405020304" pitchFamily="18" charset="0"/>
              </a:rPr>
              <a:t>Provide a </a:t>
            </a:r>
            <a:r>
              <a:rPr lang="en-US" sz="1800" b="1" dirty="0">
                <a:effectLst/>
                <a:ea typeface="Times New Roman" panose="02020603050405020304" pitchFamily="18" charset="0"/>
                <a:cs typeface="Times New Roman" panose="02020603050405020304" pitchFamily="18" charset="0"/>
              </a:rPr>
              <a:t>visual connection with nature</a:t>
            </a:r>
            <a:r>
              <a:rPr lang="en-US" sz="1800" dirty="0">
                <a:effectLst/>
                <a:ea typeface="Times New Roman" panose="02020603050405020304" pitchFamily="18" charset="0"/>
                <a:cs typeface="Times New Roman" panose="02020603050405020304" pitchFamily="18" charset="0"/>
              </a:rPr>
              <a:t> via an indoor garden, single potted plants or other installations such as aquariums, terrariums with amphibians, ant farms, etc. Research shows these strongly improve levels of stress, attention and happiness.</a:t>
            </a:r>
          </a:p>
          <a:p>
            <a:pPr marL="457200" marR="0">
              <a:lnSpc>
                <a:spcPct val="115000"/>
              </a:lnSpc>
              <a:spcBef>
                <a:spcPts val="0"/>
              </a:spcBef>
              <a:spcAft>
                <a:spcPts val="0"/>
              </a:spcAft>
            </a:pPr>
            <a:r>
              <a:rPr lang="en-US" sz="1800" dirty="0">
                <a:effectLst/>
                <a:ea typeface="Times New Roman" panose="02020603050405020304" pitchFamily="18" charset="0"/>
                <a:cs typeface="Times New Roman" panose="02020603050405020304" pitchFamily="18" charset="0"/>
              </a:rPr>
              <a:t> </a:t>
            </a:r>
          </a:p>
          <a:p>
            <a:pPr marL="739775" marR="0" lvl="1" indent="-282575">
              <a:lnSpc>
                <a:spcPct val="115000"/>
              </a:lnSpc>
              <a:spcBef>
                <a:spcPts val="0"/>
              </a:spcBef>
              <a:spcAft>
                <a:spcPts val="1000"/>
              </a:spcAft>
            </a:pPr>
            <a:r>
              <a:rPr lang="en-US" sz="1800" dirty="0">
                <a:effectLst/>
                <a:ea typeface="Times New Roman" panose="02020603050405020304" pitchFamily="18" charset="0"/>
                <a:cs typeface="Times New Roman" panose="02020603050405020304" pitchFamily="18" charset="0"/>
              </a:rPr>
              <a:t>b)	</a:t>
            </a:r>
            <a:r>
              <a:rPr lang="en-US" sz="1800" dirty="0">
                <a:cs typeface="Times New Roman" panose="02020603050405020304" pitchFamily="18" charset="0"/>
              </a:rPr>
              <a:t>Provide</a:t>
            </a:r>
            <a:r>
              <a:rPr lang="en-US" sz="1800" dirty="0">
                <a:effectLst/>
                <a:ea typeface="Times New Roman" panose="02020603050405020304" pitchFamily="18" charset="0"/>
                <a:cs typeface="Times New Roman" panose="02020603050405020304" pitchFamily="18" charset="0"/>
              </a:rPr>
              <a:t> for </a:t>
            </a:r>
            <a:r>
              <a:rPr lang="en-US" sz="1800" b="1" dirty="0">
                <a:effectLst/>
                <a:ea typeface="Times New Roman" panose="02020603050405020304" pitchFamily="18" charset="0"/>
                <a:cs typeface="Times New Roman" panose="02020603050405020304" pitchFamily="18" charset="0"/>
              </a:rPr>
              <a:t>prospect</a:t>
            </a:r>
            <a:r>
              <a:rPr lang="en-US" sz="1800" dirty="0">
                <a:effectLst/>
                <a:ea typeface="Times New Roman" panose="02020603050405020304" pitchFamily="18" charset="0"/>
                <a:cs typeface="Times New Roman" panose="02020603050405020304" pitchFamily="18" charset="0"/>
              </a:rPr>
              <a:t> – Also highly impactful, a broad view allows one to survey their surrounding environment. This is already achieved with the views into the atrium; however, atrium overhangs (or balconies), a third stair (these also provide social opportunities), and any broad view to the building’s exterior would provide further effects of comfort and safety, and reduction of stress, boredom and fatigue. (Atrium overhangs would also provide for the patterns of refuge and risk.)</a:t>
            </a: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35806996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lstStyle/>
          <a:p>
            <a:r>
              <a:rPr lang="en-US" dirty="0"/>
              <a:t>Recommendations</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p:txBody>
          <a:bodyPr>
            <a:noAutofit/>
          </a:bodyPr>
          <a:lstStyle/>
          <a:p>
            <a:pPr marL="739775" marR="0" lvl="1" indent="-282575">
              <a:lnSpc>
                <a:spcPct val="115000"/>
              </a:lnSpc>
              <a:spcBef>
                <a:spcPts val="500"/>
              </a:spcBef>
              <a:spcAft>
                <a:spcPts val="0"/>
              </a:spcAft>
            </a:pPr>
            <a:r>
              <a:rPr lang="en-US" sz="1800" dirty="0">
                <a:effectLst/>
                <a:ea typeface="Times New Roman" panose="02020603050405020304" pitchFamily="18" charset="0"/>
                <a:cs typeface="Times New Roman" panose="02020603050405020304" pitchFamily="18" charset="0"/>
              </a:rPr>
              <a:t>c)	Provide a </a:t>
            </a:r>
            <a:r>
              <a:rPr lang="en-US" sz="1800" b="1" dirty="0">
                <a:effectLst/>
                <a:ea typeface="Times New Roman" panose="02020603050405020304" pitchFamily="18" charset="0"/>
                <a:cs typeface="Times New Roman" panose="02020603050405020304" pitchFamily="18" charset="0"/>
              </a:rPr>
              <a:t>non-visual connection with nature</a:t>
            </a:r>
            <a:r>
              <a:rPr lang="en-US" sz="1800" dirty="0">
                <a:effectLst/>
                <a:ea typeface="Times New Roman" panose="02020603050405020304" pitchFamily="18" charset="0"/>
                <a:cs typeface="Times New Roman" panose="02020603050405020304" pitchFamily="18" charset="0"/>
              </a:rPr>
              <a:t>, particularly through the presence of a water fountain or any movement of water that creates a sound (this is two patterns in one). This would reduce stress, improve cognitive function, memory and concentration, and elevate mood.</a:t>
            </a:r>
          </a:p>
          <a:p>
            <a:pPr marL="457200" marR="0">
              <a:lnSpc>
                <a:spcPct val="115000"/>
              </a:lnSpc>
              <a:spcBef>
                <a:spcPts val="0"/>
              </a:spcBef>
              <a:spcAft>
                <a:spcPts val="0"/>
              </a:spcAft>
            </a:pPr>
            <a:r>
              <a:rPr lang="en-US" sz="1800" dirty="0">
                <a:effectLst/>
                <a:ea typeface="Times New Roman" panose="02020603050405020304" pitchFamily="18" charset="0"/>
                <a:cs typeface="Times New Roman" panose="02020603050405020304" pitchFamily="18" charset="0"/>
              </a:rPr>
              <a:t> </a:t>
            </a:r>
          </a:p>
          <a:p>
            <a:pPr marL="739775" marR="0" lvl="1" indent="-282575">
              <a:lnSpc>
                <a:spcPct val="115000"/>
              </a:lnSpc>
              <a:spcBef>
                <a:spcPts val="0"/>
              </a:spcBef>
              <a:spcAft>
                <a:spcPts val="0"/>
              </a:spcAft>
            </a:pPr>
            <a:r>
              <a:rPr lang="en-US" sz="1800" dirty="0">
                <a:effectLst/>
                <a:ea typeface="Times New Roman" panose="02020603050405020304" pitchFamily="18" charset="0"/>
                <a:cs typeface="Times New Roman" panose="02020603050405020304" pitchFamily="18" charset="0"/>
              </a:rPr>
              <a:t>d)	Provide places of </a:t>
            </a:r>
            <a:r>
              <a:rPr lang="en-US" sz="1800" b="1" dirty="0">
                <a:effectLst/>
                <a:ea typeface="Times New Roman" panose="02020603050405020304" pitchFamily="18" charset="0"/>
                <a:cs typeface="Times New Roman" panose="02020603050405020304" pitchFamily="18" charset="0"/>
              </a:rPr>
              <a:t>refuge</a:t>
            </a:r>
            <a:r>
              <a:rPr lang="en-US" sz="1800" dirty="0">
                <a:effectLst/>
                <a:ea typeface="Times New Roman" panose="02020603050405020304" pitchFamily="18" charset="0"/>
                <a:cs typeface="Times New Roman" panose="02020603050405020304" pitchFamily="18" charset="0"/>
              </a:rPr>
              <a:t> – e.g., placement of furniture in alcoves, partially enclosed cubicles, rolling white boards that can be used to create a sense of privacy/refuge where one can feel enclosed but with a view of the surroundings. Places of refuge allow users to feel safe and to concentrate better. </a:t>
            </a:r>
          </a:p>
          <a:p>
            <a:pPr marL="457200" marR="0">
              <a:lnSpc>
                <a:spcPct val="115000"/>
              </a:lnSpc>
              <a:spcBef>
                <a:spcPts val="0"/>
              </a:spcBef>
              <a:spcAft>
                <a:spcPts val="0"/>
              </a:spcAft>
            </a:pPr>
            <a:r>
              <a:rPr lang="en-US" sz="1800" dirty="0">
                <a:effectLst/>
                <a:ea typeface="Times New Roman" panose="02020603050405020304" pitchFamily="18" charset="0"/>
                <a:cs typeface="Times New Roman" panose="02020603050405020304" pitchFamily="18" charset="0"/>
              </a:rPr>
              <a:t> </a:t>
            </a:r>
          </a:p>
          <a:p>
            <a:pPr marL="739775" marR="0" lvl="1" indent="-282575">
              <a:lnSpc>
                <a:spcPct val="115000"/>
              </a:lnSpc>
              <a:spcBef>
                <a:spcPts val="0"/>
              </a:spcBef>
              <a:spcAft>
                <a:spcPts val="1000"/>
              </a:spcAft>
            </a:pPr>
            <a:r>
              <a:rPr lang="en-US" sz="1800" dirty="0">
                <a:effectLst/>
                <a:ea typeface="Times New Roman" panose="02020603050405020304" pitchFamily="18" charset="0"/>
                <a:cs typeface="Times New Roman" panose="02020603050405020304" pitchFamily="18" charset="0"/>
              </a:rPr>
              <a:t>e)	</a:t>
            </a:r>
            <a:r>
              <a:rPr lang="en-US" sz="1800" b="1" dirty="0">
                <a:effectLst/>
                <a:ea typeface="Times New Roman" panose="02020603050405020304" pitchFamily="18" charset="0"/>
                <a:cs typeface="Times New Roman" panose="02020603050405020304" pitchFamily="18" charset="0"/>
              </a:rPr>
              <a:t>Thermal and airflow variability</a:t>
            </a:r>
            <a:r>
              <a:rPr lang="en-US" sz="1800" dirty="0">
                <a:effectLst/>
                <a:ea typeface="Times New Roman" panose="02020603050405020304" pitchFamily="18" charset="0"/>
                <a:cs typeface="Times New Roman" panose="02020603050405020304" pitchFamily="18" charset="0"/>
              </a:rPr>
              <a:t> can be provided through windows that open – a longstanding request from students. This improves productivity and concentration. </a:t>
            </a:r>
          </a:p>
          <a:p>
            <a:pPr marL="742950" marR="0" lvl="1" indent="-285750">
              <a:lnSpc>
                <a:spcPct val="115000"/>
              </a:lnSpc>
              <a:spcBef>
                <a:spcPts val="0"/>
              </a:spcBef>
              <a:spcAft>
                <a:spcPts val="1000"/>
              </a:spcAft>
              <a:buFont typeface="+mj-lt"/>
              <a:buAutoNum type="alphaLcParenR"/>
            </a:pPr>
            <a:endParaRPr lang="en-US" dirty="0">
              <a:effectLst/>
              <a:ea typeface="Times New Roman" panose="02020603050405020304" pitchFamily="18" charset="0"/>
              <a:cs typeface="Times New Roman" panose="02020603050405020304" pitchFamily="18" charset="0"/>
            </a:endParaRP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52</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347031094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lstStyle/>
          <a:p>
            <a:r>
              <a:rPr lang="en-US" dirty="0"/>
              <a:t>Recommendations</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p:txBody>
          <a:bodyPr>
            <a:noAutofit/>
          </a:bodyPr>
          <a:lstStyle/>
          <a:p>
            <a:pPr marL="347663" marR="0" lvl="0" indent="-347663">
              <a:lnSpc>
                <a:spcPct val="115000"/>
              </a:lnSpc>
              <a:spcBef>
                <a:spcPts val="500"/>
              </a:spcBef>
              <a:spcAft>
                <a:spcPts val="0"/>
              </a:spcAft>
            </a:pPr>
            <a:r>
              <a:rPr lang="en-US" sz="1800" dirty="0">
                <a:effectLst/>
                <a:ea typeface="Times New Roman" panose="02020603050405020304" pitchFamily="18" charset="0"/>
                <a:cs typeface="Times New Roman" panose="02020603050405020304" pitchFamily="18" charset="0"/>
              </a:rPr>
              <a:t>2)	Considering the </a:t>
            </a:r>
            <a:r>
              <a:rPr lang="en-US" sz="1800" dirty="0" err="1">
                <a:effectLst/>
                <a:ea typeface="Times New Roman" panose="02020603050405020304" pitchFamily="18" charset="0"/>
                <a:cs typeface="Times New Roman" panose="02020603050405020304" pitchFamily="18" charset="0"/>
              </a:rPr>
              <a:t>salutogenic</a:t>
            </a:r>
            <a:r>
              <a:rPr lang="en-US" sz="1800" dirty="0">
                <a:effectLst/>
                <a:ea typeface="Times New Roman" panose="02020603050405020304" pitchFamily="18" charset="0"/>
                <a:cs typeface="Times New Roman" panose="02020603050405020304" pitchFamily="18" charset="0"/>
              </a:rPr>
              <a:t> resources:</a:t>
            </a:r>
          </a:p>
          <a:p>
            <a:pPr marL="457200" marR="0">
              <a:lnSpc>
                <a:spcPct val="115000"/>
              </a:lnSpc>
              <a:spcBef>
                <a:spcPts val="0"/>
              </a:spcBef>
              <a:spcAft>
                <a:spcPts val="0"/>
              </a:spcAft>
            </a:pPr>
            <a:r>
              <a:rPr lang="en-US" sz="1800" dirty="0">
                <a:effectLst/>
                <a:ea typeface="Times New Roman" panose="02020603050405020304" pitchFamily="18" charset="0"/>
                <a:cs typeface="Times New Roman" panose="02020603050405020304" pitchFamily="18" charset="0"/>
              </a:rPr>
              <a:t> </a:t>
            </a:r>
          </a:p>
          <a:p>
            <a:pPr marL="742950" marR="0" lvl="1" indent="-285750">
              <a:lnSpc>
                <a:spcPct val="115000"/>
              </a:lnSpc>
              <a:spcBef>
                <a:spcPts val="0"/>
              </a:spcBef>
              <a:spcAft>
                <a:spcPts val="0"/>
              </a:spcAft>
              <a:buFont typeface="+mj-lt"/>
              <a:buAutoNum type="alphaLcParenR"/>
            </a:pPr>
            <a:r>
              <a:rPr lang="en-US" sz="1800" dirty="0">
                <a:effectLst/>
                <a:ea typeface="Times New Roman" panose="02020603050405020304" pitchFamily="18" charset="0"/>
                <a:cs typeface="Times New Roman" panose="02020603050405020304" pitchFamily="18" charset="0"/>
              </a:rPr>
              <a:t>Comprehensibility should be examined via assessment studies – is the purpose of spaces clear, can students easily </a:t>
            </a:r>
            <a:r>
              <a:rPr lang="en-US" sz="1800" dirty="0" err="1">
                <a:effectLst/>
                <a:ea typeface="Times New Roman" panose="02020603050405020304" pitchFamily="18" charset="0"/>
                <a:cs typeface="Times New Roman" panose="02020603050405020304" pitchFamily="18" charset="0"/>
              </a:rPr>
              <a:t>wayfind</a:t>
            </a:r>
            <a:r>
              <a:rPr lang="en-US" sz="1800" dirty="0">
                <a:effectLst/>
                <a:ea typeface="Times New Roman" panose="02020603050405020304" pitchFamily="18" charset="0"/>
                <a:cs typeface="Times New Roman" panose="02020603050405020304" pitchFamily="18" charset="0"/>
              </a:rPr>
              <a:t>. For easy, independent wayfinding, a beacon-enabled app can be deployed to provide a self-guided tour experience, find more information on a particular space, locate available study spaces, find books in the collection, and more (see Lippincott, 2020). </a:t>
            </a:r>
          </a:p>
          <a:p>
            <a:pPr marL="457200" marR="0">
              <a:lnSpc>
                <a:spcPct val="115000"/>
              </a:lnSpc>
              <a:spcBef>
                <a:spcPts val="0"/>
              </a:spcBef>
              <a:spcAft>
                <a:spcPts val="0"/>
              </a:spcAft>
            </a:pPr>
            <a:r>
              <a:rPr lang="en-US" sz="1800" dirty="0">
                <a:effectLst/>
                <a:ea typeface="Times New Roman" panose="02020603050405020304" pitchFamily="18" charset="0"/>
                <a:cs typeface="Times New Roman" panose="02020603050405020304" pitchFamily="18" charset="0"/>
              </a:rPr>
              <a:t> </a:t>
            </a:r>
          </a:p>
          <a:p>
            <a:pPr marL="739775" marR="0" lvl="1" indent="-282575">
              <a:lnSpc>
                <a:spcPct val="115000"/>
              </a:lnSpc>
              <a:spcBef>
                <a:spcPts val="0"/>
              </a:spcBef>
              <a:spcAft>
                <a:spcPts val="1000"/>
              </a:spcAft>
            </a:pPr>
            <a:r>
              <a:rPr lang="en-US" sz="1800" dirty="0">
                <a:effectLst/>
                <a:ea typeface="Times New Roman" panose="02020603050405020304" pitchFamily="18" charset="0"/>
                <a:cs typeface="Times New Roman" panose="02020603050405020304" pitchFamily="18" charset="0"/>
              </a:rPr>
              <a:t>b)	Manageability can be provided by giving voice to students via student library committees and conducting human-</a:t>
            </a:r>
            <a:r>
              <a:rPr lang="en-US" sz="1800" dirty="0" err="1">
                <a:effectLst/>
                <a:ea typeface="Times New Roman" panose="02020603050405020304" pitchFamily="18" charset="0"/>
                <a:cs typeface="Times New Roman" panose="02020603050405020304" pitchFamily="18" charset="0"/>
              </a:rPr>
              <a:t>centred</a:t>
            </a:r>
            <a:r>
              <a:rPr lang="en-US" sz="1800" dirty="0">
                <a:effectLst/>
                <a:ea typeface="Times New Roman" panose="02020603050405020304" pitchFamily="18" charset="0"/>
                <a:cs typeface="Times New Roman" panose="02020603050405020304" pitchFamily="18" charset="0"/>
              </a:rPr>
              <a:t> design studies to support natural behaviours in study spaces. </a:t>
            </a: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53</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303771697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lstStyle/>
          <a:p>
            <a:r>
              <a:rPr lang="en-US" dirty="0"/>
              <a:t>Recommendations</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p:txBody>
          <a:bodyPr>
            <a:noAutofit/>
          </a:bodyPr>
          <a:lstStyle/>
          <a:p>
            <a:pPr marL="739775" marR="0" lvl="1" indent="-282575">
              <a:lnSpc>
                <a:spcPct val="115000"/>
              </a:lnSpc>
              <a:spcBef>
                <a:spcPts val="500"/>
              </a:spcBef>
              <a:spcAft>
                <a:spcPts val="1000"/>
              </a:spcAft>
            </a:pPr>
            <a:r>
              <a:rPr lang="en-US" sz="1800" dirty="0">
                <a:effectLst/>
                <a:ea typeface="Times New Roman" panose="02020603050405020304" pitchFamily="18" charset="0"/>
                <a:cs typeface="Times New Roman" panose="02020603050405020304" pitchFamily="18" charset="0"/>
              </a:rPr>
              <a:t>c)	Meaningfulness - the most intangible of the three resources - can be supported through staff-led or do-it-yourself mindfulness programs in makerspaces or the LINC classroom (see </a:t>
            </a:r>
            <a:r>
              <a:rPr lang="en-US" sz="1800" dirty="0" err="1">
                <a:effectLst/>
                <a:ea typeface="Times New Roman" panose="02020603050405020304" pitchFamily="18" charset="0"/>
                <a:cs typeface="Times New Roman" panose="02020603050405020304" pitchFamily="18" charset="0"/>
              </a:rPr>
              <a:t>Coholic</a:t>
            </a:r>
            <a:r>
              <a:rPr lang="en-US" sz="1800" dirty="0">
                <a:effectLst/>
                <a:ea typeface="Times New Roman" panose="02020603050405020304" pitchFamily="18" charset="0"/>
                <a:cs typeface="Times New Roman" panose="02020603050405020304" pitchFamily="18" charset="0"/>
              </a:rPr>
              <a:t> et al., 2020 and </a:t>
            </a:r>
            <a:r>
              <a:rPr lang="en-US" sz="1800" i="1" dirty="0">
                <a:effectLst/>
                <a:ea typeface="Times New Roman" panose="02020603050405020304" pitchFamily="18" charset="0"/>
                <a:cs typeface="Times New Roman" panose="02020603050405020304" pitchFamily="18" charset="0"/>
              </a:rPr>
              <a:t> Recognizing and responding to the effects of trauma</a:t>
            </a:r>
            <a:r>
              <a:rPr lang="en-US" sz="1800" dirty="0">
                <a:effectLst/>
                <a:ea typeface="Times New Roman" panose="02020603050405020304" pitchFamily="18" charset="0"/>
                <a:cs typeface="Times New Roman" panose="02020603050405020304" pitchFamily="18" charset="0"/>
              </a:rPr>
              <a:t>, 2015), green spaces that allow a user to spend time such as a meditation garden, home-like settings, and a roof garden or interior gardens. The meditation room should be more visible, findable, recognizable and inviting. </a:t>
            </a: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54</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245318411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lstStyle/>
          <a:p>
            <a:r>
              <a:rPr lang="en-US" dirty="0"/>
              <a:t>Recommendations</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p:txBody>
          <a:bodyPr>
            <a:noAutofit/>
          </a:bodyPr>
          <a:lstStyle/>
          <a:p>
            <a:pPr marL="347663" marR="0" lvl="0" indent="-347663">
              <a:lnSpc>
                <a:spcPct val="115000"/>
              </a:lnSpc>
              <a:spcBef>
                <a:spcPts val="500"/>
              </a:spcBef>
              <a:spcAft>
                <a:spcPts val="0"/>
              </a:spcAft>
            </a:pPr>
            <a:r>
              <a:rPr lang="en-US" sz="1800" dirty="0">
                <a:effectLst/>
                <a:ea typeface="Times New Roman" panose="02020603050405020304" pitchFamily="18" charset="0"/>
                <a:cs typeface="Times New Roman" panose="02020603050405020304" pitchFamily="18" charset="0"/>
              </a:rPr>
              <a:t>3)	For disease prevention:</a:t>
            </a:r>
          </a:p>
          <a:p>
            <a:pPr marL="457200" marR="0">
              <a:lnSpc>
                <a:spcPct val="115000"/>
              </a:lnSpc>
              <a:spcBef>
                <a:spcPts val="0"/>
              </a:spcBef>
              <a:spcAft>
                <a:spcPts val="0"/>
              </a:spcAft>
            </a:pPr>
            <a:r>
              <a:rPr lang="en-US" sz="1800" dirty="0">
                <a:effectLst/>
                <a:ea typeface="Times New Roman" panose="02020603050405020304" pitchFamily="18" charset="0"/>
                <a:cs typeface="Times New Roman" panose="02020603050405020304" pitchFamily="18" charset="0"/>
              </a:rPr>
              <a:t> </a:t>
            </a:r>
          </a:p>
          <a:p>
            <a:pPr marL="742950" marR="0" lvl="1" indent="-285750">
              <a:lnSpc>
                <a:spcPct val="115000"/>
              </a:lnSpc>
              <a:spcBef>
                <a:spcPts val="0"/>
              </a:spcBef>
              <a:spcAft>
                <a:spcPts val="0"/>
              </a:spcAft>
              <a:buFont typeface="+mj-lt"/>
              <a:buAutoNum type="alphaLcParenR"/>
            </a:pPr>
            <a:r>
              <a:rPr lang="en-US" sz="1800" dirty="0">
                <a:effectLst/>
                <a:ea typeface="Times New Roman" panose="02020603050405020304" pitchFamily="18" charset="0"/>
                <a:cs typeface="Times New Roman" panose="02020603050405020304" pitchFamily="18" charset="0"/>
              </a:rPr>
              <a:t>foot traffic should be limited throughout the building by designing self-sustaining spaces – those that include washroom facilities and water fountains, so occupants don’t have to travel to other building locations. </a:t>
            </a:r>
          </a:p>
          <a:p>
            <a:pPr marL="457200" marR="0">
              <a:lnSpc>
                <a:spcPct val="115000"/>
              </a:lnSpc>
              <a:spcBef>
                <a:spcPts val="0"/>
              </a:spcBef>
              <a:spcAft>
                <a:spcPts val="0"/>
              </a:spcAft>
            </a:pPr>
            <a:r>
              <a:rPr lang="en-US" sz="1800" dirty="0">
                <a:effectLst/>
                <a:ea typeface="Times New Roman" panose="02020603050405020304" pitchFamily="18" charset="0"/>
                <a:cs typeface="Times New Roman" panose="02020603050405020304" pitchFamily="18" charset="0"/>
              </a:rPr>
              <a:t> </a:t>
            </a:r>
          </a:p>
          <a:p>
            <a:pPr marL="739775" marR="0" lvl="1" indent="-282575">
              <a:lnSpc>
                <a:spcPct val="115000"/>
              </a:lnSpc>
              <a:spcBef>
                <a:spcPts val="0"/>
              </a:spcBef>
              <a:spcAft>
                <a:spcPts val="0"/>
              </a:spcAft>
            </a:pPr>
            <a:r>
              <a:rPr lang="en-US" sz="1800" dirty="0">
                <a:effectLst/>
                <a:ea typeface="Times New Roman" panose="02020603050405020304" pitchFamily="18" charset="0"/>
                <a:cs typeface="Times New Roman" panose="02020603050405020304" pitchFamily="18" charset="0"/>
              </a:rPr>
              <a:t>b)	A to-the-desk food delivery service could also limit foot traffic. </a:t>
            </a:r>
          </a:p>
          <a:p>
            <a:pPr marL="457200" marR="0">
              <a:lnSpc>
                <a:spcPct val="115000"/>
              </a:lnSpc>
              <a:spcBef>
                <a:spcPts val="0"/>
              </a:spcBef>
              <a:spcAft>
                <a:spcPts val="0"/>
              </a:spcAft>
            </a:pPr>
            <a:r>
              <a:rPr lang="en-US" sz="1800" dirty="0">
                <a:effectLst/>
                <a:ea typeface="Times New Roman" panose="02020603050405020304" pitchFamily="18" charset="0"/>
                <a:cs typeface="Times New Roman" panose="02020603050405020304" pitchFamily="18" charset="0"/>
              </a:rPr>
              <a:t> </a:t>
            </a:r>
          </a:p>
          <a:p>
            <a:pPr marL="739775" marR="0" lvl="1" indent="-282575">
              <a:lnSpc>
                <a:spcPct val="115000"/>
              </a:lnSpc>
              <a:spcBef>
                <a:spcPts val="0"/>
              </a:spcBef>
              <a:spcAft>
                <a:spcPts val="0"/>
              </a:spcAft>
            </a:pPr>
            <a:r>
              <a:rPr lang="en-US" sz="1800" dirty="0">
                <a:effectLst/>
                <a:ea typeface="Times New Roman" panose="02020603050405020304" pitchFamily="18" charset="0"/>
                <a:cs typeface="Times New Roman" panose="02020603050405020304" pitchFamily="18" charset="0"/>
              </a:rPr>
              <a:t>c)	Special attention should be given to surface and furniture materials for easy cleaning and disinfection. </a:t>
            </a:r>
          </a:p>
          <a:p>
            <a:pPr marL="457200" marR="0">
              <a:lnSpc>
                <a:spcPct val="115000"/>
              </a:lnSpc>
              <a:spcBef>
                <a:spcPts val="0"/>
              </a:spcBef>
              <a:spcAft>
                <a:spcPts val="0"/>
              </a:spcAft>
            </a:pPr>
            <a:r>
              <a:rPr lang="en-US" sz="1800" dirty="0">
                <a:effectLst/>
                <a:ea typeface="Times New Roman" panose="02020603050405020304" pitchFamily="18" charset="0"/>
                <a:cs typeface="Times New Roman" panose="02020603050405020304" pitchFamily="18" charset="0"/>
              </a:rPr>
              <a:t> </a:t>
            </a:r>
          </a:p>
          <a:p>
            <a:pPr marL="739775" marR="0" lvl="1" indent="-282575">
              <a:lnSpc>
                <a:spcPct val="115000"/>
              </a:lnSpc>
              <a:spcBef>
                <a:spcPts val="0"/>
              </a:spcBef>
              <a:spcAft>
                <a:spcPts val="0"/>
              </a:spcAft>
            </a:pPr>
            <a:r>
              <a:rPr lang="en-US" sz="1800" dirty="0">
                <a:effectLst/>
                <a:ea typeface="Times New Roman" panose="02020603050405020304" pitchFamily="18" charset="0"/>
                <a:cs typeface="Times New Roman" panose="02020603050405020304" pitchFamily="18" charset="0"/>
              </a:rPr>
              <a:t>d)	Install automatic doors (touch-free). </a:t>
            </a:r>
          </a:p>
          <a:p>
            <a:pPr marL="457200" marR="0">
              <a:lnSpc>
                <a:spcPct val="115000"/>
              </a:lnSpc>
              <a:spcBef>
                <a:spcPts val="0"/>
              </a:spcBef>
              <a:spcAft>
                <a:spcPts val="0"/>
              </a:spcAft>
            </a:pPr>
            <a:r>
              <a:rPr lang="en-US" sz="1800" dirty="0">
                <a:effectLst/>
                <a:ea typeface="Times New Roman" panose="02020603050405020304" pitchFamily="18" charset="0"/>
                <a:cs typeface="Times New Roman" panose="02020603050405020304" pitchFamily="18" charset="0"/>
              </a:rPr>
              <a:t> </a:t>
            </a:r>
          </a:p>
          <a:p>
            <a:pPr marL="739775" marR="0" lvl="1" indent="-282575">
              <a:lnSpc>
                <a:spcPct val="115000"/>
              </a:lnSpc>
              <a:spcBef>
                <a:spcPts val="0"/>
              </a:spcBef>
              <a:spcAft>
                <a:spcPts val="1000"/>
              </a:spcAft>
            </a:pPr>
            <a:r>
              <a:rPr lang="en-US" sz="1800" dirty="0">
                <a:effectLst/>
                <a:ea typeface="Times New Roman" panose="02020603050405020304" pitchFamily="18" charset="0"/>
                <a:cs typeface="Times New Roman" panose="02020603050405020304" pitchFamily="18" charset="0"/>
              </a:rPr>
              <a:t>e)	Increase use of hand sanitizers by placing them at eye level.</a:t>
            </a:r>
          </a:p>
          <a:p>
            <a:pPr marL="347663" marR="0" lvl="0" indent="-347663">
              <a:lnSpc>
                <a:spcPct val="115000"/>
              </a:lnSpc>
              <a:spcBef>
                <a:spcPts val="500"/>
              </a:spcBef>
              <a:spcAft>
                <a:spcPts val="0"/>
              </a:spcAft>
            </a:pPr>
            <a:endParaRPr lang="en-US" sz="1800" dirty="0">
              <a:effectLst/>
              <a:ea typeface="Times New Roman" panose="02020603050405020304" pitchFamily="18" charset="0"/>
              <a:cs typeface="Times New Roman" panose="02020603050405020304" pitchFamily="18" charset="0"/>
            </a:endParaRP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214788718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lstStyle/>
          <a:p>
            <a:r>
              <a:rPr lang="en-US" dirty="0"/>
              <a:t>Recommendations</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p:txBody>
          <a:bodyPr>
            <a:noAutofit/>
          </a:bodyPr>
          <a:lstStyle/>
          <a:p>
            <a:pPr marL="347663" marR="0" lvl="0" indent="-347663">
              <a:lnSpc>
                <a:spcPct val="115000"/>
              </a:lnSpc>
              <a:spcBef>
                <a:spcPts val="500"/>
              </a:spcBef>
              <a:spcAft>
                <a:spcPts val="0"/>
              </a:spcAft>
            </a:pPr>
            <a:r>
              <a:rPr lang="en-US" dirty="0">
                <a:effectLst/>
                <a:ea typeface="Times New Roman" panose="02020603050405020304" pitchFamily="18" charset="0"/>
                <a:cs typeface="Times New Roman" panose="02020603050405020304" pitchFamily="18" charset="0"/>
              </a:rPr>
              <a:t>4)	Green roofs, green walls, and other opportunities for students to redirect their gaze have proven attention restoration benefits. </a:t>
            </a:r>
          </a:p>
          <a:p>
            <a:pPr marL="347663" marR="0" indent="-347663">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 </a:t>
            </a:r>
            <a:endParaRPr lang="en-US" dirty="0">
              <a:ea typeface="Times New Roman" panose="02020603050405020304" pitchFamily="18" charset="0"/>
              <a:cs typeface="Times New Roman" panose="02020603050405020304" pitchFamily="18" charset="0"/>
            </a:endParaRPr>
          </a:p>
          <a:p>
            <a:pPr marL="347663" marR="0" indent="-347663">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5)	The presence of plant motifs, wood and stone add further natural elements and natural analogues. </a:t>
            </a:r>
          </a:p>
          <a:p>
            <a:pPr marL="347663" marR="0" indent="-347663">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 </a:t>
            </a:r>
          </a:p>
          <a:p>
            <a:pPr marL="347663" marR="0" lvl="0" indent="-347663">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6)	</a:t>
            </a:r>
            <a:r>
              <a:rPr lang="en-US" dirty="0">
                <a:ea typeface="Times New Roman" panose="02020603050405020304" pitchFamily="18" charset="0"/>
                <a:cs typeface="Times New Roman" panose="02020603050405020304" pitchFamily="18" charset="0"/>
              </a:rPr>
              <a:t>N</a:t>
            </a:r>
            <a:r>
              <a:rPr lang="en-US" dirty="0">
                <a:effectLst/>
                <a:ea typeface="Times New Roman" panose="02020603050405020304" pitchFamily="18" charset="0"/>
                <a:cs typeface="Times New Roman" panose="02020603050405020304" pitchFamily="18" charset="0"/>
              </a:rPr>
              <a:t>atural light is repeated so much in the literature that it needs no further support. In addition to windows, light/windcatchers add to the “nature in the space” and also provide non-rhythmic sensory stimuli. </a:t>
            </a:r>
          </a:p>
          <a:p>
            <a:pPr marL="347663" marR="0" indent="-347663">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 </a:t>
            </a:r>
          </a:p>
          <a:p>
            <a:pPr marL="347663" marR="0" lvl="0" indent="-347663">
              <a:lnSpc>
                <a:spcPct val="115000"/>
              </a:lnSpc>
              <a:spcBef>
                <a:spcPts val="0"/>
              </a:spcBef>
              <a:spcAft>
                <a:spcPts val="1000"/>
              </a:spcAft>
            </a:pPr>
            <a:r>
              <a:rPr lang="en-US" dirty="0">
                <a:effectLst/>
                <a:ea typeface="Times New Roman" panose="02020603050405020304" pitchFamily="18" charset="0"/>
                <a:cs typeface="Times New Roman" panose="02020603050405020304" pitchFamily="18" charset="0"/>
              </a:rPr>
              <a:t>7)	Offices with glass doors, open spaces with glass walls accommodate views into the rest of the building and help establish a sense of safety. </a:t>
            </a:r>
          </a:p>
          <a:p>
            <a:pPr marL="347663" marR="0" lvl="0" indent="-347663">
              <a:lnSpc>
                <a:spcPct val="115000"/>
              </a:lnSpc>
              <a:spcBef>
                <a:spcPts val="500"/>
              </a:spcBef>
              <a:spcAft>
                <a:spcPts val="0"/>
              </a:spcAft>
            </a:pPr>
            <a:endParaRPr lang="en-US" sz="1800" dirty="0">
              <a:effectLst/>
              <a:ea typeface="Times New Roman" panose="02020603050405020304" pitchFamily="18" charset="0"/>
              <a:cs typeface="Times New Roman" panose="02020603050405020304" pitchFamily="18" charset="0"/>
            </a:endParaRP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56</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61024715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lstStyle/>
          <a:p>
            <a:r>
              <a:rPr lang="en-US" dirty="0"/>
              <a:t>Recommendations</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p:txBody>
          <a:bodyPr>
            <a:noAutofit/>
          </a:bodyPr>
          <a:lstStyle/>
          <a:p>
            <a:pPr marL="403225" marR="0" lvl="0" indent="-403225">
              <a:lnSpc>
                <a:spcPct val="115000"/>
              </a:lnSpc>
              <a:spcBef>
                <a:spcPts val="500"/>
              </a:spcBef>
              <a:spcAft>
                <a:spcPts val="0"/>
              </a:spcAft>
            </a:pPr>
            <a:r>
              <a:rPr lang="en-US" dirty="0">
                <a:effectLst/>
                <a:ea typeface="Times New Roman" panose="02020603050405020304" pitchFamily="18" charset="0"/>
                <a:cs typeface="Times New Roman" panose="02020603050405020304" pitchFamily="18" charset="0"/>
              </a:rPr>
              <a:t>8)	Displays of the human and geological history of the location of Dal campus (e.g., location of the original stream under the Killam, etc.) provide for a sense of awe. </a:t>
            </a:r>
          </a:p>
          <a:p>
            <a:pPr marL="403225" marR="0" indent="-403225">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 </a:t>
            </a:r>
          </a:p>
          <a:p>
            <a:pPr marL="403225" marR="0" lvl="0" indent="-403225">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9)	Consider providing space and technology for digital forest bathing. See the </a:t>
            </a:r>
            <a:r>
              <a:rPr lang="en-US" dirty="0" err="1">
                <a:effectLst/>
                <a:ea typeface="Times New Roman" panose="02020603050405020304" pitchFamily="18" charset="0"/>
                <a:cs typeface="Times New Roman" panose="02020603050405020304" pitchFamily="18" charset="0"/>
              </a:rPr>
              <a:t>Homeforest</a:t>
            </a:r>
            <a:r>
              <a:rPr lang="en-US" dirty="0">
                <a:effectLst/>
                <a:ea typeface="Times New Roman" panose="02020603050405020304" pitchFamily="18" charset="0"/>
                <a:cs typeface="Times New Roman" panose="02020603050405020304" pitchFamily="18" charset="0"/>
              </a:rPr>
              <a:t> app for inspiration. </a:t>
            </a:r>
            <a:r>
              <a:rPr lang="en-US" i="1" dirty="0">
                <a:effectLst/>
                <a:ea typeface="Times New Roman" panose="02020603050405020304" pitchFamily="18" charset="0"/>
                <a:cs typeface="Times New Roman" panose="02020603050405020304" pitchFamily="18" charset="0"/>
              </a:rPr>
              <a:t>(Forest Bathing Recreated at Home with Smart Devices</a:t>
            </a:r>
            <a:r>
              <a:rPr lang="en-US" dirty="0">
                <a:effectLst/>
                <a:ea typeface="Times New Roman" panose="02020603050405020304" pitchFamily="18" charset="0"/>
                <a:cs typeface="Times New Roman" panose="02020603050405020304" pitchFamily="18" charset="0"/>
              </a:rPr>
              <a:t>, 2021)</a:t>
            </a:r>
          </a:p>
          <a:p>
            <a:pPr marL="403225" marR="0" indent="-403225">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 </a:t>
            </a:r>
          </a:p>
          <a:p>
            <a:pPr marL="403225" marR="0" lvl="0" indent="-403225">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10)	Provide opportunities to actively engage with nature. Include onsite gardening or even bee-keeping activities, or gardening activities. </a:t>
            </a:r>
          </a:p>
          <a:p>
            <a:pPr marL="403225" marR="0" indent="-403225">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 </a:t>
            </a:r>
          </a:p>
          <a:p>
            <a:pPr marL="347663" marR="0" lvl="0" indent="-347663">
              <a:lnSpc>
                <a:spcPct val="115000"/>
              </a:lnSpc>
              <a:spcBef>
                <a:spcPts val="500"/>
              </a:spcBef>
              <a:spcAft>
                <a:spcPts val="0"/>
              </a:spcAft>
            </a:pPr>
            <a:endParaRPr lang="en-US" sz="1800" dirty="0">
              <a:effectLst/>
              <a:ea typeface="Times New Roman" panose="02020603050405020304" pitchFamily="18" charset="0"/>
              <a:cs typeface="Times New Roman" panose="02020603050405020304" pitchFamily="18" charset="0"/>
            </a:endParaRP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57</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290049454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lstStyle/>
          <a:p>
            <a:r>
              <a:rPr lang="en-US" dirty="0"/>
              <a:t>Recommendations</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p:txBody>
          <a:bodyPr>
            <a:noAutofit/>
          </a:bodyPr>
          <a:lstStyle/>
          <a:p>
            <a:pPr marL="403225" marR="0" lvl="0" indent="-403225">
              <a:lnSpc>
                <a:spcPct val="115000"/>
              </a:lnSpc>
              <a:spcBef>
                <a:spcPts val="500"/>
              </a:spcBef>
              <a:spcAft>
                <a:spcPts val="0"/>
              </a:spcAft>
            </a:pPr>
            <a:r>
              <a:rPr lang="en-US" dirty="0">
                <a:effectLst/>
                <a:ea typeface="Times New Roman" panose="02020603050405020304" pitchFamily="18" charset="0"/>
                <a:cs typeface="Times New Roman" panose="02020603050405020304" pitchFamily="18" charset="0"/>
              </a:rPr>
              <a:t>11)	Enclosed outdoor areas that are extensions of the building itself with spaces to study.</a:t>
            </a:r>
          </a:p>
          <a:p>
            <a:pPr marL="457200" marR="0">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 </a:t>
            </a:r>
          </a:p>
          <a:p>
            <a:pPr marL="403225" marR="0" lvl="0" indent="-403225">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12)	Fabric designs and artwork that employ fractals with a scale of 3 and include nature motifs.</a:t>
            </a:r>
          </a:p>
          <a:p>
            <a:pPr marL="457200" marR="0">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 </a:t>
            </a:r>
          </a:p>
          <a:p>
            <a:pPr marL="403225" marR="0" lvl="0" indent="-403225">
              <a:lnSpc>
                <a:spcPct val="115000"/>
              </a:lnSpc>
              <a:spcBef>
                <a:spcPts val="0"/>
              </a:spcBef>
              <a:spcAft>
                <a:spcPts val="1000"/>
              </a:spcAft>
            </a:pPr>
            <a:r>
              <a:rPr lang="en-US" dirty="0">
                <a:effectLst/>
                <a:ea typeface="Times New Roman" panose="02020603050405020304" pitchFamily="18" charset="0"/>
                <a:cs typeface="Times New Roman" panose="02020603050405020304" pitchFamily="18" charset="0"/>
              </a:rPr>
              <a:t>13)	Provide trauma-informed service training for staff to both improve awareness and sensitivity to student trauma and be aware of one’s own history of trauma. This can also aid in faculty/staff – student relationship building (see Spinelli, 2021).</a:t>
            </a:r>
          </a:p>
          <a:p>
            <a:pPr marL="403225" marR="0" lvl="0" indent="-403225">
              <a:lnSpc>
                <a:spcPct val="115000"/>
              </a:lnSpc>
              <a:spcBef>
                <a:spcPts val="500"/>
              </a:spcBef>
              <a:spcAft>
                <a:spcPts val="0"/>
              </a:spcAft>
            </a:pPr>
            <a:endParaRPr lang="en-US" sz="1800" dirty="0">
              <a:effectLst/>
              <a:ea typeface="Times New Roman" panose="02020603050405020304" pitchFamily="18" charset="0"/>
              <a:cs typeface="Times New Roman" panose="02020603050405020304" pitchFamily="18" charset="0"/>
            </a:endParaRP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58</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184896711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lstStyle/>
          <a:p>
            <a:r>
              <a:rPr lang="en-US" dirty="0"/>
              <a:t>Recommendations</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p:txBody>
          <a:bodyPr>
            <a:noAutofit/>
          </a:bodyPr>
          <a:lstStyle/>
          <a:p>
            <a:pPr marL="403225" marR="0" lvl="0" indent="-403225">
              <a:lnSpc>
                <a:spcPct val="115000"/>
              </a:lnSpc>
              <a:spcBef>
                <a:spcPts val="500"/>
              </a:spcBef>
              <a:spcAft>
                <a:spcPts val="0"/>
              </a:spcAft>
            </a:pPr>
            <a:r>
              <a:rPr lang="en-US" dirty="0">
                <a:effectLst/>
                <a:ea typeface="Times New Roman" panose="02020603050405020304" pitchFamily="18" charset="0"/>
                <a:cs typeface="Times New Roman" panose="02020603050405020304" pitchFamily="18" charset="0"/>
              </a:rPr>
              <a:t>14)	Allow for personal customization of study spaces: </a:t>
            </a:r>
          </a:p>
          <a:p>
            <a:pPr marL="457200" marR="0">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 </a:t>
            </a:r>
          </a:p>
          <a:p>
            <a:pPr marL="1085850" marR="0" indent="-857250">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Low Tech:	Allow manual manipulation of lighting, lend </a:t>
            </a:r>
            <a:r>
              <a:rPr lang="en-US" dirty="0" err="1">
                <a:effectLst/>
                <a:ea typeface="Times New Roman" panose="02020603050405020304" pitchFamily="18" charset="0"/>
                <a:cs typeface="Times New Roman" panose="02020603050405020304" pitchFamily="18" charset="0"/>
              </a:rPr>
              <a:t>usb</a:t>
            </a:r>
            <a:r>
              <a:rPr lang="en-US" dirty="0">
                <a:effectLst/>
                <a:ea typeface="Times New Roman" panose="02020603050405020304" pitchFamily="18" charset="0"/>
                <a:cs typeface="Times New Roman" panose="02020603050405020304" pitchFamily="18" charset="0"/>
              </a:rPr>
              <a:t> desk fans and ceramic warming stones (also provides the biophilic pattern of thermal variability). </a:t>
            </a:r>
          </a:p>
          <a:p>
            <a:pPr marL="228600" marR="0">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 </a:t>
            </a:r>
          </a:p>
          <a:p>
            <a:pPr marL="1085850" marR="0" indent="-857250">
              <a:lnSpc>
                <a:spcPct val="115000"/>
              </a:lnSpc>
              <a:spcBef>
                <a:spcPts val="0"/>
              </a:spcBef>
              <a:spcAft>
                <a:spcPts val="1000"/>
              </a:spcAft>
            </a:pPr>
            <a:r>
              <a:rPr lang="en-US" dirty="0">
                <a:effectLst/>
                <a:ea typeface="Times New Roman" panose="02020603050405020304" pitchFamily="18" charset="0"/>
                <a:cs typeface="Times New Roman" panose="02020603050405020304" pitchFamily="18" charset="0"/>
              </a:rPr>
              <a:t>High Tech:	Use </a:t>
            </a:r>
            <a:r>
              <a:rPr lang="en-US" dirty="0" err="1">
                <a:effectLst/>
                <a:ea typeface="Times New Roman" panose="02020603050405020304" pitchFamily="18" charset="0"/>
                <a:cs typeface="Times New Roman" panose="02020603050405020304" pitchFamily="18" charset="0"/>
              </a:rPr>
              <a:t>Alterspace</a:t>
            </a:r>
            <a:r>
              <a:rPr lang="en-US" dirty="0">
                <a:effectLst/>
                <a:ea typeface="Times New Roman" panose="02020603050405020304" pitchFamily="18" charset="0"/>
                <a:cs typeface="Times New Roman" panose="02020603050405020304" pitchFamily="18" charset="0"/>
              </a:rPr>
              <a:t> (open-source code) and tablets that allow space users to customize light and sound for their current needs. (See </a:t>
            </a:r>
            <a:r>
              <a:rPr lang="en-US" dirty="0" err="1">
                <a:effectLst/>
                <a:ea typeface="Times New Roman" panose="02020603050405020304" pitchFamily="18" charset="0"/>
                <a:cs typeface="Times New Roman" panose="02020603050405020304" pitchFamily="18" charset="0"/>
              </a:rPr>
              <a:t>Alterspace</a:t>
            </a:r>
            <a:r>
              <a:rPr lang="en-US" dirty="0">
                <a:effectLst/>
                <a:ea typeface="Times New Roman" panose="02020603050405020304" pitchFamily="18" charset="0"/>
                <a:cs typeface="Times New Roman" panose="02020603050405020304" pitchFamily="18" charset="0"/>
              </a:rPr>
              <a:t>, n.d.)</a:t>
            </a:r>
          </a:p>
          <a:p>
            <a:pPr marL="403225" marR="0" lvl="0" indent="-403225">
              <a:lnSpc>
                <a:spcPct val="115000"/>
              </a:lnSpc>
              <a:spcBef>
                <a:spcPts val="500"/>
              </a:spcBef>
              <a:spcAft>
                <a:spcPts val="0"/>
              </a:spcAft>
            </a:pPr>
            <a:endParaRPr lang="en-US" sz="1800" dirty="0">
              <a:effectLst/>
              <a:ea typeface="Times New Roman" panose="02020603050405020304" pitchFamily="18" charset="0"/>
              <a:cs typeface="Times New Roman" panose="02020603050405020304" pitchFamily="18" charset="0"/>
            </a:endParaRP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59</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11432966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078F889-8780-48D5-8B9E-DF8B130637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0A70AE5-4155-18D2-0E56-9A1C29095E7D}"/>
              </a:ext>
            </a:extLst>
          </p:cNvPr>
          <p:cNvSpPr>
            <a:spLocks noGrp="1"/>
          </p:cNvSpPr>
          <p:nvPr>
            <p:ph type="title"/>
          </p:nvPr>
        </p:nvSpPr>
        <p:spPr>
          <a:xfrm>
            <a:off x="1371600" y="685800"/>
            <a:ext cx="9601200" cy="1014214"/>
          </a:xfrm>
        </p:spPr>
        <p:txBody>
          <a:bodyPr>
            <a:normAutofit/>
          </a:bodyPr>
          <a:lstStyle/>
          <a:p>
            <a:r>
              <a:rPr lang="en-US" dirty="0">
                <a:solidFill>
                  <a:schemeClr val="bg2"/>
                </a:solidFill>
              </a:rPr>
              <a:t>Pandemic Effects on Adolescents</a:t>
            </a:r>
            <a:br>
              <a:rPr lang="en-US" dirty="0">
                <a:solidFill>
                  <a:schemeClr val="bg2"/>
                </a:solidFill>
              </a:rPr>
            </a:br>
            <a:r>
              <a:rPr lang="en-US" sz="2000" dirty="0">
                <a:solidFill>
                  <a:schemeClr val="bg2"/>
                </a:solidFill>
              </a:rPr>
              <a:t>(10-19 year-olds according to WHO)</a:t>
            </a:r>
            <a:endParaRPr lang="en-US" sz="3600" dirty="0">
              <a:solidFill>
                <a:schemeClr val="accent6"/>
              </a:solidFill>
            </a:endParaRPr>
          </a:p>
        </p:txBody>
      </p:sp>
      <p:sp>
        <p:nvSpPr>
          <p:cNvPr id="25" name="Rectangle 22">
            <a:extLst>
              <a:ext uri="{FF2B5EF4-FFF2-40B4-BE49-F238E27FC236}">
                <a16:creationId xmlns:a16="http://schemas.microsoft.com/office/drawing/2014/main" id="{3A4CABA2-22A0-44B2-BD92-28FF73FCEA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Slide Number Placeholder 5">
            <a:extLst>
              <a:ext uri="{FF2B5EF4-FFF2-40B4-BE49-F238E27FC236}">
                <a16:creationId xmlns:a16="http://schemas.microsoft.com/office/drawing/2014/main" id="{D9A97ADD-CFAD-D595-6490-4B2E7A0AE080}"/>
              </a:ext>
            </a:extLst>
          </p:cNvPr>
          <p:cNvSpPr>
            <a:spLocks noGrp="1"/>
          </p:cNvSpPr>
          <p:nvPr>
            <p:ph type="sldNum" sz="quarter" idx="12"/>
          </p:nvPr>
        </p:nvSpPr>
        <p:spPr>
          <a:xfrm>
            <a:off x="9472736" y="6453386"/>
            <a:ext cx="1596292" cy="404614"/>
          </a:xfrm>
        </p:spPr>
        <p:txBody>
          <a:bodyPr>
            <a:normAutofit/>
          </a:bodyPr>
          <a:lstStyle/>
          <a:p>
            <a:pPr>
              <a:spcAft>
                <a:spcPts val="600"/>
              </a:spcAft>
            </a:pPr>
            <a:fld id="{C3DB2ADC-AF19-4574-8C10-79B5B04FCA27}" type="slidenum">
              <a:rPr lang="en-US">
                <a:solidFill>
                  <a:srgbClr val="FFFFFF"/>
                </a:solidFill>
              </a:rPr>
              <a:pPr>
                <a:spcAft>
                  <a:spcPts val="600"/>
                </a:spcAft>
              </a:pPr>
              <a:t>6</a:t>
            </a:fld>
            <a:endParaRPr lang="en-US">
              <a:solidFill>
                <a:srgbClr val="FFFFFF"/>
              </a:solidFill>
            </a:endParaRPr>
          </a:p>
        </p:txBody>
      </p:sp>
      <p:graphicFrame>
        <p:nvGraphicFramePr>
          <p:cNvPr id="16" name="Content Placeholder 13">
            <a:extLst>
              <a:ext uri="{FF2B5EF4-FFF2-40B4-BE49-F238E27FC236}">
                <a16:creationId xmlns:a16="http://schemas.microsoft.com/office/drawing/2014/main" id="{402A6897-2C13-54E2-B3B0-A998270B23FF}"/>
              </a:ext>
            </a:extLst>
          </p:cNvPr>
          <p:cNvGraphicFramePr>
            <a:graphicFrameLocks noGrp="1"/>
          </p:cNvGraphicFramePr>
          <p:nvPr>
            <p:ph idx="1"/>
            <p:extLst>
              <p:ext uri="{D42A27DB-BD31-4B8C-83A1-F6EECF244321}">
                <p14:modId xmlns:p14="http://schemas.microsoft.com/office/powerpoint/2010/main" val="537046410"/>
              </p:ext>
            </p:extLst>
          </p:nvPr>
        </p:nvGraphicFramePr>
        <p:xfrm>
          <a:off x="1371600" y="1917290"/>
          <a:ext cx="9601200" cy="39501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806709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lstStyle/>
          <a:p>
            <a:r>
              <a:rPr lang="en-US" dirty="0"/>
              <a:t>Recommendations</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p:txBody>
          <a:bodyPr>
            <a:noAutofit/>
          </a:bodyPr>
          <a:lstStyle/>
          <a:p>
            <a:pPr marL="403225" marR="0" lvl="0" indent="-403225">
              <a:lnSpc>
                <a:spcPct val="115000"/>
              </a:lnSpc>
              <a:spcBef>
                <a:spcPts val="500"/>
              </a:spcBef>
              <a:spcAft>
                <a:spcPts val="0"/>
              </a:spcAft>
            </a:pPr>
            <a:r>
              <a:rPr lang="en-US" dirty="0">
                <a:effectLst/>
                <a:ea typeface="Times New Roman" panose="02020603050405020304" pitchFamily="18" charset="0"/>
                <a:cs typeface="Times New Roman" panose="02020603050405020304" pitchFamily="18" charset="0"/>
              </a:rPr>
              <a:t>15)	Create opportunities for social connection and opportunities of peer-to-peer support: </a:t>
            </a:r>
          </a:p>
          <a:p>
            <a:pPr marL="457200" marR="0">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 </a:t>
            </a:r>
          </a:p>
          <a:p>
            <a:pPr marL="1085850" marR="0" indent="-857250">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Low Tech:	Small whiteboards at each table (individual or group) where users may indicate what assignment they are working on and if they invite social interaction (this could be by colour-coding, etc.) </a:t>
            </a:r>
          </a:p>
          <a:p>
            <a:pPr marL="228600" marR="0">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 </a:t>
            </a:r>
          </a:p>
          <a:p>
            <a:pPr marL="1085850" marR="0" indent="-857250">
              <a:lnSpc>
                <a:spcPct val="115000"/>
              </a:lnSpc>
              <a:spcBef>
                <a:spcPts val="0"/>
              </a:spcBef>
              <a:spcAft>
                <a:spcPts val="1000"/>
              </a:spcAft>
            </a:pPr>
            <a:r>
              <a:rPr lang="en-US" dirty="0">
                <a:effectLst/>
                <a:ea typeface="Times New Roman" panose="02020603050405020304" pitchFamily="18" charset="0"/>
                <a:cs typeface="Times New Roman" panose="02020603050405020304" pitchFamily="18" charset="0"/>
              </a:rPr>
              <a:t>High Tech:	An app that uses beacon technology and learning analytics so users can identify study space locations where other users attend the same classes or are doing similar research (see Lippincott, 2020).</a:t>
            </a:r>
          </a:p>
          <a:p>
            <a:pPr marL="403225" marR="0" lvl="0" indent="-403225">
              <a:lnSpc>
                <a:spcPct val="115000"/>
              </a:lnSpc>
              <a:spcBef>
                <a:spcPts val="500"/>
              </a:spcBef>
              <a:spcAft>
                <a:spcPts val="0"/>
              </a:spcAft>
            </a:pPr>
            <a:endParaRPr lang="en-US" sz="1800" dirty="0">
              <a:effectLst/>
              <a:ea typeface="Times New Roman" panose="02020603050405020304" pitchFamily="18" charset="0"/>
              <a:cs typeface="Times New Roman" panose="02020603050405020304" pitchFamily="18" charset="0"/>
            </a:endParaRP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314078391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lstStyle/>
          <a:p>
            <a:r>
              <a:rPr lang="en-US" dirty="0"/>
              <a:t>Recommendations</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p:txBody>
          <a:bodyPr>
            <a:noAutofit/>
          </a:bodyPr>
          <a:lstStyle/>
          <a:p>
            <a:pPr marL="403225" marR="0" lvl="0" indent="-403225">
              <a:lnSpc>
                <a:spcPct val="115000"/>
              </a:lnSpc>
              <a:spcBef>
                <a:spcPts val="500"/>
              </a:spcBef>
              <a:spcAft>
                <a:spcPts val="0"/>
              </a:spcAft>
            </a:pPr>
            <a:r>
              <a:rPr lang="en-US" dirty="0">
                <a:effectLst/>
                <a:ea typeface="Times New Roman" panose="02020603050405020304" pitchFamily="18" charset="0"/>
                <a:cs typeface="Times New Roman" panose="02020603050405020304" pitchFamily="18" charset="0"/>
              </a:rPr>
              <a:t>16)	Allow student input in design and in regular responsibilities for the buildings/spaces. Devise student-run committees that report to a library representative or to Library Council (e.g., design committee, health &amp; safety committee, standing committee for each library).</a:t>
            </a:r>
          </a:p>
          <a:p>
            <a:pPr marL="403225" marR="0" indent="-403225">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 </a:t>
            </a:r>
          </a:p>
          <a:p>
            <a:pPr marL="403225" marR="0" lvl="0" indent="-403225">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17)	Provide flexible seating arrangements in all spaces and easily moveable furniture but begin by placing most seats facing out from sheltering walls and cornered to avoid direct eye contact but to also allow for conversations. </a:t>
            </a:r>
          </a:p>
          <a:p>
            <a:pPr marL="403225" marR="0" indent="-403225">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 </a:t>
            </a:r>
          </a:p>
          <a:p>
            <a:pPr marL="403225" marR="0" lvl="0" indent="-403225">
              <a:lnSpc>
                <a:spcPct val="115000"/>
              </a:lnSpc>
              <a:spcBef>
                <a:spcPts val="0"/>
              </a:spcBef>
              <a:spcAft>
                <a:spcPts val="1000"/>
              </a:spcAft>
            </a:pPr>
            <a:r>
              <a:rPr lang="en-US" dirty="0">
                <a:effectLst/>
                <a:ea typeface="Times New Roman" panose="02020603050405020304" pitchFamily="18" charset="0"/>
                <a:cs typeface="Times New Roman" panose="02020603050405020304" pitchFamily="18" charset="0"/>
              </a:rPr>
              <a:t>18)	Provide a mix of formal and less-formal (home-like) spaces but with furniture appropriate for work (similar to “working from home” settings).</a:t>
            </a:r>
          </a:p>
          <a:p>
            <a:pPr marL="403225" marR="0" lvl="0" indent="-403225">
              <a:lnSpc>
                <a:spcPct val="115000"/>
              </a:lnSpc>
              <a:spcBef>
                <a:spcPts val="500"/>
              </a:spcBef>
              <a:spcAft>
                <a:spcPts val="0"/>
              </a:spcAft>
            </a:pPr>
            <a:endParaRPr lang="en-US" sz="1800" dirty="0">
              <a:effectLst/>
              <a:ea typeface="Times New Roman" panose="02020603050405020304" pitchFamily="18" charset="0"/>
              <a:cs typeface="Times New Roman" panose="02020603050405020304" pitchFamily="18" charset="0"/>
            </a:endParaRP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292245180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lstStyle/>
          <a:p>
            <a:r>
              <a:rPr lang="en-US" dirty="0"/>
              <a:t>Recommendations</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p:txBody>
          <a:bodyPr>
            <a:noAutofit/>
          </a:bodyPr>
          <a:lstStyle/>
          <a:p>
            <a:pPr marL="403225" marR="0" lvl="0" indent="-403225">
              <a:lnSpc>
                <a:spcPct val="115000"/>
              </a:lnSpc>
              <a:spcBef>
                <a:spcPts val="500"/>
              </a:spcBef>
              <a:spcAft>
                <a:spcPts val="0"/>
              </a:spcAft>
            </a:pPr>
            <a:r>
              <a:rPr lang="en-US" dirty="0">
                <a:effectLst/>
                <a:ea typeface="Times New Roman" panose="02020603050405020304" pitchFamily="18" charset="0"/>
                <a:cs typeface="Times New Roman" panose="02020603050405020304" pitchFamily="18" charset="0"/>
              </a:rPr>
              <a:t>19)	Provide task lights for independent choice and customization. </a:t>
            </a:r>
          </a:p>
          <a:p>
            <a:pPr marL="403225" marR="0" indent="-403225">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 </a:t>
            </a:r>
          </a:p>
          <a:p>
            <a:pPr marL="403225" marR="0" lvl="0" indent="-403225">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20)	Replace the red, yellow and orange paint colours with soft hues of blue, green and purple. </a:t>
            </a:r>
          </a:p>
          <a:p>
            <a:pPr marL="403225" marR="0" indent="-403225">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 </a:t>
            </a:r>
          </a:p>
          <a:p>
            <a:pPr marL="403225" marR="0" indent="-403225">
              <a:lnSpc>
                <a:spcPct val="115000"/>
              </a:lnSpc>
              <a:spcBef>
                <a:spcPts val="0"/>
              </a:spcBef>
              <a:spcAft>
                <a:spcPts val="0"/>
              </a:spcAft>
            </a:pPr>
            <a:r>
              <a:rPr lang="en-US" dirty="0">
                <a:ea typeface="Times New Roman" panose="02020603050405020304" pitchFamily="18" charset="0"/>
                <a:cs typeface="Times New Roman" panose="02020603050405020304" pitchFamily="18" charset="0"/>
              </a:rPr>
              <a:t>21)	</a:t>
            </a:r>
            <a:r>
              <a:rPr lang="en-US" dirty="0">
                <a:effectLst/>
                <a:ea typeface="Times New Roman" panose="02020603050405020304" pitchFamily="18" charset="0"/>
                <a:cs typeface="Times New Roman" panose="02020603050405020304" pitchFamily="18" charset="0"/>
              </a:rPr>
              <a:t>Lend fidget toys or place them in boxes along with sanitizing spray for easy retrieval and return. </a:t>
            </a:r>
          </a:p>
          <a:p>
            <a:pPr marL="403225" marR="0" indent="-403225">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 </a:t>
            </a:r>
          </a:p>
          <a:p>
            <a:pPr marL="403225" marR="0" lvl="0" indent="-403225">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22)	Provide napping rooms/alcoves. </a:t>
            </a:r>
          </a:p>
          <a:p>
            <a:pPr marL="403225" marR="0" indent="-403225">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 </a:t>
            </a:r>
          </a:p>
          <a:p>
            <a:pPr marL="403225" marR="0" indent="-403225">
              <a:lnSpc>
                <a:spcPct val="115000"/>
              </a:lnSpc>
              <a:spcBef>
                <a:spcPts val="0"/>
              </a:spcBef>
              <a:spcAft>
                <a:spcPts val="0"/>
              </a:spcAft>
            </a:pPr>
            <a:r>
              <a:rPr lang="en-US" dirty="0">
                <a:ea typeface="Times New Roman" panose="02020603050405020304" pitchFamily="18" charset="0"/>
                <a:cs typeface="Times New Roman" panose="02020603050405020304" pitchFamily="18" charset="0"/>
              </a:rPr>
              <a:t>23)	</a:t>
            </a:r>
            <a:r>
              <a:rPr lang="en-US" dirty="0">
                <a:effectLst/>
                <a:ea typeface="Times New Roman" panose="02020603050405020304" pitchFamily="18" charset="0"/>
                <a:cs typeface="Times New Roman" panose="02020603050405020304" pitchFamily="18" charset="0"/>
              </a:rPr>
              <a:t>Test every seat for views of exits/exit signs. </a:t>
            </a:r>
          </a:p>
          <a:p>
            <a:pPr marL="403225" marR="0" lvl="0" indent="-403225">
              <a:lnSpc>
                <a:spcPct val="115000"/>
              </a:lnSpc>
              <a:spcBef>
                <a:spcPts val="500"/>
              </a:spcBef>
              <a:spcAft>
                <a:spcPts val="0"/>
              </a:spcAft>
            </a:pPr>
            <a:endParaRPr lang="en-US" sz="1800" dirty="0">
              <a:effectLst/>
              <a:ea typeface="Times New Roman" panose="02020603050405020304" pitchFamily="18" charset="0"/>
              <a:cs typeface="Times New Roman" panose="02020603050405020304" pitchFamily="18" charset="0"/>
            </a:endParaRP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192790718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A01-FCD7-1A3C-AC67-93BB46E516C6}"/>
              </a:ext>
            </a:extLst>
          </p:cNvPr>
          <p:cNvSpPr>
            <a:spLocks noGrp="1"/>
          </p:cNvSpPr>
          <p:nvPr>
            <p:ph type="title"/>
          </p:nvPr>
        </p:nvSpPr>
        <p:spPr/>
        <p:txBody>
          <a:bodyPr/>
          <a:lstStyle/>
          <a:p>
            <a:r>
              <a:rPr lang="en-US" dirty="0"/>
              <a:t>Recommendations</a:t>
            </a:r>
          </a:p>
        </p:txBody>
      </p:sp>
      <p:sp>
        <p:nvSpPr>
          <p:cNvPr id="3" name="Content Placeholder 2">
            <a:extLst>
              <a:ext uri="{FF2B5EF4-FFF2-40B4-BE49-F238E27FC236}">
                <a16:creationId xmlns:a16="http://schemas.microsoft.com/office/drawing/2014/main" id="{001CE3CE-F4CC-1389-08D1-35BF5AAA0E33}"/>
              </a:ext>
            </a:extLst>
          </p:cNvPr>
          <p:cNvSpPr>
            <a:spLocks noGrp="1"/>
          </p:cNvSpPr>
          <p:nvPr>
            <p:ph sz="quarter" idx="13"/>
          </p:nvPr>
        </p:nvSpPr>
        <p:spPr/>
        <p:txBody>
          <a:bodyPr>
            <a:noAutofit/>
          </a:bodyPr>
          <a:lstStyle/>
          <a:p>
            <a:pPr marL="403225" marR="0" lvl="0" indent="-403225">
              <a:lnSpc>
                <a:spcPct val="115000"/>
              </a:lnSpc>
              <a:spcBef>
                <a:spcPts val="500"/>
              </a:spcBef>
              <a:spcAft>
                <a:spcPts val="0"/>
              </a:spcAft>
            </a:pPr>
            <a:r>
              <a:rPr lang="en-US" dirty="0">
                <a:ea typeface="Times New Roman" panose="02020603050405020304" pitchFamily="18" charset="0"/>
                <a:cs typeface="Times New Roman" panose="02020603050405020304" pitchFamily="18" charset="0"/>
              </a:rPr>
              <a:t>2</a:t>
            </a:r>
            <a:r>
              <a:rPr lang="en-US" dirty="0">
                <a:effectLst/>
                <a:ea typeface="Times New Roman" panose="02020603050405020304" pitchFamily="18" charset="0"/>
                <a:cs typeface="Times New Roman" panose="02020603050405020304" pitchFamily="18" charset="0"/>
              </a:rPr>
              <a:t>4)	Accommodate response to stress &amp; trauma as well as healing and recovery by creating alcoves or private spaces for stepping away and practicing self-care. </a:t>
            </a:r>
          </a:p>
          <a:p>
            <a:pPr marL="403225" marR="0" indent="-403225">
              <a:lnSpc>
                <a:spcPct val="115000"/>
              </a:lnSpc>
              <a:spcBef>
                <a:spcPts val="0"/>
              </a:spcBef>
              <a:spcAft>
                <a:spcPts val="0"/>
              </a:spcAft>
            </a:pPr>
            <a:r>
              <a:rPr lang="en-US" dirty="0">
                <a:effectLst/>
                <a:ea typeface="Times New Roman" panose="02020603050405020304" pitchFamily="18" charset="0"/>
                <a:cs typeface="Times New Roman" panose="02020603050405020304" pitchFamily="18" charset="0"/>
              </a:rPr>
              <a:t> </a:t>
            </a:r>
          </a:p>
          <a:p>
            <a:pPr marL="403225" marR="0" lvl="0" indent="-403225">
              <a:lnSpc>
                <a:spcPct val="115000"/>
              </a:lnSpc>
              <a:spcBef>
                <a:spcPts val="0"/>
              </a:spcBef>
              <a:spcAft>
                <a:spcPts val="1000"/>
              </a:spcAft>
            </a:pPr>
            <a:r>
              <a:rPr lang="en-US" dirty="0">
                <a:effectLst/>
                <a:ea typeface="Times New Roman" panose="02020603050405020304" pitchFamily="18" charset="0"/>
                <a:cs typeface="Times New Roman" panose="02020603050405020304" pitchFamily="18" charset="0"/>
              </a:rPr>
              <a:t>25)	For additional social considerations, display a large map (digital/printed) in a prominent area that pins where all the students are from, and student art exhibits in the foyer and other sharing/showcasing of student creativity.</a:t>
            </a:r>
          </a:p>
          <a:p>
            <a:pPr marL="403225" marR="0" lvl="0" indent="-403225">
              <a:lnSpc>
                <a:spcPct val="115000"/>
              </a:lnSpc>
              <a:spcBef>
                <a:spcPts val="500"/>
              </a:spcBef>
              <a:spcAft>
                <a:spcPts val="0"/>
              </a:spcAft>
            </a:pPr>
            <a:endParaRPr lang="en-US" sz="1800" dirty="0">
              <a:effectLst/>
              <a:ea typeface="Times New Roman" panose="02020603050405020304" pitchFamily="18" charset="0"/>
              <a:cs typeface="Times New Roman" panose="02020603050405020304" pitchFamily="18" charset="0"/>
            </a:endParaRPr>
          </a:p>
        </p:txBody>
      </p:sp>
      <p:sp>
        <p:nvSpPr>
          <p:cNvPr id="6" name="Slide Number Placeholder 5">
            <a:extLst>
              <a:ext uri="{FF2B5EF4-FFF2-40B4-BE49-F238E27FC236}">
                <a16:creationId xmlns:a16="http://schemas.microsoft.com/office/drawing/2014/main" id="{6E8CC797-6F49-77CB-0469-B939DB42D2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303F77D-1BEF-481A-B8C1-15974ED46EB7}" type="slidenum">
              <a:rPr kumimoji="0" lang="en-US" sz="1200" b="0" i="0" u="none" strike="noStrike" kern="1200" cap="none" spc="0" normalizeH="0" baseline="0" noProof="0" smtClean="0">
                <a:ln>
                  <a:noFill/>
                </a:ln>
                <a:solidFill>
                  <a:srgbClr val="191B0E"/>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63</a:t>
            </a:fld>
            <a:endParaRPr kumimoji="0" lang="en-US" sz="1200" b="0" i="0" u="none" strike="noStrike" kern="1200" cap="none" spc="0" normalizeH="0" baseline="0" noProof="0">
              <a:ln>
                <a:noFill/>
              </a:ln>
              <a:solidFill>
                <a:srgbClr val="191B0E"/>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340123305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875F7-765F-ECFA-FAC5-D7D03AEF8F0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88443C52-D405-9355-30A0-EBDF985A58B4}"/>
              </a:ext>
            </a:extLst>
          </p:cNvPr>
          <p:cNvSpPr>
            <a:spLocks noGrp="1"/>
          </p:cNvSpPr>
          <p:nvPr>
            <p:ph sz="quarter" idx="13"/>
          </p:nvPr>
        </p:nvSpPr>
        <p:spPr/>
        <p:txBody>
          <a:bodyPr>
            <a:normAutofit fontScale="70000" lnSpcReduction="20000"/>
          </a:bodyPr>
          <a:lstStyle/>
          <a:p>
            <a:pPr marL="0" marR="0">
              <a:lnSpc>
                <a:spcPct val="115000"/>
              </a:lnSpc>
              <a:spcBef>
                <a:spcPts val="500"/>
              </a:spcBef>
              <a:spcAft>
                <a:spcPts val="1000"/>
              </a:spcAft>
            </a:pPr>
            <a:r>
              <a:rPr lang="en-US" sz="1800" i="1" dirty="0" err="1">
                <a:effectLst/>
                <a:latin typeface="Times New Roman" panose="02020603050405020304" pitchFamily="18" charset="0"/>
                <a:ea typeface="Times New Roman" panose="02020603050405020304" pitchFamily="18" charset="0"/>
                <a:cs typeface="Times New Roman" panose="02020603050405020304" pitchFamily="18" charset="0"/>
              </a:rPr>
              <a:t>Alterspace</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(n.d.). Library Innovation Lab. Retrieved May 9, 2022, from http://lil.law.harvard.edu/projects/alterspace</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Anti-anxiety architecture: How do we build spaces that ease student anxiety?</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(2019.). Inside Out. Retrieved February 25, 2022, from https://io.education/inside-out/articles/anti-anxiety-architecture-how-do-we-build-spaces-that-ease-student-anxiety/</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Baker, D., &amp; Ellis, L. (2021).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Libraries, Digital Information, and COVID: Practical Applications and Approaches to Challenge and Change</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Elsevier Science &amp; Technology. http://ebookcentral.proquest.com/lib/dal/detail.action?docID=6661528</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Bollo, C., &amp; Donofrio, A. (2021). Trauma-informed design for permanent supportive housing: four case studies from Seattle and Denver. Housing and Society (ahead-of-print), 1–22. https://doi.org/10.1080/08882746.2021.1989570</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Brown, S.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Did Covid Break Students’ Mental Health?</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(2021). The Chronicle of Higher Education. https://www.chronicle.com/article/did-covid-break-students-mental-health</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Bryant, D. J.,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Oo</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M., &amp; Damian, A. J. (2020). The rise of adverse childhood experiences during the COVID-19 pandemic.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Psychological Trauma: Theory, Research, Practice, and Policy</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12</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(S1), S193–S194. https://doi.org/10.1037/tra0000711</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Calvano, C.,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Engelke</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L., Di Bella, J.,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Kindermann</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J.,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Renneberg</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B., &amp; Winter, S. M. (2021). Families in the COVID-19 pandemic: Parental stress, parent mental health and the occurrence of adverse childhood experiences - Results of a representative survey in Germany.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European Child &amp; Adolescent Psychiatry</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https://doi.org/10.1007/s00787-021-01739-0</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endParaRPr lang="en-US" dirty="0"/>
          </a:p>
        </p:txBody>
      </p:sp>
      <p:sp>
        <p:nvSpPr>
          <p:cNvPr id="4" name="Footer Placeholder 3">
            <a:extLst>
              <a:ext uri="{FF2B5EF4-FFF2-40B4-BE49-F238E27FC236}">
                <a16:creationId xmlns:a16="http://schemas.microsoft.com/office/drawing/2014/main" id="{A417FE89-95C5-132C-C772-DE3E027F3859}"/>
              </a:ext>
            </a:extLst>
          </p:cNvPr>
          <p:cNvSpPr>
            <a:spLocks noGrp="1"/>
          </p:cNvSpPr>
          <p:nvPr>
            <p:ph type="ftr" sz="quarter" idx="11"/>
          </p:nvPr>
        </p:nvSpPr>
        <p:spPr/>
        <p:txBody>
          <a:bodyPr/>
          <a:lstStyle/>
          <a:p>
            <a:r>
              <a:rPr lang="en-US"/>
              <a:t>PRESENTATION TITLE</a:t>
            </a:r>
            <a:endParaRPr lang="en-US" dirty="0"/>
          </a:p>
        </p:txBody>
      </p:sp>
      <p:sp>
        <p:nvSpPr>
          <p:cNvPr id="5" name="Date Placeholder 4">
            <a:extLst>
              <a:ext uri="{FF2B5EF4-FFF2-40B4-BE49-F238E27FC236}">
                <a16:creationId xmlns:a16="http://schemas.microsoft.com/office/drawing/2014/main" id="{FFE62122-FBDB-F866-3086-DDFFEDFC7578}"/>
              </a:ext>
            </a:extLst>
          </p:cNvPr>
          <p:cNvSpPr>
            <a:spLocks noGrp="1"/>
          </p:cNvSpPr>
          <p:nvPr>
            <p:ph type="dt" sz="half" idx="10"/>
          </p:nvPr>
        </p:nvSpPr>
        <p:spPr/>
        <p:txBody>
          <a:bodyPr/>
          <a:lstStyle/>
          <a:p>
            <a:r>
              <a:rPr lang="en-US"/>
              <a:t>2/11/20XX</a:t>
            </a:r>
          </a:p>
        </p:txBody>
      </p:sp>
      <p:sp>
        <p:nvSpPr>
          <p:cNvPr id="6" name="Slide Number Placeholder 5">
            <a:extLst>
              <a:ext uri="{FF2B5EF4-FFF2-40B4-BE49-F238E27FC236}">
                <a16:creationId xmlns:a16="http://schemas.microsoft.com/office/drawing/2014/main" id="{D38D5EFB-118F-8F3D-D2DD-4C92813652EB}"/>
              </a:ext>
            </a:extLst>
          </p:cNvPr>
          <p:cNvSpPr>
            <a:spLocks noGrp="1"/>
          </p:cNvSpPr>
          <p:nvPr>
            <p:ph type="sldNum" sz="quarter" idx="12"/>
          </p:nvPr>
        </p:nvSpPr>
        <p:spPr/>
        <p:txBody>
          <a:bodyPr/>
          <a:lstStyle/>
          <a:p>
            <a:fld id="{0303F77D-1BEF-481A-B8C1-15974ED46EB7}" type="slidenum">
              <a:rPr lang="en-US" smtClean="0"/>
              <a:t>64</a:t>
            </a:fld>
            <a:endParaRPr lang="en-US"/>
          </a:p>
        </p:txBody>
      </p:sp>
    </p:spTree>
    <p:extLst>
      <p:ext uri="{BB962C8B-B14F-4D97-AF65-F5344CB8AC3E}">
        <p14:creationId xmlns:p14="http://schemas.microsoft.com/office/powerpoint/2010/main" val="225964834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875F7-765F-ECFA-FAC5-D7D03AEF8F00}"/>
              </a:ext>
            </a:extLst>
          </p:cNvPr>
          <p:cNvSpPr>
            <a:spLocks noGrp="1"/>
          </p:cNvSpPr>
          <p:nvPr>
            <p:ph type="title"/>
          </p:nvPr>
        </p:nvSpPr>
        <p:spPr/>
        <p:txBody>
          <a:bodyPr/>
          <a:lstStyle/>
          <a:p>
            <a:r>
              <a:rPr lang="en-US" dirty="0"/>
              <a:t>References (cont’d)</a:t>
            </a:r>
          </a:p>
        </p:txBody>
      </p:sp>
      <p:sp>
        <p:nvSpPr>
          <p:cNvPr id="3" name="Content Placeholder 2">
            <a:extLst>
              <a:ext uri="{FF2B5EF4-FFF2-40B4-BE49-F238E27FC236}">
                <a16:creationId xmlns:a16="http://schemas.microsoft.com/office/drawing/2014/main" id="{88443C52-D405-9355-30A0-EBDF985A58B4}"/>
              </a:ext>
            </a:extLst>
          </p:cNvPr>
          <p:cNvSpPr>
            <a:spLocks noGrp="1"/>
          </p:cNvSpPr>
          <p:nvPr>
            <p:ph sz="quarter" idx="13"/>
          </p:nvPr>
        </p:nvSpPr>
        <p:spPr/>
        <p:txBody>
          <a:bodyPr>
            <a:normAutofit fontScale="77500" lnSpcReduction="20000"/>
          </a:bodyPr>
          <a:lstStyle/>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Centers for Disease Control and Prevention. (2022).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About the CDC-Kaiser ACE Study.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https://www.cdc.gov/violenceprevention/aces/about.html</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Childhood maltreatment and the link with victimization in adulthood: Findings from the 2019 General Social Survey</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(2021). Statistics Canada. https://www150.statcan.gc.ca/n1/pub/11-627-m/11-627-m2021064-eng.htm</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Coholic</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D., Schinke, R.,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Oghene</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O.,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Dano</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K.,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Jago</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M., McAlister, H., &amp; Grynspan, P. (2020). Arts-based interventions for youth with mental health challenges.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Journal of Social Work</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20</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(3), 269–286. https://doi.org/10.1177/1468017319828864</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Connaway</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L.S.,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Faniel</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I.M., Brannon, B., Doyle, B., &amp; Lavoie, B. (2022).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Guest Post—What’s Your Vision for a New Model Library?</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The Scholarly Kitchen. https://scholarlykitchen.sspnet.org/2022/01/05/guest-post-whats-your-vision-for-a-new-model-library/</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COVID-19 Response Team</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(n.d.). Society for Research on Adolescence. Retrieved February 23, 2022, from https://www.s-r-a.org/covid-19-response-team</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Empathy in Architecture: Using Trauma-Informed Design to Promote Healing. (2020).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E4H</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https://e4harchitecture.com/empathy-in-architecture-using-trauma-informed-design-to-promote-healing/</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endParaRPr lang="en-US" dirty="0"/>
          </a:p>
        </p:txBody>
      </p:sp>
      <p:sp>
        <p:nvSpPr>
          <p:cNvPr id="4" name="Footer Placeholder 3">
            <a:extLst>
              <a:ext uri="{FF2B5EF4-FFF2-40B4-BE49-F238E27FC236}">
                <a16:creationId xmlns:a16="http://schemas.microsoft.com/office/drawing/2014/main" id="{A417FE89-95C5-132C-C772-DE3E027F3859}"/>
              </a:ext>
            </a:extLst>
          </p:cNvPr>
          <p:cNvSpPr>
            <a:spLocks noGrp="1"/>
          </p:cNvSpPr>
          <p:nvPr>
            <p:ph type="ftr" sz="quarter" idx="11"/>
          </p:nvPr>
        </p:nvSpPr>
        <p:spPr/>
        <p:txBody>
          <a:bodyPr/>
          <a:lstStyle/>
          <a:p>
            <a:r>
              <a:rPr lang="en-US"/>
              <a:t>PRESENTATION TITLE</a:t>
            </a:r>
            <a:endParaRPr lang="en-US" dirty="0"/>
          </a:p>
        </p:txBody>
      </p:sp>
      <p:sp>
        <p:nvSpPr>
          <p:cNvPr id="5" name="Date Placeholder 4">
            <a:extLst>
              <a:ext uri="{FF2B5EF4-FFF2-40B4-BE49-F238E27FC236}">
                <a16:creationId xmlns:a16="http://schemas.microsoft.com/office/drawing/2014/main" id="{FFE62122-FBDB-F866-3086-DDFFEDFC7578}"/>
              </a:ext>
            </a:extLst>
          </p:cNvPr>
          <p:cNvSpPr>
            <a:spLocks noGrp="1"/>
          </p:cNvSpPr>
          <p:nvPr>
            <p:ph type="dt" sz="half" idx="10"/>
          </p:nvPr>
        </p:nvSpPr>
        <p:spPr/>
        <p:txBody>
          <a:bodyPr/>
          <a:lstStyle/>
          <a:p>
            <a:r>
              <a:rPr lang="en-US"/>
              <a:t>2/11/20XX</a:t>
            </a:r>
          </a:p>
        </p:txBody>
      </p:sp>
      <p:sp>
        <p:nvSpPr>
          <p:cNvPr id="6" name="Slide Number Placeholder 5">
            <a:extLst>
              <a:ext uri="{FF2B5EF4-FFF2-40B4-BE49-F238E27FC236}">
                <a16:creationId xmlns:a16="http://schemas.microsoft.com/office/drawing/2014/main" id="{D38D5EFB-118F-8F3D-D2DD-4C92813652EB}"/>
              </a:ext>
            </a:extLst>
          </p:cNvPr>
          <p:cNvSpPr>
            <a:spLocks noGrp="1"/>
          </p:cNvSpPr>
          <p:nvPr>
            <p:ph type="sldNum" sz="quarter" idx="12"/>
          </p:nvPr>
        </p:nvSpPr>
        <p:spPr/>
        <p:txBody>
          <a:bodyPr/>
          <a:lstStyle/>
          <a:p>
            <a:fld id="{0303F77D-1BEF-481A-B8C1-15974ED46EB7}" type="slidenum">
              <a:rPr lang="en-US" smtClean="0"/>
              <a:t>65</a:t>
            </a:fld>
            <a:endParaRPr lang="en-US"/>
          </a:p>
        </p:txBody>
      </p:sp>
    </p:spTree>
    <p:extLst>
      <p:ext uri="{BB962C8B-B14F-4D97-AF65-F5344CB8AC3E}">
        <p14:creationId xmlns:p14="http://schemas.microsoft.com/office/powerpoint/2010/main" val="131109006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875F7-765F-ECFA-FAC5-D7D03AEF8F00}"/>
              </a:ext>
            </a:extLst>
          </p:cNvPr>
          <p:cNvSpPr>
            <a:spLocks noGrp="1"/>
          </p:cNvSpPr>
          <p:nvPr>
            <p:ph type="title"/>
          </p:nvPr>
        </p:nvSpPr>
        <p:spPr/>
        <p:txBody>
          <a:bodyPr/>
          <a:lstStyle/>
          <a:p>
            <a:r>
              <a:rPr lang="en-US" dirty="0"/>
              <a:t>References (cont’d)</a:t>
            </a:r>
          </a:p>
        </p:txBody>
      </p:sp>
      <p:sp>
        <p:nvSpPr>
          <p:cNvPr id="3" name="Content Placeholder 2">
            <a:extLst>
              <a:ext uri="{FF2B5EF4-FFF2-40B4-BE49-F238E27FC236}">
                <a16:creationId xmlns:a16="http://schemas.microsoft.com/office/drawing/2014/main" id="{88443C52-D405-9355-30A0-EBDF985A58B4}"/>
              </a:ext>
            </a:extLst>
          </p:cNvPr>
          <p:cNvSpPr>
            <a:spLocks noGrp="1"/>
          </p:cNvSpPr>
          <p:nvPr>
            <p:ph sz="quarter" idx="13"/>
          </p:nvPr>
        </p:nvSpPr>
        <p:spPr/>
        <p:txBody>
          <a:bodyPr>
            <a:normAutofit fontScale="77500" lnSpcReduction="20000"/>
          </a:bodyPr>
          <a:lstStyle/>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Farrell, J. (2014).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Trauma informed design: How the physical environment supports recovery from homelessness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https://cotsonline.org/wp-content/uploads/2018/04/Trauma-Informed-Design.BOD_.pdf</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Grant, T. (2021).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Creating and Supporting Trauma Informed Environments.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(Slideshow for inhouse course, Dalhousie University, December 2021).</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Hussong</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 M., Benner, A. D.,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Erdem</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G., Lansford, J. E.,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Makila</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L. M., &amp; Petrie, R. C. (2021). Adolescence amid a pandemic: Short‐ and long‐term implications.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Journal of Research on Adolescence</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31</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(3), 820–835. https://doi.org/10.1111/jora.12671</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Kahn, P.H. Jr. (2011).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Technological nature: Adaptation and the future of human life.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MIT Press.</a:t>
            </a:r>
            <a:r>
              <a:rPr lang="en-US" sz="1800" dirty="0">
                <a:effectLst/>
                <a:latin typeface="Corbel" panose="020B0503020204020204" pitchFamily="34"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hlinkClick r:id="rId2"/>
              </a:rPr>
              <a:t>http://ezproxy.library.dal.ca/login?url=https://search.ebscohost.com/login.aspx?direct=true&amp;db=e000xna&amp;AN=359965&amp;site=ehost-live</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Kaplan, S. (1995). The restorative benefits of nature: Toward an integrative framework.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Journal of Environmental Psychology</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15</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(3), 169–182.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hlinkClick r:id="rId3"/>
              </a:rPr>
              <a:t>https://doi.org/10.1016/0272-4944(95)90001-2</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Lee, K. E., Williams, K. J. H., Sargent, L. D., Williams, N. S. G., &amp; Johnson, K. A. (2015). 40-second green roof views sustain attention: The role of micro-breaks in attention restoration.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Journal of Environmental Psychology</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42</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182–189. https://doi.org/10.1016/j.jenvp.2015.04.003</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a:lnSpc>
                <a:spcPct val="115000"/>
              </a:lnSpc>
              <a:spcBef>
                <a:spcPts val="500"/>
              </a:spcBef>
              <a:spcAft>
                <a:spcPts val="1000"/>
              </a:spcAft>
            </a:pP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endParaRPr lang="en-US" dirty="0"/>
          </a:p>
        </p:txBody>
      </p:sp>
      <p:sp>
        <p:nvSpPr>
          <p:cNvPr id="4" name="Footer Placeholder 3">
            <a:extLst>
              <a:ext uri="{FF2B5EF4-FFF2-40B4-BE49-F238E27FC236}">
                <a16:creationId xmlns:a16="http://schemas.microsoft.com/office/drawing/2014/main" id="{A417FE89-95C5-132C-C772-DE3E027F3859}"/>
              </a:ext>
            </a:extLst>
          </p:cNvPr>
          <p:cNvSpPr>
            <a:spLocks noGrp="1"/>
          </p:cNvSpPr>
          <p:nvPr>
            <p:ph type="ftr" sz="quarter" idx="11"/>
          </p:nvPr>
        </p:nvSpPr>
        <p:spPr/>
        <p:txBody>
          <a:bodyPr/>
          <a:lstStyle/>
          <a:p>
            <a:r>
              <a:rPr lang="en-US"/>
              <a:t>PRESENTATION TITLE</a:t>
            </a:r>
            <a:endParaRPr lang="en-US" dirty="0"/>
          </a:p>
        </p:txBody>
      </p:sp>
      <p:sp>
        <p:nvSpPr>
          <p:cNvPr id="5" name="Date Placeholder 4">
            <a:extLst>
              <a:ext uri="{FF2B5EF4-FFF2-40B4-BE49-F238E27FC236}">
                <a16:creationId xmlns:a16="http://schemas.microsoft.com/office/drawing/2014/main" id="{FFE62122-FBDB-F866-3086-DDFFEDFC7578}"/>
              </a:ext>
            </a:extLst>
          </p:cNvPr>
          <p:cNvSpPr>
            <a:spLocks noGrp="1"/>
          </p:cNvSpPr>
          <p:nvPr>
            <p:ph type="dt" sz="half" idx="10"/>
          </p:nvPr>
        </p:nvSpPr>
        <p:spPr/>
        <p:txBody>
          <a:bodyPr/>
          <a:lstStyle/>
          <a:p>
            <a:r>
              <a:rPr lang="en-US"/>
              <a:t>2/11/20XX</a:t>
            </a:r>
          </a:p>
        </p:txBody>
      </p:sp>
      <p:sp>
        <p:nvSpPr>
          <p:cNvPr id="6" name="Slide Number Placeholder 5">
            <a:extLst>
              <a:ext uri="{FF2B5EF4-FFF2-40B4-BE49-F238E27FC236}">
                <a16:creationId xmlns:a16="http://schemas.microsoft.com/office/drawing/2014/main" id="{D38D5EFB-118F-8F3D-D2DD-4C92813652EB}"/>
              </a:ext>
            </a:extLst>
          </p:cNvPr>
          <p:cNvSpPr>
            <a:spLocks noGrp="1"/>
          </p:cNvSpPr>
          <p:nvPr>
            <p:ph type="sldNum" sz="quarter" idx="12"/>
          </p:nvPr>
        </p:nvSpPr>
        <p:spPr/>
        <p:txBody>
          <a:bodyPr/>
          <a:lstStyle/>
          <a:p>
            <a:fld id="{0303F77D-1BEF-481A-B8C1-15974ED46EB7}" type="slidenum">
              <a:rPr lang="en-US" smtClean="0"/>
              <a:t>66</a:t>
            </a:fld>
            <a:endParaRPr lang="en-US"/>
          </a:p>
        </p:txBody>
      </p:sp>
    </p:spTree>
    <p:extLst>
      <p:ext uri="{BB962C8B-B14F-4D97-AF65-F5344CB8AC3E}">
        <p14:creationId xmlns:p14="http://schemas.microsoft.com/office/powerpoint/2010/main" val="162905865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875F7-765F-ECFA-FAC5-D7D03AEF8F00}"/>
              </a:ext>
            </a:extLst>
          </p:cNvPr>
          <p:cNvSpPr>
            <a:spLocks noGrp="1"/>
          </p:cNvSpPr>
          <p:nvPr>
            <p:ph type="title"/>
          </p:nvPr>
        </p:nvSpPr>
        <p:spPr/>
        <p:txBody>
          <a:bodyPr/>
          <a:lstStyle/>
          <a:p>
            <a:r>
              <a:rPr lang="en-US" dirty="0"/>
              <a:t>References (cont’d)</a:t>
            </a:r>
          </a:p>
        </p:txBody>
      </p:sp>
      <p:sp>
        <p:nvSpPr>
          <p:cNvPr id="3" name="Content Placeholder 2">
            <a:extLst>
              <a:ext uri="{FF2B5EF4-FFF2-40B4-BE49-F238E27FC236}">
                <a16:creationId xmlns:a16="http://schemas.microsoft.com/office/drawing/2014/main" id="{88443C52-D405-9355-30A0-EBDF985A58B4}"/>
              </a:ext>
            </a:extLst>
          </p:cNvPr>
          <p:cNvSpPr>
            <a:spLocks noGrp="1"/>
          </p:cNvSpPr>
          <p:nvPr>
            <p:ph sz="quarter" idx="13"/>
          </p:nvPr>
        </p:nvSpPr>
        <p:spPr/>
        <p:txBody>
          <a:bodyPr>
            <a:normAutofit fontScale="77500" lnSpcReduction="20000"/>
          </a:bodyPr>
          <a:lstStyle/>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Leuzinger-</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Bohleber</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M., &amp;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Montigny</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N. (2021). The pandemic as a developmental risk.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International Journal of Applied Psychoanalytic Studies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18</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(2), 121–132. https://doi.org/10.1002/aps.1706</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Lippincott, S. (2020).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Mapping the Current Landscape of Research Library Engagement with Emerging Technologies in Research and Learning: Building and Managing Learning and Collaboration Spaces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https://www.arl.org/wp-content/uploads/2020/11/2020.11.12-emerging-technologies-building-managing-learning-collaboration-spaces.pdf</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Liu, S., Ji, Y., Li, J., Peng, Y., Li, Z., Lai, W., &amp; Feng, T. (2022).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Analysis of students’ positive emotion in green campus during COVID-19 pandemic in China</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[Preprint]. https://doi.org/10.21203/rs.3.rs-1330932/v1</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Maslow, A. H. (1943). A theory of human motivation.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Psychological Review</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50</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(4), 370–396. https://doi.org/10.1037/h0054346</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McConachie, L.,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Bergsagel</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V., &amp;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Bharatkumar</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D. (2022).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Trauma-Informed Design Workbook</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(Version 3.1).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Bassetti</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Architects. https://static1.squarespace.com/static/5e5d2de082e3c20bed5c2a9d/t/622261f4a9fc06382cc9629e/1646420509200/Trauma+Informed+Design+Workbook+V3.1.pdf</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National standard for mental health and well-being for post-secondary students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(2020). Mental Health Commission of Canada. Retrieved March 14, 2022, from https://mentalhealthcommission.ca/studentstandard/</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a:lnSpc>
                <a:spcPct val="115000"/>
              </a:lnSpc>
              <a:spcBef>
                <a:spcPts val="500"/>
              </a:spcBef>
              <a:spcAft>
                <a:spcPts val="1000"/>
              </a:spcAft>
            </a:pP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endParaRPr lang="en-US" dirty="0"/>
          </a:p>
        </p:txBody>
      </p:sp>
      <p:sp>
        <p:nvSpPr>
          <p:cNvPr id="4" name="Footer Placeholder 3">
            <a:extLst>
              <a:ext uri="{FF2B5EF4-FFF2-40B4-BE49-F238E27FC236}">
                <a16:creationId xmlns:a16="http://schemas.microsoft.com/office/drawing/2014/main" id="{A417FE89-95C5-132C-C772-DE3E027F3859}"/>
              </a:ext>
            </a:extLst>
          </p:cNvPr>
          <p:cNvSpPr>
            <a:spLocks noGrp="1"/>
          </p:cNvSpPr>
          <p:nvPr>
            <p:ph type="ftr" sz="quarter" idx="11"/>
          </p:nvPr>
        </p:nvSpPr>
        <p:spPr/>
        <p:txBody>
          <a:bodyPr/>
          <a:lstStyle/>
          <a:p>
            <a:r>
              <a:rPr lang="en-US"/>
              <a:t>PRESENTATION TITLE</a:t>
            </a:r>
            <a:endParaRPr lang="en-US" dirty="0"/>
          </a:p>
        </p:txBody>
      </p:sp>
      <p:sp>
        <p:nvSpPr>
          <p:cNvPr id="5" name="Date Placeholder 4">
            <a:extLst>
              <a:ext uri="{FF2B5EF4-FFF2-40B4-BE49-F238E27FC236}">
                <a16:creationId xmlns:a16="http://schemas.microsoft.com/office/drawing/2014/main" id="{FFE62122-FBDB-F866-3086-DDFFEDFC7578}"/>
              </a:ext>
            </a:extLst>
          </p:cNvPr>
          <p:cNvSpPr>
            <a:spLocks noGrp="1"/>
          </p:cNvSpPr>
          <p:nvPr>
            <p:ph type="dt" sz="half" idx="10"/>
          </p:nvPr>
        </p:nvSpPr>
        <p:spPr/>
        <p:txBody>
          <a:bodyPr/>
          <a:lstStyle/>
          <a:p>
            <a:r>
              <a:rPr lang="en-US"/>
              <a:t>2/11/20XX</a:t>
            </a:r>
          </a:p>
        </p:txBody>
      </p:sp>
      <p:sp>
        <p:nvSpPr>
          <p:cNvPr id="6" name="Slide Number Placeholder 5">
            <a:extLst>
              <a:ext uri="{FF2B5EF4-FFF2-40B4-BE49-F238E27FC236}">
                <a16:creationId xmlns:a16="http://schemas.microsoft.com/office/drawing/2014/main" id="{D38D5EFB-118F-8F3D-D2DD-4C92813652EB}"/>
              </a:ext>
            </a:extLst>
          </p:cNvPr>
          <p:cNvSpPr>
            <a:spLocks noGrp="1"/>
          </p:cNvSpPr>
          <p:nvPr>
            <p:ph type="sldNum" sz="quarter" idx="12"/>
          </p:nvPr>
        </p:nvSpPr>
        <p:spPr/>
        <p:txBody>
          <a:bodyPr/>
          <a:lstStyle/>
          <a:p>
            <a:fld id="{0303F77D-1BEF-481A-B8C1-15974ED46EB7}" type="slidenum">
              <a:rPr lang="en-US" smtClean="0"/>
              <a:t>67</a:t>
            </a:fld>
            <a:endParaRPr lang="en-US"/>
          </a:p>
        </p:txBody>
      </p:sp>
    </p:spTree>
    <p:extLst>
      <p:ext uri="{BB962C8B-B14F-4D97-AF65-F5344CB8AC3E}">
        <p14:creationId xmlns:p14="http://schemas.microsoft.com/office/powerpoint/2010/main" val="365882863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875F7-765F-ECFA-FAC5-D7D03AEF8F00}"/>
              </a:ext>
            </a:extLst>
          </p:cNvPr>
          <p:cNvSpPr>
            <a:spLocks noGrp="1"/>
          </p:cNvSpPr>
          <p:nvPr>
            <p:ph type="title"/>
          </p:nvPr>
        </p:nvSpPr>
        <p:spPr/>
        <p:txBody>
          <a:bodyPr/>
          <a:lstStyle/>
          <a:p>
            <a:r>
              <a:rPr lang="en-US" dirty="0"/>
              <a:t>References (cont’d)</a:t>
            </a:r>
          </a:p>
        </p:txBody>
      </p:sp>
      <p:sp>
        <p:nvSpPr>
          <p:cNvPr id="3" name="Content Placeholder 2">
            <a:extLst>
              <a:ext uri="{FF2B5EF4-FFF2-40B4-BE49-F238E27FC236}">
                <a16:creationId xmlns:a16="http://schemas.microsoft.com/office/drawing/2014/main" id="{88443C52-D405-9355-30A0-EBDF985A58B4}"/>
              </a:ext>
            </a:extLst>
          </p:cNvPr>
          <p:cNvSpPr>
            <a:spLocks noGrp="1"/>
          </p:cNvSpPr>
          <p:nvPr>
            <p:ph sz="quarter" idx="13"/>
          </p:nvPr>
        </p:nvSpPr>
        <p:spPr/>
        <p:txBody>
          <a:bodyPr>
            <a:normAutofit fontScale="70000" lnSpcReduction="20000"/>
          </a:bodyPr>
          <a:lstStyle/>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Nguyen, L. H. (2021). Calculating the impact of COVID-19 pandemic on child abuse and neglect in the U.S.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Child Abuse &amp; Neglect</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118</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105136. https://doi.org/10.1016/j.chiabu.2021.105136</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PaRx: A prescription for nature</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(n.d.). Retrieved April 28, 2022, from https://www.parkprescriptions.ca/</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Perks, B., &amp;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Cluver</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L. D. (2020). The parenting ‘vaccine.’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Nature Human Behaviour</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4</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(10), 985. http://dx.doi.org/10.1038/s41562-020-0932-8</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Pinter-Wollman, N.,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Jelic</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 &amp; Wells, N. M. (2018). The impact of the built environment on health behaviours and disease transmission in social systems.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Philosophical Transactions: Biological Sciences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373</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(1753), 1–18.</a:t>
            </a:r>
            <a:r>
              <a:rPr lang="en-US" sz="1800" dirty="0">
                <a:effectLst/>
                <a:latin typeface="Corbel" panose="020B0503020204020204" pitchFamily="34"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http://doi.org/10.1098/rstb.2017.0245</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Principles for enhancing well-being through physical spaces at SFU.</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(n.d.) SFU Health Promotion. Retrieved May 11, 2022, from https://www.sfu.ca/content/dam/sfu/healthycampuscommunity/Physical_Spaces/Principles%20and%20Guidelines%20for%20Enhancing%20Wellbeing%20through%20Physical%20Spaces.pdf</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Ravens-</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Sieberer</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U., Kaman, A., Otto, C., Adedeji, A., Devine, J.,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Erhart</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M.,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Napp</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A.-K., Becker, M., Blanck-Stellmacher, C.,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Löffler</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R., &amp; Schlack, K. (2020). Mental Health and Quality of Life in Children and Adolescents During the COVID-19 Pandemic-Results of the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Copsy</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Study. </a:t>
            </a:r>
            <a:r>
              <a:rPr lang="en-US" sz="1800" i="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Deutsches</a:t>
            </a:r>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Ärzteblatt</a:t>
            </a:r>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International.</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117</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(48), 828–829. https://doi.org/10.3238/arztebl.2020.0828</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a:lnSpc>
                <a:spcPct val="115000"/>
              </a:lnSpc>
              <a:spcBef>
                <a:spcPts val="500"/>
              </a:spcBef>
              <a:spcAft>
                <a:spcPts val="1000"/>
              </a:spcAft>
            </a:pP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endParaRPr lang="en-US" dirty="0"/>
          </a:p>
        </p:txBody>
      </p:sp>
      <p:sp>
        <p:nvSpPr>
          <p:cNvPr id="4" name="Footer Placeholder 3">
            <a:extLst>
              <a:ext uri="{FF2B5EF4-FFF2-40B4-BE49-F238E27FC236}">
                <a16:creationId xmlns:a16="http://schemas.microsoft.com/office/drawing/2014/main" id="{A417FE89-95C5-132C-C772-DE3E027F3859}"/>
              </a:ext>
            </a:extLst>
          </p:cNvPr>
          <p:cNvSpPr>
            <a:spLocks noGrp="1"/>
          </p:cNvSpPr>
          <p:nvPr>
            <p:ph type="ftr" sz="quarter" idx="11"/>
          </p:nvPr>
        </p:nvSpPr>
        <p:spPr/>
        <p:txBody>
          <a:bodyPr/>
          <a:lstStyle/>
          <a:p>
            <a:r>
              <a:rPr lang="en-US"/>
              <a:t>PRESENTATION TITLE</a:t>
            </a:r>
            <a:endParaRPr lang="en-US" dirty="0"/>
          </a:p>
        </p:txBody>
      </p:sp>
      <p:sp>
        <p:nvSpPr>
          <p:cNvPr id="5" name="Date Placeholder 4">
            <a:extLst>
              <a:ext uri="{FF2B5EF4-FFF2-40B4-BE49-F238E27FC236}">
                <a16:creationId xmlns:a16="http://schemas.microsoft.com/office/drawing/2014/main" id="{FFE62122-FBDB-F866-3086-DDFFEDFC7578}"/>
              </a:ext>
            </a:extLst>
          </p:cNvPr>
          <p:cNvSpPr>
            <a:spLocks noGrp="1"/>
          </p:cNvSpPr>
          <p:nvPr>
            <p:ph type="dt" sz="half" idx="10"/>
          </p:nvPr>
        </p:nvSpPr>
        <p:spPr/>
        <p:txBody>
          <a:bodyPr/>
          <a:lstStyle/>
          <a:p>
            <a:r>
              <a:rPr lang="en-US"/>
              <a:t>2/11/20XX</a:t>
            </a:r>
          </a:p>
        </p:txBody>
      </p:sp>
      <p:sp>
        <p:nvSpPr>
          <p:cNvPr id="6" name="Slide Number Placeholder 5">
            <a:extLst>
              <a:ext uri="{FF2B5EF4-FFF2-40B4-BE49-F238E27FC236}">
                <a16:creationId xmlns:a16="http://schemas.microsoft.com/office/drawing/2014/main" id="{D38D5EFB-118F-8F3D-D2DD-4C92813652EB}"/>
              </a:ext>
            </a:extLst>
          </p:cNvPr>
          <p:cNvSpPr>
            <a:spLocks noGrp="1"/>
          </p:cNvSpPr>
          <p:nvPr>
            <p:ph type="sldNum" sz="quarter" idx="12"/>
          </p:nvPr>
        </p:nvSpPr>
        <p:spPr/>
        <p:txBody>
          <a:bodyPr/>
          <a:lstStyle/>
          <a:p>
            <a:fld id="{0303F77D-1BEF-481A-B8C1-15974ED46EB7}" type="slidenum">
              <a:rPr lang="en-US" smtClean="0"/>
              <a:t>68</a:t>
            </a:fld>
            <a:endParaRPr lang="en-US"/>
          </a:p>
        </p:txBody>
      </p:sp>
    </p:spTree>
    <p:extLst>
      <p:ext uri="{BB962C8B-B14F-4D97-AF65-F5344CB8AC3E}">
        <p14:creationId xmlns:p14="http://schemas.microsoft.com/office/powerpoint/2010/main" val="176422944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875F7-765F-ECFA-FAC5-D7D03AEF8F00}"/>
              </a:ext>
            </a:extLst>
          </p:cNvPr>
          <p:cNvSpPr>
            <a:spLocks noGrp="1"/>
          </p:cNvSpPr>
          <p:nvPr>
            <p:ph type="title"/>
          </p:nvPr>
        </p:nvSpPr>
        <p:spPr/>
        <p:txBody>
          <a:bodyPr/>
          <a:lstStyle/>
          <a:p>
            <a:r>
              <a:rPr lang="en-US" dirty="0"/>
              <a:t>References (cont’d)</a:t>
            </a:r>
          </a:p>
        </p:txBody>
      </p:sp>
      <p:sp>
        <p:nvSpPr>
          <p:cNvPr id="3" name="Content Placeholder 2">
            <a:extLst>
              <a:ext uri="{FF2B5EF4-FFF2-40B4-BE49-F238E27FC236}">
                <a16:creationId xmlns:a16="http://schemas.microsoft.com/office/drawing/2014/main" id="{88443C52-D405-9355-30A0-EBDF985A58B4}"/>
              </a:ext>
            </a:extLst>
          </p:cNvPr>
          <p:cNvSpPr>
            <a:spLocks noGrp="1"/>
          </p:cNvSpPr>
          <p:nvPr>
            <p:ph sz="quarter" idx="13"/>
          </p:nvPr>
        </p:nvSpPr>
        <p:spPr/>
        <p:txBody>
          <a:bodyPr>
            <a:normAutofit fontScale="77500" lnSpcReduction="20000"/>
          </a:bodyPr>
          <a:lstStyle/>
          <a:p>
            <a:pPr marL="0" marR="0">
              <a:lnSpc>
                <a:spcPct val="115000"/>
              </a:lnSpc>
              <a:spcBef>
                <a:spcPts val="500"/>
              </a:spcBef>
              <a:spcAft>
                <a:spcPts val="1000"/>
              </a:spcAft>
            </a:pP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Recognizing and responding to the effects of trauma: A discussion guide for health and social service providers.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(2015) Nova Scotia Department of Health and Wellness. https://novascotia.ca/dhw/addictions/documents/TIP_Discussion_Guide_2.pdf</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Ryan, C. O., Browning, W. D., Clancy, J. O., Andrews, S. L., &amp; Kallianpurkar, N. B. (2014). Biophilic Design Patterns: Emerging Nature-Based Parameters for Health and Well-Being in the Built Environment.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International Journal of Architectural Research: </a:t>
            </a:r>
            <a:r>
              <a:rPr lang="en-US" sz="1800" i="1" dirty="0" err="1">
                <a:effectLst/>
                <a:latin typeface="Times New Roman" panose="02020603050405020304" pitchFamily="18" charset="0"/>
                <a:ea typeface="Times New Roman" panose="02020603050405020304" pitchFamily="18" charset="0"/>
                <a:cs typeface="Times New Roman" panose="02020603050405020304" pitchFamily="18" charset="0"/>
              </a:rPr>
              <a:t>ArchNet</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-IJAR</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8</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(2), 62. https://doi.org/10.26687/archnet-ijar.v8i2.436</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Sacks, V., &amp; Murphey, D. (2018).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The prevalence of adverse childhood experiences, nationally, by state, and by race/ethnicity</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Child Trends. Retrieved May 11, 2022, from https://www.childtrends.org/publications/prevalence-adverse-childhood-experiences-nationally-state-race-ethnicity</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Schoon, I., &amp; Mortimer, J. (2017). Youth and the Great Recession: Are values, achievement orientation and outlook to the future affected?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International Journal of Psychology</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52</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(1), 1–8. https://doi.org/10.1002/ijop.12400</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Sens, T., &amp; Moll, K. (2021).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University library research results: What you don’t know might hurt you.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University Business.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hlinkClick r:id="rId2"/>
              </a:rPr>
              <a:t>https://universitybusiness.com/university-library-research-results-what-you-dont-know-might-hurt-you/</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a:lnSpc>
                <a:spcPct val="115000"/>
              </a:lnSpc>
              <a:spcBef>
                <a:spcPts val="500"/>
              </a:spcBef>
              <a:spcAft>
                <a:spcPts val="1000"/>
              </a:spcAft>
            </a:pP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Social and green space.</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(n.d.). The London School of Economics and Political Science. Retrieved March 25, 2022, from https://info.lse.ac.uk/current-students/estates-division/facilities-guide/social-and-green-space</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a:lnSpc>
                <a:spcPct val="115000"/>
              </a:lnSpc>
              <a:spcBef>
                <a:spcPts val="500"/>
              </a:spcBef>
              <a:spcAft>
                <a:spcPts val="1000"/>
              </a:spcAft>
            </a:pP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endParaRPr lang="en-US" dirty="0"/>
          </a:p>
        </p:txBody>
      </p:sp>
      <p:sp>
        <p:nvSpPr>
          <p:cNvPr id="4" name="Footer Placeholder 3">
            <a:extLst>
              <a:ext uri="{FF2B5EF4-FFF2-40B4-BE49-F238E27FC236}">
                <a16:creationId xmlns:a16="http://schemas.microsoft.com/office/drawing/2014/main" id="{A417FE89-95C5-132C-C772-DE3E027F3859}"/>
              </a:ext>
            </a:extLst>
          </p:cNvPr>
          <p:cNvSpPr>
            <a:spLocks noGrp="1"/>
          </p:cNvSpPr>
          <p:nvPr>
            <p:ph type="ftr" sz="quarter" idx="11"/>
          </p:nvPr>
        </p:nvSpPr>
        <p:spPr/>
        <p:txBody>
          <a:bodyPr/>
          <a:lstStyle/>
          <a:p>
            <a:r>
              <a:rPr lang="en-US"/>
              <a:t>PRESENTATION TITLE</a:t>
            </a:r>
            <a:endParaRPr lang="en-US" dirty="0"/>
          </a:p>
        </p:txBody>
      </p:sp>
      <p:sp>
        <p:nvSpPr>
          <p:cNvPr id="5" name="Date Placeholder 4">
            <a:extLst>
              <a:ext uri="{FF2B5EF4-FFF2-40B4-BE49-F238E27FC236}">
                <a16:creationId xmlns:a16="http://schemas.microsoft.com/office/drawing/2014/main" id="{FFE62122-FBDB-F866-3086-DDFFEDFC7578}"/>
              </a:ext>
            </a:extLst>
          </p:cNvPr>
          <p:cNvSpPr>
            <a:spLocks noGrp="1"/>
          </p:cNvSpPr>
          <p:nvPr>
            <p:ph type="dt" sz="half" idx="10"/>
          </p:nvPr>
        </p:nvSpPr>
        <p:spPr/>
        <p:txBody>
          <a:bodyPr/>
          <a:lstStyle/>
          <a:p>
            <a:r>
              <a:rPr lang="en-US"/>
              <a:t>2/11/20XX</a:t>
            </a:r>
          </a:p>
        </p:txBody>
      </p:sp>
      <p:sp>
        <p:nvSpPr>
          <p:cNvPr id="6" name="Slide Number Placeholder 5">
            <a:extLst>
              <a:ext uri="{FF2B5EF4-FFF2-40B4-BE49-F238E27FC236}">
                <a16:creationId xmlns:a16="http://schemas.microsoft.com/office/drawing/2014/main" id="{D38D5EFB-118F-8F3D-D2DD-4C92813652EB}"/>
              </a:ext>
            </a:extLst>
          </p:cNvPr>
          <p:cNvSpPr>
            <a:spLocks noGrp="1"/>
          </p:cNvSpPr>
          <p:nvPr>
            <p:ph type="sldNum" sz="quarter" idx="12"/>
          </p:nvPr>
        </p:nvSpPr>
        <p:spPr/>
        <p:txBody>
          <a:bodyPr/>
          <a:lstStyle/>
          <a:p>
            <a:fld id="{0303F77D-1BEF-481A-B8C1-15974ED46EB7}" type="slidenum">
              <a:rPr lang="en-US" smtClean="0"/>
              <a:t>69</a:t>
            </a:fld>
            <a:endParaRPr lang="en-US"/>
          </a:p>
        </p:txBody>
      </p:sp>
    </p:spTree>
    <p:extLst>
      <p:ext uri="{BB962C8B-B14F-4D97-AF65-F5344CB8AC3E}">
        <p14:creationId xmlns:p14="http://schemas.microsoft.com/office/powerpoint/2010/main" val="25502208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078F889-8780-48D5-8B9E-DF8B130637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2" name="Title 1">
            <a:extLst>
              <a:ext uri="{FF2B5EF4-FFF2-40B4-BE49-F238E27FC236}">
                <a16:creationId xmlns:a16="http://schemas.microsoft.com/office/drawing/2014/main" id="{E0A70AE5-4155-18D2-0E56-9A1C29095E7D}"/>
              </a:ext>
            </a:extLst>
          </p:cNvPr>
          <p:cNvSpPr>
            <a:spLocks noGrp="1"/>
          </p:cNvSpPr>
          <p:nvPr>
            <p:ph type="title"/>
          </p:nvPr>
        </p:nvSpPr>
        <p:spPr>
          <a:xfrm>
            <a:off x="1371600" y="685800"/>
            <a:ext cx="9601200" cy="1014214"/>
          </a:xfrm>
        </p:spPr>
        <p:txBody>
          <a:bodyPr>
            <a:normAutofit fontScale="90000"/>
          </a:bodyPr>
          <a:lstStyle/>
          <a:p>
            <a:r>
              <a:rPr lang="en-US" sz="4900" dirty="0">
                <a:solidFill>
                  <a:schemeClr val="bg2"/>
                </a:solidFill>
              </a:rPr>
              <a:t>Pandemic Effects on Adolescents</a:t>
            </a:r>
            <a:br>
              <a:rPr lang="en-US" dirty="0">
                <a:solidFill>
                  <a:schemeClr val="bg2"/>
                </a:solidFill>
              </a:rPr>
            </a:br>
            <a:endParaRPr lang="en-US" sz="3600" dirty="0">
              <a:solidFill>
                <a:schemeClr val="accent6"/>
              </a:solidFill>
            </a:endParaRPr>
          </a:p>
        </p:txBody>
      </p:sp>
      <p:sp>
        <p:nvSpPr>
          <p:cNvPr id="25" name="Rectangle 22">
            <a:extLst>
              <a:ext uri="{FF2B5EF4-FFF2-40B4-BE49-F238E27FC236}">
                <a16:creationId xmlns:a16="http://schemas.microsoft.com/office/drawing/2014/main" id="{3A4CABA2-22A0-44B2-BD92-28FF73FCEA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Slide Number Placeholder 5">
            <a:extLst>
              <a:ext uri="{FF2B5EF4-FFF2-40B4-BE49-F238E27FC236}">
                <a16:creationId xmlns:a16="http://schemas.microsoft.com/office/drawing/2014/main" id="{D9A97ADD-CFAD-D595-6490-4B2E7A0AE080}"/>
              </a:ext>
            </a:extLst>
          </p:cNvPr>
          <p:cNvSpPr>
            <a:spLocks noGrp="1"/>
          </p:cNvSpPr>
          <p:nvPr>
            <p:ph type="sldNum" sz="quarter" idx="12"/>
          </p:nvPr>
        </p:nvSpPr>
        <p:spPr>
          <a:xfrm>
            <a:off x="9472736" y="6453386"/>
            <a:ext cx="1596292" cy="404614"/>
          </a:xfrm>
        </p:spPr>
        <p:txBody>
          <a:bodyPr>
            <a:normAutofit/>
          </a:bodyPr>
          <a:lstStyle/>
          <a:p>
            <a:pPr marL="0" marR="0" lvl="0" indent="0" algn="r" defTabSz="457200" rtl="0" eaLnBrk="1" fontAlgn="auto" latinLnBrk="0" hangingPunct="1">
              <a:lnSpc>
                <a:spcPct val="100000"/>
              </a:lnSpc>
              <a:spcBef>
                <a:spcPts val="0"/>
              </a:spcBef>
              <a:spcAft>
                <a:spcPts val="600"/>
              </a:spcAft>
              <a:buClrTx/>
              <a:buSzTx/>
              <a:buFontTx/>
              <a:buNone/>
              <a:tabLst/>
              <a:defRPr/>
            </a:pPr>
            <a:fld id="{C3DB2ADC-AF19-4574-8C10-79B5B04FCA27}" type="slidenum">
              <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600"/>
                </a:spcAft>
                <a:buClrTx/>
                <a:buSzTx/>
                <a:buFontTx/>
                <a:buNone/>
                <a:tabLst/>
                <a:defRPr/>
              </a:pPr>
              <a:t>7</a:t>
            </a:fld>
            <a:endPar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graphicFrame>
        <p:nvGraphicFramePr>
          <p:cNvPr id="16" name="Content Placeholder 13">
            <a:extLst>
              <a:ext uri="{FF2B5EF4-FFF2-40B4-BE49-F238E27FC236}">
                <a16:creationId xmlns:a16="http://schemas.microsoft.com/office/drawing/2014/main" id="{402A6897-2C13-54E2-B3B0-A998270B23FF}"/>
              </a:ext>
            </a:extLst>
          </p:cNvPr>
          <p:cNvGraphicFramePr>
            <a:graphicFrameLocks noGrp="1"/>
          </p:cNvGraphicFramePr>
          <p:nvPr>
            <p:ph idx="1"/>
            <p:extLst>
              <p:ext uri="{D42A27DB-BD31-4B8C-83A1-F6EECF244321}">
                <p14:modId xmlns:p14="http://schemas.microsoft.com/office/powerpoint/2010/main" val="1632936352"/>
              </p:ext>
            </p:extLst>
          </p:nvPr>
        </p:nvGraphicFramePr>
        <p:xfrm>
          <a:off x="1371600" y="1917290"/>
          <a:ext cx="9601200" cy="39501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0377626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875F7-765F-ECFA-FAC5-D7D03AEF8F00}"/>
              </a:ext>
            </a:extLst>
          </p:cNvPr>
          <p:cNvSpPr>
            <a:spLocks noGrp="1"/>
          </p:cNvSpPr>
          <p:nvPr>
            <p:ph type="title"/>
          </p:nvPr>
        </p:nvSpPr>
        <p:spPr/>
        <p:txBody>
          <a:bodyPr/>
          <a:lstStyle/>
          <a:p>
            <a:r>
              <a:rPr lang="en-US" dirty="0"/>
              <a:t>References (cont’d)</a:t>
            </a:r>
          </a:p>
        </p:txBody>
      </p:sp>
      <p:sp>
        <p:nvSpPr>
          <p:cNvPr id="3" name="Content Placeholder 2">
            <a:extLst>
              <a:ext uri="{FF2B5EF4-FFF2-40B4-BE49-F238E27FC236}">
                <a16:creationId xmlns:a16="http://schemas.microsoft.com/office/drawing/2014/main" id="{88443C52-D405-9355-30A0-EBDF985A58B4}"/>
              </a:ext>
            </a:extLst>
          </p:cNvPr>
          <p:cNvSpPr>
            <a:spLocks noGrp="1"/>
          </p:cNvSpPr>
          <p:nvPr>
            <p:ph sz="quarter" idx="13"/>
          </p:nvPr>
        </p:nvSpPr>
        <p:spPr/>
        <p:txBody>
          <a:bodyPr>
            <a:normAutofit fontScale="77500" lnSpcReduction="20000"/>
          </a:bodyPr>
          <a:lstStyle/>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Spinelli, M.,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Lionetti</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F.,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Setti</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 &amp;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Fasolo</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M. (2021). Parenting stress during the COVID-19 outbreak: Socioeconomic and environmental risk factors and implications for children emotion regulation.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Family Process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60</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(2), 639–653. https://doi.org/10.1111/famp.12601</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Sprang, G., &amp;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Silman</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M. (2013). Posttraumatic stress disorder in parents and youth after health-related disasters.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Disaster Medicine and Public Health Preparedness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7(1), 105–110. https://doi.org/10.1017/dmp.2013.22</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Substance Abuse and Mental Health Services Administration. (2014).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SAMHSA’s Concept of Trauma and Guidance for a Trauma-Informed Approach</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https://ncsacw.acf.hhs.gov/userfiles/files/SAMHSA_Trauma.pdf</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Takayama, N., Morikawa, T., Koga, K., Miyazaki, Y., Harada, K., Fukumoto, K., &amp;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Tsujiki</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Y. (2022). Exploring the physiological and psychological effects of digital Shinrin-Yoku and its characteristics as a restorative environment.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International Journal of Environmental Research and Public Health</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19</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(3), 1202. https://doi.org/10.3390/ijerph19031202</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Terrapin Bright Green. (2014).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14 Patterns of Biophilic Design</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hlinkClick r:id="rId2"/>
              </a:rPr>
              <a:t>http://www.terrapinbrightgreen.com/reports/14-patterns-of-biophilic-design/</a:t>
            </a: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Tidball, K. G. (2012). Urgent biophilia: Human-nature interactions and biological attractions in disaster resilience.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Ecology and Society</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17</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(2). https://www.jstor.org/stable/26269048</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a:lnSpc>
                <a:spcPct val="115000"/>
              </a:lnSpc>
              <a:spcBef>
                <a:spcPts val="500"/>
              </a:spcBef>
              <a:spcAft>
                <a:spcPts val="1000"/>
              </a:spcAft>
            </a:pP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endParaRPr lang="en-US" dirty="0"/>
          </a:p>
        </p:txBody>
      </p:sp>
      <p:sp>
        <p:nvSpPr>
          <p:cNvPr id="4" name="Footer Placeholder 3">
            <a:extLst>
              <a:ext uri="{FF2B5EF4-FFF2-40B4-BE49-F238E27FC236}">
                <a16:creationId xmlns:a16="http://schemas.microsoft.com/office/drawing/2014/main" id="{A417FE89-95C5-132C-C772-DE3E027F3859}"/>
              </a:ext>
            </a:extLst>
          </p:cNvPr>
          <p:cNvSpPr>
            <a:spLocks noGrp="1"/>
          </p:cNvSpPr>
          <p:nvPr>
            <p:ph type="ftr" sz="quarter" idx="11"/>
          </p:nvPr>
        </p:nvSpPr>
        <p:spPr/>
        <p:txBody>
          <a:bodyPr/>
          <a:lstStyle/>
          <a:p>
            <a:r>
              <a:rPr lang="en-US"/>
              <a:t>PRESENTATION TITLE</a:t>
            </a:r>
            <a:endParaRPr lang="en-US" dirty="0"/>
          </a:p>
        </p:txBody>
      </p:sp>
      <p:sp>
        <p:nvSpPr>
          <p:cNvPr id="5" name="Date Placeholder 4">
            <a:extLst>
              <a:ext uri="{FF2B5EF4-FFF2-40B4-BE49-F238E27FC236}">
                <a16:creationId xmlns:a16="http://schemas.microsoft.com/office/drawing/2014/main" id="{FFE62122-FBDB-F866-3086-DDFFEDFC7578}"/>
              </a:ext>
            </a:extLst>
          </p:cNvPr>
          <p:cNvSpPr>
            <a:spLocks noGrp="1"/>
          </p:cNvSpPr>
          <p:nvPr>
            <p:ph type="dt" sz="half" idx="10"/>
          </p:nvPr>
        </p:nvSpPr>
        <p:spPr/>
        <p:txBody>
          <a:bodyPr/>
          <a:lstStyle/>
          <a:p>
            <a:r>
              <a:rPr lang="en-US"/>
              <a:t>2/11/20XX</a:t>
            </a:r>
          </a:p>
        </p:txBody>
      </p:sp>
      <p:sp>
        <p:nvSpPr>
          <p:cNvPr id="6" name="Slide Number Placeholder 5">
            <a:extLst>
              <a:ext uri="{FF2B5EF4-FFF2-40B4-BE49-F238E27FC236}">
                <a16:creationId xmlns:a16="http://schemas.microsoft.com/office/drawing/2014/main" id="{D38D5EFB-118F-8F3D-D2DD-4C92813652EB}"/>
              </a:ext>
            </a:extLst>
          </p:cNvPr>
          <p:cNvSpPr>
            <a:spLocks noGrp="1"/>
          </p:cNvSpPr>
          <p:nvPr>
            <p:ph type="sldNum" sz="quarter" idx="12"/>
          </p:nvPr>
        </p:nvSpPr>
        <p:spPr/>
        <p:txBody>
          <a:bodyPr/>
          <a:lstStyle/>
          <a:p>
            <a:fld id="{0303F77D-1BEF-481A-B8C1-15974ED46EB7}" type="slidenum">
              <a:rPr lang="en-US" smtClean="0"/>
              <a:t>70</a:t>
            </a:fld>
            <a:endParaRPr lang="en-US"/>
          </a:p>
        </p:txBody>
      </p:sp>
    </p:spTree>
    <p:extLst>
      <p:ext uri="{BB962C8B-B14F-4D97-AF65-F5344CB8AC3E}">
        <p14:creationId xmlns:p14="http://schemas.microsoft.com/office/powerpoint/2010/main" val="402135515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875F7-765F-ECFA-FAC5-D7D03AEF8F00}"/>
              </a:ext>
            </a:extLst>
          </p:cNvPr>
          <p:cNvSpPr>
            <a:spLocks noGrp="1"/>
          </p:cNvSpPr>
          <p:nvPr>
            <p:ph type="title"/>
          </p:nvPr>
        </p:nvSpPr>
        <p:spPr/>
        <p:txBody>
          <a:bodyPr/>
          <a:lstStyle/>
          <a:p>
            <a:r>
              <a:rPr lang="en-US" dirty="0"/>
              <a:t>References (cont’d)</a:t>
            </a:r>
          </a:p>
        </p:txBody>
      </p:sp>
      <p:sp>
        <p:nvSpPr>
          <p:cNvPr id="3" name="Content Placeholder 2">
            <a:extLst>
              <a:ext uri="{FF2B5EF4-FFF2-40B4-BE49-F238E27FC236}">
                <a16:creationId xmlns:a16="http://schemas.microsoft.com/office/drawing/2014/main" id="{88443C52-D405-9355-30A0-EBDF985A58B4}"/>
              </a:ext>
            </a:extLst>
          </p:cNvPr>
          <p:cNvSpPr>
            <a:spLocks noGrp="1"/>
          </p:cNvSpPr>
          <p:nvPr>
            <p:ph sz="quarter" idx="13"/>
          </p:nvPr>
        </p:nvSpPr>
        <p:spPr/>
        <p:txBody>
          <a:bodyPr>
            <a:normAutofit fontScale="77500" lnSpcReduction="20000"/>
          </a:bodyPr>
          <a:lstStyle/>
          <a:p>
            <a:pPr marL="0" marR="0">
              <a:lnSpc>
                <a:spcPct val="115000"/>
              </a:lnSpc>
              <a:spcBef>
                <a:spcPts val="500"/>
              </a:spcBef>
              <a:spcAft>
                <a:spcPts val="1000"/>
              </a:spcAft>
            </a:pP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Trauma-informed approaches: An introduction and discussion guide for health and social service providers.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(2015) Nova Scotia Department of Health and Wellness. https://novascotia.ca/dhw/addictions/documents/TIP_Discussion_Guide_1.pdf</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Vermes, J. (2021).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Prescribing nature: Research suggests the outdoors are good for your mental health.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CBC Radio. https://www.cbc.ca/radio/thecurrent/the-current-for-sept-6-2021-1.6163980/prescribing-nature-research-suggests-the-outdoors-are-good-for-your-mental-health-1.6163985</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Whitmer, S. (2021). Inclusive campus environments: An untapped resource for fostering learner success.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Current Issues in Education</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22</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(1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Sp</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Iss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https://cie.asu.edu/ojs/index.php/cieatasu/article/view/1902</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Wilson, E. O. (1984).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Biophilia</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Harvard University Press. http://ezproxy.library.dal.ca/login?url=https://search.ebscohost.com/login.aspx?direct=true&amp;db=e000xna&amp;AN=282598&amp;site=ehost-live</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World Health Organization. (n.d.).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Adolescent health</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Retrieved April 11, 2022, from https://www.who.int/health-topics/adolescent-health</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Zobel, S. B.,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Rogier</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G., Parolin, L., &amp;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Velotti</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P. (2022). </a:t>
            </a:r>
            <a:r>
              <a:rPr lang="en-US" sz="1800" i="1" dirty="0">
                <a:effectLst/>
                <a:latin typeface="Times New Roman" panose="02020603050405020304" pitchFamily="18" charset="0"/>
                <a:ea typeface="Times New Roman" panose="02020603050405020304" pitchFamily="18" charset="0"/>
                <a:cs typeface="Times New Roman" panose="02020603050405020304" pitchFamily="18" charset="0"/>
              </a:rPr>
              <a:t>Enhancing post traumatic growth during the COVID-19 lockdown: The roles of nature relatedness and perceived </a:t>
            </a:r>
            <a:r>
              <a:rPr lang="en-US" sz="1800" i="1" dirty="0" err="1">
                <a:effectLst/>
                <a:latin typeface="Times New Roman" panose="02020603050405020304" pitchFamily="18" charset="0"/>
                <a:ea typeface="Times New Roman" panose="02020603050405020304" pitchFamily="18" charset="0"/>
                <a:cs typeface="Times New Roman" panose="02020603050405020304" pitchFamily="18" charset="0"/>
              </a:rPr>
              <a:t>restorativeness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[Preprint]. https://doi.org/10.21203/rs.3.rs-1250637/v1</a:t>
            </a: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a:lnSpc>
                <a:spcPct val="115000"/>
              </a:lnSpc>
              <a:spcBef>
                <a:spcPts val="500"/>
              </a:spcBef>
              <a:spcAft>
                <a:spcPts val="1000"/>
              </a:spcAft>
            </a:pP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pPr marL="0" marR="0">
              <a:lnSpc>
                <a:spcPct val="115000"/>
              </a:lnSpc>
              <a:spcBef>
                <a:spcPts val="500"/>
              </a:spcBef>
              <a:spcAft>
                <a:spcPts val="1000"/>
              </a:spcAft>
            </a:pPr>
            <a:endParaRPr lang="en-US" sz="1800" dirty="0">
              <a:effectLst/>
              <a:latin typeface="Corbel" panose="020B0503020204020204" pitchFamily="34" charset="0"/>
              <a:ea typeface="Times New Roman" panose="02020603050405020304" pitchFamily="18" charset="0"/>
              <a:cs typeface="Times New Roman" panose="02020603050405020304" pitchFamily="18" charset="0"/>
            </a:endParaRPr>
          </a:p>
          <a:p>
            <a:endParaRPr lang="en-US" dirty="0"/>
          </a:p>
        </p:txBody>
      </p:sp>
      <p:sp>
        <p:nvSpPr>
          <p:cNvPr id="4" name="Footer Placeholder 3">
            <a:extLst>
              <a:ext uri="{FF2B5EF4-FFF2-40B4-BE49-F238E27FC236}">
                <a16:creationId xmlns:a16="http://schemas.microsoft.com/office/drawing/2014/main" id="{A417FE89-95C5-132C-C772-DE3E027F3859}"/>
              </a:ext>
            </a:extLst>
          </p:cNvPr>
          <p:cNvSpPr>
            <a:spLocks noGrp="1"/>
          </p:cNvSpPr>
          <p:nvPr>
            <p:ph type="ftr" sz="quarter" idx="11"/>
          </p:nvPr>
        </p:nvSpPr>
        <p:spPr/>
        <p:txBody>
          <a:bodyPr/>
          <a:lstStyle/>
          <a:p>
            <a:r>
              <a:rPr lang="en-US"/>
              <a:t>PRESENTATION TITLE</a:t>
            </a:r>
            <a:endParaRPr lang="en-US" dirty="0"/>
          </a:p>
        </p:txBody>
      </p:sp>
      <p:sp>
        <p:nvSpPr>
          <p:cNvPr id="5" name="Date Placeholder 4">
            <a:extLst>
              <a:ext uri="{FF2B5EF4-FFF2-40B4-BE49-F238E27FC236}">
                <a16:creationId xmlns:a16="http://schemas.microsoft.com/office/drawing/2014/main" id="{FFE62122-FBDB-F866-3086-DDFFEDFC7578}"/>
              </a:ext>
            </a:extLst>
          </p:cNvPr>
          <p:cNvSpPr>
            <a:spLocks noGrp="1"/>
          </p:cNvSpPr>
          <p:nvPr>
            <p:ph type="dt" sz="half" idx="10"/>
          </p:nvPr>
        </p:nvSpPr>
        <p:spPr/>
        <p:txBody>
          <a:bodyPr/>
          <a:lstStyle/>
          <a:p>
            <a:r>
              <a:rPr lang="en-US"/>
              <a:t>2/11/20XX</a:t>
            </a:r>
          </a:p>
        </p:txBody>
      </p:sp>
      <p:sp>
        <p:nvSpPr>
          <p:cNvPr id="6" name="Slide Number Placeholder 5">
            <a:extLst>
              <a:ext uri="{FF2B5EF4-FFF2-40B4-BE49-F238E27FC236}">
                <a16:creationId xmlns:a16="http://schemas.microsoft.com/office/drawing/2014/main" id="{D38D5EFB-118F-8F3D-D2DD-4C92813652EB}"/>
              </a:ext>
            </a:extLst>
          </p:cNvPr>
          <p:cNvSpPr>
            <a:spLocks noGrp="1"/>
          </p:cNvSpPr>
          <p:nvPr>
            <p:ph type="sldNum" sz="quarter" idx="12"/>
          </p:nvPr>
        </p:nvSpPr>
        <p:spPr/>
        <p:txBody>
          <a:bodyPr/>
          <a:lstStyle/>
          <a:p>
            <a:fld id="{0303F77D-1BEF-481A-B8C1-15974ED46EB7}" type="slidenum">
              <a:rPr lang="en-US" smtClean="0"/>
              <a:t>71</a:t>
            </a:fld>
            <a:endParaRPr lang="en-US"/>
          </a:p>
        </p:txBody>
      </p:sp>
    </p:spTree>
    <p:extLst>
      <p:ext uri="{BB962C8B-B14F-4D97-AF65-F5344CB8AC3E}">
        <p14:creationId xmlns:p14="http://schemas.microsoft.com/office/powerpoint/2010/main" val="78185983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descr="A close up of a slice of a tree, showing the rings">
            <a:extLst>
              <a:ext uri="{FF2B5EF4-FFF2-40B4-BE49-F238E27FC236}">
                <a16:creationId xmlns:a16="http://schemas.microsoft.com/office/drawing/2014/main" id="{DF38965B-ECCE-431F-9B6C-E1F3E5B2D13E}"/>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t="46" b="46"/>
          <a:stretch/>
        </p:blipFill>
        <p:spPr/>
      </p:pic>
      <p:sp>
        <p:nvSpPr>
          <p:cNvPr id="70" name="Title 69">
            <a:extLst>
              <a:ext uri="{FF2B5EF4-FFF2-40B4-BE49-F238E27FC236}">
                <a16:creationId xmlns:a16="http://schemas.microsoft.com/office/drawing/2014/main" id="{1272E09B-CE1D-409C-82FE-09F0399EB86A}"/>
              </a:ext>
            </a:extLst>
          </p:cNvPr>
          <p:cNvSpPr>
            <a:spLocks noGrp="1"/>
          </p:cNvSpPr>
          <p:nvPr>
            <p:ph type="title"/>
          </p:nvPr>
        </p:nvSpPr>
        <p:spPr>
          <a:xfrm>
            <a:off x="3857408" y="1850571"/>
            <a:ext cx="4930901" cy="2173987"/>
          </a:xfrm>
        </p:spPr>
        <p:txBody>
          <a:bodyPr>
            <a:normAutofit/>
          </a:bodyPr>
          <a:lstStyle/>
          <a:p>
            <a:pPr algn="ctr"/>
            <a:r>
              <a:rPr lang="en-US" sz="4800" dirty="0"/>
              <a:t>Thank you</a:t>
            </a:r>
            <a:br>
              <a:rPr lang="en-US" dirty="0"/>
            </a:br>
            <a:endParaRPr lang="en-US" dirty="0"/>
          </a:p>
        </p:txBody>
      </p:sp>
      <p:sp>
        <p:nvSpPr>
          <p:cNvPr id="20" name="Subtitle 19">
            <a:extLst>
              <a:ext uri="{FF2B5EF4-FFF2-40B4-BE49-F238E27FC236}">
                <a16:creationId xmlns:a16="http://schemas.microsoft.com/office/drawing/2014/main" id="{62585D30-EF48-420E-A2D2-902C30D25FD4}"/>
              </a:ext>
            </a:extLst>
          </p:cNvPr>
          <p:cNvSpPr>
            <a:spLocks noGrp="1"/>
          </p:cNvSpPr>
          <p:nvPr>
            <p:ph type="subTitle" idx="1"/>
          </p:nvPr>
        </p:nvSpPr>
        <p:spPr>
          <a:xfrm>
            <a:off x="3734961" y="4247964"/>
            <a:ext cx="5175797" cy="909420"/>
          </a:xfrm>
        </p:spPr>
        <p:txBody>
          <a:bodyPr>
            <a:noAutofit/>
          </a:bodyPr>
          <a:lstStyle/>
          <a:p>
            <a:pPr algn="ctr">
              <a:lnSpc>
                <a:spcPct val="102000"/>
              </a:lnSpc>
              <a:spcBef>
                <a:spcPts val="0"/>
              </a:spcBef>
              <a:spcAft>
                <a:spcPts val="600"/>
              </a:spcAft>
            </a:pPr>
            <a:r>
              <a:rPr lang="en-US" sz="2000" dirty="0"/>
              <a:t>Linda Bedwell</a:t>
            </a:r>
          </a:p>
          <a:p>
            <a:pPr algn="ctr">
              <a:lnSpc>
                <a:spcPct val="102000"/>
              </a:lnSpc>
              <a:spcBef>
                <a:spcPts val="0"/>
              </a:spcBef>
              <a:spcAft>
                <a:spcPts val="600"/>
              </a:spcAft>
            </a:pPr>
            <a:r>
              <a:rPr lang="en-US" sz="2000" dirty="0"/>
              <a:t>Coordinator of Assessment</a:t>
            </a:r>
          </a:p>
          <a:p>
            <a:pPr algn="ctr">
              <a:lnSpc>
                <a:spcPct val="102000"/>
              </a:lnSpc>
              <a:spcBef>
                <a:spcPts val="0"/>
              </a:spcBef>
              <a:spcAft>
                <a:spcPts val="600"/>
              </a:spcAft>
            </a:pPr>
            <a:r>
              <a:rPr lang="en-US" sz="2000" dirty="0"/>
              <a:t>Dal Libraries</a:t>
            </a:r>
          </a:p>
          <a:p>
            <a:pPr algn="ctr">
              <a:lnSpc>
                <a:spcPct val="102000"/>
              </a:lnSpc>
              <a:spcBef>
                <a:spcPts val="0"/>
              </a:spcBef>
              <a:spcAft>
                <a:spcPts val="600"/>
              </a:spcAft>
            </a:pPr>
            <a:r>
              <a:rPr lang="en-US" sz="2000" dirty="0"/>
              <a:t>October 2022</a:t>
            </a:r>
          </a:p>
        </p:txBody>
      </p:sp>
      <p:sp>
        <p:nvSpPr>
          <p:cNvPr id="14" name="Slide Number Placeholder 13">
            <a:extLst>
              <a:ext uri="{FF2B5EF4-FFF2-40B4-BE49-F238E27FC236}">
                <a16:creationId xmlns:a16="http://schemas.microsoft.com/office/drawing/2014/main" id="{1E895843-157C-4992-8BC1-1CB6E44394E9}"/>
              </a:ext>
            </a:extLst>
          </p:cNvPr>
          <p:cNvSpPr>
            <a:spLocks noGrp="1"/>
          </p:cNvSpPr>
          <p:nvPr>
            <p:ph type="sldNum" sz="quarter" idx="12"/>
          </p:nvPr>
        </p:nvSpPr>
        <p:spPr/>
        <p:txBody>
          <a:bodyPr/>
          <a:lstStyle/>
          <a:p>
            <a:fld id="{A2AE2B76-F97F-4BE2-8670-72276A5F21A5}" type="slidenum">
              <a:rPr lang="en-US" smtClean="0"/>
              <a:pPr/>
              <a:t>72</a:t>
            </a:fld>
            <a:endParaRPr lang="en-US"/>
          </a:p>
        </p:txBody>
      </p:sp>
    </p:spTree>
    <p:extLst>
      <p:ext uri="{BB962C8B-B14F-4D97-AF65-F5344CB8AC3E}">
        <p14:creationId xmlns:p14="http://schemas.microsoft.com/office/powerpoint/2010/main" val="1743309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A97F59D-628C-4053-B41F-489D0045FD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4" name="Rectangle 13">
            <a:extLst>
              <a:ext uri="{FF2B5EF4-FFF2-40B4-BE49-F238E27FC236}">
                <a16:creationId xmlns:a16="http://schemas.microsoft.com/office/drawing/2014/main" id="{E4BB1650-B616-4EFB-9FB7-5D93104B5A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1ACAAF88-6973-DE32-1A0D-C4D945DD01A9}"/>
              </a:ext>
            </a:extLst>
          </p:cNvPr>
          <p:cNvSpPr>
            <a:spLocks noGrp="1"/>
          </p:cNvSpPr>
          <p:nvPr>
            <p:ph type="body" sz="half" idx="2"/>
          </p:nvPr>
        </p:nvSpPr>
        <p:spPr>
          <a:xfrm>
            <a:off x="1188720" y="1188720"/>
            <a:ext cx="5369029" cy="4480560"/>
          </a:xfrm>
        </p:spPr>
        <p:txBody>
          <a:bodyPr vert="horz" lIns="91440" tIns="45720" rIns="91440" bIns="45720" rtlCol="0" anchor="ctr">
            <a:normAutofit/>
          </a:bodyPr>
          <a:lstStyle/>
          <a:p>
            <a:pPr indent="-384048">
              <a:lnSpc>
                <a:spcPct val="94000"/>
              </a:lnSpc>
              <a:spcAft>
                <a:spcPts val="200"/>
              </a:spcAft>
            </a:pPr>
            <a:r>
              <a:rPr lang="en-US" sz="2800" dirty="0"/>
              <a:t>The pandemic has been damaging to youth who “already carried the anxiety and trauma of surging racial tensions, political uncertainties, and climate crises delivered without interruption to their pockets via cell phones.” (</a:t>
            </a:r>
            <a:r>
              <a:rPr lang="en-US" sz="2800" dirty="0" err="1"/>
              <a:t>Hussong</a:t>
            </a:r>
            <a:r>
              <a:rPr lang="en-US" sz="2800" dirty="0"/>
              <a:t> et al., 2021)</a:t>
            </a:r>
          </a:p>
        </p:txBody>
      </p:sp>
      <p:sp>
        <p:nvSpPr>
          <p:cNvPr id="16" name="Rectangle 15">
            <a:extLst>
              <a:ext uri="{FF2B5EF4-FFF2-40B4-BE49-F238E27FC236}">
                <a16:creationId xmlns:a16="http://schemas.microsoft.com/office/drawing/2014/main" id="{BB47C962-A905-4168-832D-BF622B381E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527850" y="0"/>
            <a:ext cx="4664149"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6">
            <a:extLst>
              <a:ext uri="{FF2B5EF4-FFF2-40B4-BE49-F238E27FC236}">
                <a16:creationId xmlns:a16="http://schemas.microsoft.com/office/drawing/2014/main" id="{B0CAA55C-9F48-4F94-95AA-5635394974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983434" y="640080"/>
            <a:ext cx="2296028" cy="3674981"/>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bg2"/>
          </a:solidFill>
          <a:ln w="0">
            <a:noFill/>
            <a:prstDash val="solid"/>
            <a:round/>
            <a:headEnd/>
            <a:tailEnd/>
          </a:ln>
        </p:spPr>
      </p:sp>
      <p:sp>
        <p:nvSpPr>
          <p:cNvPr id="2" name="Title 1">
            <a:extLst>
              <a:ext uri="{FF2B5EF4-FFF2-40B4-BE49-F238E27FC236}">
                <a16:creationId xmlns:a16="http://schemas.microsoft.com/office/drawing/2014/main" id="{D19A1437-4682-E5CD-E10A-10E4AFDF4936}"/>
              </a:ext>
            </a:extLst>
          </p:cNvPr>
          <p:cNvSpPr>
            <a:spLocks noGrp="1"/>
          </p:cNvSpPr>
          <p:nvPr>
            <p:ph type="title"/>
          </p:nvPr>
        </p:nvSpPr>
        <p:spPr>
          <a:xfrm>
            <a:off x="8523027" y="1252181"/>
            <a:ext cx="3132162" cy="4302457"/>
          </a:xfrm>
        </p:spPr>
        <p:txBody>
          <a:bodyPr vert="horz" lIns="91440" tIns="45720" rIns="91440" bIns="45720" rtlCol="0" anchor="t">
            <a:normAutofit/>
          </a:bodyPr>
          <a:lstStyle/>
          <a:p>
            <a:pPr>
              <a:lnSpc>
                <a:spcPct val="89000"/>
              </a:lnSpc>
            </a:pPr>
            <a:r>
              <a:rPr lang="en-US" sz="4000">
                <a:solidFill>
                  <a:schemeClr val="bg2"/>
                </a:solidFill>
              </a:rPr>
              <a:t>Pandemic Effects on Adolescents</a:t>
            </a:r>
          </a:p>
        </p:txBody>
      </p:sp>
      <p:sp>
        <p:nvSpPr>
          <p:cNvPr id="5" name="Date Placeholder 4">
            <a:extLst>
              <a:ext uri="{FF2B5EF4-FFF2-40B4-BE49-F238E27FC236}">
                <a16:creationId xmlns:a16="http://schemas.microsoft.com/office/drawing/2014/main" id="{60F93CCC-8DED-0B8C-523C-D172508862E1}"/>
              </a:ext>
            </a:extLst>
          </p:cNvPr>
          <p:cNvSpPr>
            <a:spLocks noGrp="1"/>
          </p:cNvSpPr>
          <p:nvPr>
            <p:ph type="dt" sz="half" idx="10"/>
          </p:nvPr>
        </p:nvSpPr>
        <p:spPr>
          <a:xfrm>
            <a:off x="8572108" y="6453386"/>
            <a:ext cx="1204572" cy="404614"/>
          </a:xfrm>
        </p:spPr>
        <p:txBody>
          <a:bodyPr vert="horz" lIns="91440" tIns="45720" rIns="91440" bIns="45720" rtlCol="0" anchor="ctr">
            <a:normAutofit/>
          </a:bodyPr>
          <a:lstStyle/>
          <a:p>
            <a:pPr>
              <a:spcAft>
                <a:spcPts val="600"/>
              </a:spcAft>
            </a:pPr>
            <a:endParaRPr lang="en-US" dirty="0">
              <a:solidFill>
                <a:schemeClr val="bg2"/>
              </a:solidFill>
            </a:endParaRPr>
          </a:p>
        </p:txBody>
      </p:sp>
      <p:sp>
        <p:nvSpPr>
          <p:cNvPr id="7" name="Slide Number Placeholder 6">
            <a:extLst>
              <a:ext uri="{FF2B5EF4-FFF2-40B4-BE49-F238E27FC236}">
                <a16:creationId xmlns:a16="http://schemas.microsoft.com/office/drawing/2014/main" id="{27690880-C4D6-9210-7F7E-83ABE859B2D4}"/>
              </a:ext>
            </a:extLst>
          </p:cNvPr>
          <p:cNvSpPr>
            <a:spLocks noGrp="1"/>
          </p:cNvSpPr>
          <p:nvPr>
            <p:ph type="sldNum" sz="quarter" idx="12"/>
          </p:nvPr>
        </p:nvSpPr>
        <p:spPr>
          <a:xfrm>
            <a:off x="10279462" y="6453386"/>
            <a:ext cx="789566" cy="404614"/>
          </a:xfrm>
        </p:spPr>
        <p:txBody>
          <a:bodyPr vert="horz" lIns="91440" tIns="45720" rIns="91440" bIns="45720" rtlCol="0" anchor="ctr">
            <a:normAutofit/>
          </a:bodyPr>
          <a:lstStyle/>
          <a:p>
            <a:pPr>
              <a:spcAft>
                <a:spcPts val="600"/>
              </a:spcAft>
            </a:pPr>
            <a:fld id="{C3DB2ADC-AF19-4574-8C10-79B5B04FCA27}" type="slidenum">
              <a:rPr lang="en-US" kern="1200" baseline="0">
                <a:solidFill>
                  <a:schemeClr val="bg2"/>
                </a:solidFill>
                <a:latin typeface="+mn-lt"/>
                <a:ea typeface="+mn-ea"/>
                <a:cs typeface="+mn-cs"/>
              </a:rPr>
              <a:pPr>
                <a:spcAft>
                  <a:spcPts val="600"/>
                </a:spcAft>
              </a:pPr>
              <a:t>8</a:t>
            </a:fld>
            <a:endParaRPr lang="en-US" kern="1200" baseline="0">
              <a:solidFill>
                <a:schemeClr val="bg2"/>
              </a:solidFill>
              <a:latin typeface="+mn-lt"/>
              <a:ea typeface="+mn-ea"/>
              <a:cs typeface="+mn-cs"/>
            </a:endParaRPr>
          </a:p>
        </p:txBody>
      </p:sp>
    </p:spTree>
    <p:extLst>
      <p:ext uri="{BB962C8B-B14F-4D97-AF65-F5344CB8AC3E}">
        <p14:creationId xmlns:p14="http://schemas.microsoft.com/office/powerpoint/2010/main" val="12773113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078F889-8780-48D5-8B9E-DF8B130637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2" name="Title 1">
            <a:extLst>
              <a:ext uri="{FF2B5EF4-FFF2-40B4-BE49-F238E27FC236}">
                <a16:creationId xmlns:a16="http://schemas.microsoft.com/office/drawing/2014/main" id="{E0A70AE5-4155-18D2-0E56-9A1C29095E7D}"/>
              </a:ext>
            </a:extLst>
          </p:cNvPr>
          <p:cNvSpPr>
            <a:spLocks noGrp="1"/>
          </p:cNvSpPr>
          <p:nvPr>
            <p:ph type="title"/>
          </p:nvPr>
        </p:nvSpPr>
        <p:spPr>
          <a:xfrm>
            <a:off x="1371600" y="685800"/>
            <a:ext cx="9601200" cy="1014214"/>
          </a:xfrm>
        </p:spPr>
        <p:txBody>
          <a:bodyPr>
            <a:normAutofit fontScale="90000"/>
          </a:bodyPr>
          <a:lstStyle/>
          <a:p>
            <a:r>
              <a:rPr lang="en-US" sz="4900" dirty="0">
                <a:solidFill>
                  <a:schemeClr val="bg2"/>
                </a:solidFill>
              </a:rPr>
              <a:t>Pandemic Effects on Adolescents</a:t>
            </a:r>
            <a:br>
              <a:rPr lang="en-US" dirty="0">
                <a:solidFill>
                  <a:schemeClr val="bg2"/>
                </a:solidFill>
              </a:rPr>
            </a:br>
            <a:endParaRPr lang="en-US" sz="3600" dirty="0">
              <a:solidFill>
                <a:schemeClr val="accent6"/>
              </a:solidFill>
            </a:endParaRPr>
          </a:p>
        </p:txBody>
      </p:sp>
      <p:sp>
        <p:nvSpPr>
          <p:cNvPr id="25" name="Rectangle 22">
            <a:extLst>
              <a:ext uri="{FF2B5EF4-FFF2-40B4-BE49-F238E27FC236}">
                <a16:creationId xmlns:a16="http://schemas.microsoft.com/office/drawing/2014/main" id="{3A4CABA2-22A0-44B2-BD92-28FF73FCEA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Slide Number Placeholder 5">
            <a:extLst>
              <a:ext uri="{FF2B5EF4-FFF2-40B4-BE49-F238E27FC236}">
                <a16:creationId xmlns:a16="http://schemas.microsoft.com/office/drawing/2014/main" id="{D9A97ADD-CFAD-D595-6490-4B2E7A0AE080}"/>
              </a:ext>
            </a:extLst>
          </p:cNvPr>
          <p:cNvSpPr>
            <a:spLocks noGrp="1"/>
          </p:cNvSpPr>
          <p:nvPr>
            <p:ph type="sldNum" sz="quarter" idx="12"/>
          </p:nvPr>
        </p:nvSpPr>
        <p:spPr>
          <a:xfrm>
            <a:off x="9472736" y="6453386"/>
            <a:ext cx="1596292" cy="404614"/>
          </a:xfrm>
        </p:spPr>
        <p:txBody>
          <a:bodyPr>
            <a:normAutofit/>
          </a:bodyPr>
          <a:lstStyle/>
          <a:p>
            <a:pPr marL="0" marR="0" lvl="0" indent="0" algn="r" defTabSz="457200" rtl="0" eaLnBrk="1" fontAlgn="auto" latinLnBrk="0" hangingPunct="1">
              <a:lnSpc>
                <a:spcPct val="100000"/>
              </a:lnSpc>
              <a:spcBef>
                <a:spcPts val="0"/>
              </a:spcBef>
              <a:spcAft>
                <a:spcPts val="600"/>
              </a:spcAft>
              <a:buClrTx/>
              <a:buSzTx/>
              <a:buFontTx/>
              <a:buNone/>
              <a:tabLst/>
              <a:defRPr/>
            </a:pPr>
            <a:fld id="{C3DB2ADC-AF19-4574-8C10-79B5B04FCA27}" type="slidenum">
              <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rPr>
              <a:pPr marL="0" marR="0" lvl="0" indent="0" algn="r" defTabSz="457200" rtl="0" eaLnBrk="1" fontAlgn="auto" latinLnBrk="0" hangingPunct="1">
                <a:lnSpc>
                  <a:spcPct val="100000"/>
                </a:lnSpc>
                <a:spcBef>
                  <a:spcPts val="0"/>
                </a:spcBef>
                <a:spcAft>
                  <a:spcPts val="600"/>
                </a:spcAft>
                <a:buClrTx/>
                <a:buSzTx/>
                <a:buFontTx/>
                <a:buNone/>
                <a:tabLst/>
                <a:defRPr/>
              </a:pPr>
              <a:t>9</a:t>
            </a:fld>
            <a:endParaRPr kumimoji="0" lang="en-US" sz="1200" b="0" i="0" u="none" strike="noStrike" kern="1200" cap="none" spc="0" normalizeH="0" baseline="0" noProof="0">
              <a:ln>
                <a:noFill/>
              </a:ln>
              <a:solidFill>
                <a:srgbClr val="FFFFFF"/>
              </a:solidFill>
              <a:effectLst/>
              <a:uLnTx/>
              <a:uFillTx/>
              <a:latin typeface="Franklin Gothic Book" panose="020B0503020102020204"/>
              <a:ea typeface="+mn-ea"/>
              <a:cs typeface="+mn-cs"/>
            </a:endParaRPr>
          </a:p>
        </p:txBody>
      </p:sp>
      <p:graphicFrame>
        <p:nvGraphicFramePr>
          <p:cNvPr id="16" name="Content Placeholder 13">
            <a:extLst>
              <a:ext uri="{FF2B5EF4-FFF2-40B4-BE49-F238E27FC236}">
                <a16:creationId xmlns:a16="http://schemas.microsoft.com/office/drawing/2014/main" id="{402A6897-2C13-54E2-B3B0-A998270B23FF}"/>
              </a:ext>
            </a:extLst>
          </p:cNvPr>
          <p:cNvGraphicFramePr>
            <a:graphicFrameLocks noGrp="1"/>
          </p:cNvGraphicFramePr>
          <p:nvPr>
            <p:ph idx="1"/>
            <p:extLst>
              <p:ext uri="{D42A27DB-BD31-4B8C-83A1-F6EECF244321}">
                <p14:modId xmlns:p14="http://schemas.microsoft.com/office/powerpoint/2010/main" val="2357968210"/>
              </p:ext>
            </p:extLst>
          </p:nvPr>
        </p:nvGraphicFramePr>
        <p:xfrm>
          <a:off x="1371600" y="1917290"/>
          <a:ext cx="9601200" cy="39501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80175818"/>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_ip_UnifiedCompliancePolicyUIAction xmlns="http://schemas.microsoft.com/sharepoint/v3" xsi:nil="true"/>
    <Image xmlns="71af3243-3dd4-4a8d-8c0d-dd76da1f02a5">
      <Url xsi:nil="true"/>
      <Description xsi:nil="true"/>
    </Image>
    <_ip_UnifiedCompliancePolicyProperties xmlns="http://schemas.microsoft.com/sharepoint/v3" xsi:nil="true"/>
    <lcf76f155ced4ddcb4097134ff3c332f xmlns="71af3243-3dd4-4a8d-8c0d-dd76da1f02a5">
      <Terms xmlns="http://schemas.microsoft.com/office/infopath/2007/PartnerControls"/>
    </lcf76f155ced4ddcb4097134ff3c332f>
    <TaxCatchAll xmlns="230e9df3-be65-4c73-a93b-d1236ebd677e"/>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8" ma:contentTypeDescription="Create a new document." ma:contentTypeScope="" ma:versionID="22a266b9fa9a230c5a512669d8b298c3">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eddc33fff6b14141ee5c74a0d29ea6a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lcf76f155ced4ddcb4097134ff3c332f" ma:index="24" nillable="true" ma:taxonomy="true" ma:internalName="lcf76f155ced4ddcb4097134ff3c332f" ma:taxonomyFieldName="MediaServiceAITags" ma:displayName="Image Tags" ma:readOnly="false" ma:fieldId="{5cf76f15-5ced-4ddc-b409-7134ff3c332f}" ma:taxonomyMulti="true" ma:sspId="e385fb40-52d4-4fae-9c5b-3e8ff8a5878e" ma:termSetId="09814cd3-568e-4e90-9814-8d621ff8fb84"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5"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E0F876D-ECAD-49DD-95DE-E4DA3D4E9CA1}">
  <ds:schemaRefs>
    <ds:schemaRef ds:uri="http://schemas.microsoft.com/office/2006/metadata/properties"/>
    <ds:schemaRef ds:uri="http://schemas.microsoft.com/office/infopath/2007/PartnerControls"/>
    <ds:schemaRef ds:uri="71af3243-3dd4-4a8d-8c0d-dd76da1f02a5"/>
    <ds:schemaRef ds:uri="http://schemas.microsoft.com/sharepoint/v3"/>
    <ds:schemaRef ds:uri="230e9df3-be65-4c73-a93b-d1236ebd677e"/>
  </ds:schemaRefs>
</ds:datastoreItem>
</file>

<file path=customXml/itemProps2.xml><?xml version="1.0" encoding="utf-8"?>
<ds:datastoreItem xmlns:ds="http://schemas.openxmlformats.org/officeDocument/2006/customXml" ds:itemID="{4EC785CC-7DC7-486B-AC4F-90AD768E96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59187C1-630C-405A-830B-EED062A49695}">
  <ds:schemaRefs>
    <ds:schemaRef ds:uri="http://schemas.microsoft.com/sharepoint/v3/contenttype/forms"/>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Crop</Template>
  <TotalTime>1398</TotalTime>
  <Words>7304</Words>
  <Application>Microsoft Office PowerPoint</Application>
  <PresentationFormat>Widescreen</PresentationFormat>
  <Paragraphs>544</Paragraphs>
  <Slides>72</Slides>
  <Notes>54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72</vt:i4>
      </vt:variant>
    </vt:vector>
  </HeadingPairs>
  <TitlesOfParts>
    <vt:vector size="79" baseType="lpstr">
      <vt:lpstr>Arial</vt:lpstr>
      <vt:lpstr>Calibri</vt:lpstr>
      <vt:lpstr>Corbel</vt:lpstr>
      <vt:lpstr>Franklin Gothic Book</vt:lpstr>
      <vt:lpstr>Symbol</vt:lpstr>
      <vt:lpstr>Times New Roman</vt:lpstr>
      <vt:lpstr>Crop</vt:lpstr>
      <vt:lpstr>Study spaces:  designing for wellbeing in an ‘echo’ pandemic</vt:lpstr>
      <vt:lpstr>Pandemic Effects on Current Students</vt:lpstr>
      <vt:lpstr>PowerPoint Presentation</vt:lpstr>
      <vt:lpstr>Pandemic Effects on Current Students</vt:lpstr>
      <vt:lpstr>Great Recession  &amp;  SARS</vt:lpstr>
      <vt:lpstr>Pandemic Effects on Adolescents (10-19 year-olds according to WHO)</vt:lpstr>
      <vt:lpstr>Pandemic Effects on Adolescents </vt:lpstr>
      <vt:lpstr>Pandemic Effects on Adolescents</vt:lpstr>
      <vt:lpstr>Pandemic Effects on Adolescents </vt:lpstr>
      <vt:lpstr>Pandemic Effects on Adolescents </vt:lpstr>
      <vt:lpstr>Pandemic Effects on Adolescents </vt:lpstr>
      <vt:lpstr>Pandemic Effects on Adolescents </vt:lpstr>
      <vt:lpstr>Pandemic Effects on Adolescents </vt:lpstr>
      <vt:lpstr>Pandemic Effects on Adolescents </vt:lpstr>
      <vt:lpstr>Even prior to the pandemic, childhood trauma was more prevalent than most realize</vt:lpstr>
      <vt:lpstr>Pandemic Effects on Adolescents </vt:lpstr>
      <vt:lpstr>Pandemic Effects on Adolescents </vt:lpstr>
      <vt:lpstr>Pandemic Effects on Adolescents </vt:lpstr>
      <vt:lpstr>Pandemic Effects on Adolescents </vt:lpstr>
      <vt:lpstr>Pandemic Effects on Adolescents </vt:lpstr>
      <vt:lpstr>Responsibility of Post-Secondary Education </vt:lpstr>
      <vt:lpstr>Responsibility of Post-Secondary Education </vt:lpstr>
      <vt:lpstr>Space design</vt:lpstr>
      <vt:lpstr>Space Design</vt:lpstr>
      <vt:lpstr>Types of Space Design Investigated</vt:lpstr>
      <vt:lpstr>Common Themes</vt:lpstr>
      <vt:lpstr>Space Design</vt:lpstr>
      <vt:lpstr>Four Rs of Trauma-Informed Care (TIC)</vt:lpstr>
      <vt:lpstr>Six Principles of TIC</vt:lpstr>
      <vt:lpstr>Applying TIC principles to our study spaces</vt:lpstr>
      <vt:lpstr>Trauma-Informed Design (TID)</vt:lpstr>
      <vt:lpstr>Trauma-Informed Design (TID)</vt:lpstr>
      <vt:lpstr>Biophilic Design</vt:lpstr>
      <vt:lpstr>Biophilia</vt:lpstr>
      <vt:lpstr>Benefits of Biophilic Design</vt:lpstr>
      <vt:lpstr>Attention Restoration Theory (ART)</vt:lpstr>
      <vt:lpstr>Kaplan’s model of restorative experience (1995)</vt:lpstr>
      <vt:lpstr>Biophilic Design</vt:lpstr>
      <vt:lpstr>14 Patterns of Biophilic Design</vt:lpstr>
      <vt:lpstr>Highlights from TPG’s Research</vt:lpstr>
      <vt:lpstr>Highlights from TPG’s Research</vt:lpstr>
      <vt:lpstr>Biophilia in Post-Secondary Education</vt:lpstr>
      <vt:lpstr>Biophilia in Post-Secondary Education</vt:lpstr>
      <vt:lpstr>Studies with University Students</vt:lpstr>
      <vt:lpstr>Studies with University Students</vt:lpstr>
      <vt:lpstr>“Green Response” to the Pandemic</vt:lpstr>
      <vt:lpstr>“Green Response” to the Pandemic</vt:lpstr>
      <vt:lpstr>Green Responses – Tidball, 2012</vt:lpstr>
      <vt:lpstr>Recommendations</vt:lpstr>
      <vt:lpstr>Recommendations</vt:lpstr>
      <vt:lpstr>Recommendations</vt:lpstr>
      <vt:lpstr>Recommendations</vt:lpstr>
      <vt:lpstr>Recommendations</vt:lpstr>
      <vt:lpstr>Recommendations</vt:lpstr>
      <vt:lpstr>Recommendations</vt:lpstr>
      <vt:lpstr>Recommendations</vt:lpstr>
      <vt:lpstr>Recommendations</vt:lpstr>
      <vt:lpstr>Recommendations</vt:lpstr>
      <vt:lpstr>Recommendations</vt:lpstr>
      <vt:lpstr>Recommendations</vt:lpstr>
      <vt:lpstr>Recommendations</vt:lpstr>
      <vt:lpstr>Recommendations</vt:lpstr>
      <vt:lpstr>Recommendations</vt:lpstr>
      <vt:lpstr>References</vt:lpstr>
      <vt:lpstr>References (cont’d)</vt:lpstr>
      <vt:lpstr>References (cont’d)</vt:lpstr>
      <vt:lpstr>References (cont’d)</vt:lpstr>
      <vt:lpstr>References (cont’d)</vt:lpstr>
      <vt:lpstr>References (cont’d)</vt:lpstr>
      <vt:lpstr>References (cont’d)</vt:lpstr>
      <vt:lpstr>References (cont’d)</vt:lpstr>
      <vt:lpstr>Thank you </vt:lpstr>
    </vt:vector>
  </TitlesOfParts>
  <Company>Dalhousie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Linda</dc:creator>
  <cp:lastModifiedBy>Linda</cp:lastModifiedBy>
  <cp:revision>16</cp:revision>
  <dcterms:created xsi:type="dcterms:W3CDTF">2022-09-07T20:21:30Z</dcterms:created>
  <dcterms:modified xsi:type="dcterms:W3CDTF">2022-10-26T18:01:44Z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