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6" r:id="rId4"/>
  </p:sldMasterIdLst>
  <p:notesMasterIdLst>
    <p:notesMasterId r:id="rId47"/>
  </p:notesMasterIdLst>
  <p:handoutMasterIdLst>
    <p:handoutMasterId r:id="rId48"/>
  </p:handoutMasterIdLst>
  <p:sldIdLst>
    <p:sldId id="256" r:id="rId5"/>
    <p:sldId id="257" r:id="rId6"/>
    <p:sldId id="341" r:id="rId7"/>
    <p:sldId id="343" r:id="rId8"/>
    <p:sldId id="340" r:id="rId9"/>
    <p:sldId id="266" r:id="rId10"/>
    <p:sldId id="358" r:id="rId11"/>
    <p:sldId id="292" r:id="rId12"/>
    <p:sldId id="357" r:id="rId13"/>
    <p:sldId id="259" r:id="rId14"/>
    <p:sldId id="315" r:id="rId15"/>
    <p:sldId id="354" r:id="rId16"/>
    <p:sldId id="356" r:id="rId17"/>
    <p:sldId id="345" r:id="rId18"/>
    <p:sldId id="307" r:id="rId19"/>
    <p:sldId id="308" r:id="rId20"/>
    <p:sldId id="309" r:id="rId21"/>
    <p:sldId id="339" r:id="rId22"/>
    <p:sldId id="322" r:id="rId23"/>
    <p:sldId id="311" r:id="rId24"/>
    <p:sldId id="325" r:id="rId25"/>
    <p:sldId id="298" r:id="rId26"/>
    <p:sldId id="264" r:id="rId27"/>
    <p:sldId id="289" r:id="rId28"/>
    <p:sldId id="290" r:id="rId29"/>
    <p:sldId id="321" r:id="rId30"/>
    <p:sldId id="291" r:id="rId31"/>
    <p:sldId id="365" r:id="rId32"/>
    <p:sldId id="359" r:id="rId33"/>
    <p:sldId id="283" r:id="rId34"/>
    <p:sldId id="318" r:id="rId35"/>
    <p:sldId id="360" r:id="rId36"/>
    <p:sldId id="361" r:id="rId37"/>
    <p:sldId id="362" r:id="rId38"/>
    <p:sldId id="363" r:id="rId39"/>
    <p:sldId id="364" r:id="rId40"/>
    <p:sldId id="347" r:id="rId41"/>
    <p:sldId id="350" r:id="rId42"/>
    <p:sldId id="351" r:id="rId43"/>
    <p:sldId id="352" r:id="rId44"/>
    <p:sldId id="279" r:id="rId45"/>
    <p:sldId id="338" r:id="rId4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006F"/>
    <a:srgbClr val="C28A00"/>
    <a:srgbClr val="009DE9"/>
    <a:srgbClr val="C18C0D"/>
    <a:srgbClr val="C08C0C"/>
    <a:srgbClr val="DF1601"/>
    <a:srgbClr val="398557"/>
    <a:srgbClr val="EE07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412" autoAdjust="0"/>
    <p:restoredTop sz="67145" autoAdjust="0"/>
  </p:normalViewPr>
  <p:slideViewPr>
    <p:cSldViewPr snapToGrid="0">
      <p:cViewPr varScale="1">
        <p:scale>
          <a:sx n="50" d="100"/>
          <a:sy n="50" d="100"/>
        </p:scale>
        <p:origin x="139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2664" y="63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FE6529D5-D689-C14A-9CBE-FBDDF5D691EF}" type="datetimeFigureOut">
              <a:rPr lang="en-US"/>
              <a:pPr>
                <a:defRPr/>
              </a:pPr>
              <a:t>9/27/2017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54B8D1F7-1D94-604C-B3B0-C919829CAE48}" type="slidenum">
              <a:rPr lang="en-US"/>
              <a:pPr>
                <a:defRPr/>
              </a:pPr>
              <a:t>‹#›</a:t>
            </a:fld>
            <a:endParaRPr lang="en-US"/>
          </a:p>
        </p:txBody>
      </p:sp>
    </p:spTree>
    <p:extLst>
      <p:ext uri="{BB962C8B-B14F-4D97-AF65-F5344CB8AC3E}">
        <p14:creationId xmlns:p14="http://schemas.microsoft.com/office/powerpoint/2010/main" val="1879505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421036AE-7C1F-8547-9E1E-664C4AC27DBC}" type="datetimeFigureOut">
              <a:rPr lang="en-US"/>
              <a:pPr>
                <a:defRPr/>
              </a:pPr>
              <a:t>9/27/2017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4703D05E-84E0-7B4F-A599-8EC04DC104A8}" type="slidenum">
              <a:rPr lang="en-US"/>
              <a:pPr>
                <a:defRPr/>
              </a:pPr>
              <a:t>‹#›</a:t>
            </a:fld>
            <a:endParaRPr lang="en-US" dirty="0"/>
          </a:p>
        </p:txBody>
      </p:sp>
    </p:spTree>
    <p:extLst>
      <p:ext uri="{BB962C8B-B14F-4D97-AF65-F5344CB8AC3E}">
        <p14:creationId xmlns:p14="http://schemas.microsoft.com/office/powerpoint/2010/main" val="107404531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sz="1200" dirty="0" smtClean="0"/>
              <a:t>Privacy in Nova Scotia</a:t>
            </a:r>
            <a:br>
              <a:rPr lang="en-CA" sz="1200" dirty="0" smtClean="0"/>
            </a:br>
            <a:endParaRPr lang="en-CA" sz="1200" dirty="0" smtClean="0"/>
          </a:p>
          <a:p>
            <a:pPr marL="171450" indent="-171450">
              <a:buFont typeface="Arial" panose="020B0604020202020204" pitchFamily="34" charset="0"/>
              <a:buChar char="•"/>
            </a:pPr>
            <a:r>
              <a:rPr lang="en-CA" sz="1200" dirty="0" smtClean="0"/>
              <a:t>Introduction to digital forensics</a:t>
            </a:r>
            <a:br>
              <a:rPr lang="en-CA" sz="1200" dirty="0" smtClean="0"/>
            </a:br>
            <a:endParaRPr lang="en-CA" sz="1200" dirty="0" smtClean="0"/>
          </a:p>
          <a:p>
            <a:pPr marL="171450" indent="-171450">
              <a:buFont typeface="Arial" panose="020B0604020202020204" pitchFamily="34" charset="0"/>
              <a:buChar char="•"/>
            </a:pPr>
            <a:r>
              <a:rPr lang="en-CA" sz="1200" dirty="0" smtClean="0"/>
              <a:t>Development of Dalhousie’s digital forensics lab</a:t>
            </a:r>
            <a:br>
              <a:rPr lang="en-CA" sz="1200" dirty="0" smtClean="0"/>
            </a:br>
            <a:endParaRPr lang="en-CA" sz="1200" dirty="0" smtClean="0"/>
          </a:p>
          <a:p>
            <a:pPr marL="171450" indent="-171450">
              <a:buFont typeface="Arial" panose="020B0604020202020204" pitchFamily="34" charset="0"/>
              <a:buChar char="•"/>
            </a:pPr>
            <a:r>
              <a:rPr lang="en-CA" sz="1200" dirty="0" smtClean="0"/>
              <a:t>Forensic images</a:t>
            </a:r>
            <a:br>
              <a:rPr lang="en-CA" sz="1200" dirty="0" smtClean="0"/>
            </a:br>
            <a:endParaRPr lang="en-CA" sz="1200" dirty="0" smtClean="0"/>
          </a:p>
          <a:p>
            <a:pPr marL="171450" indent="-171450">
              <a:buFont typeface="Arial" panose="020B0604020202020204" pitchFamily="34" charset="0"/>
              <a:buChar char="•"/>
            </a:pPr>
            <a:r>
              <a:rPr lang="en-CA" sz="1200" dirty="0" smtClean="0"/>
              <a:t>Digital forensics tools and workflows</a:t>
            </a:r>
            <a:br>
              <a:rPr lang="en-CA" sz="1200" dirty="0" smtClean="0"/>
            </a:br>
            <a:endParaRPr lang="en-CA" sz="1200" dirty="0" smtClean="0"/>
          </a:p>
          <a:p>
            <a:pPr marL="171450" indent="-171450">
              <a:buFont typeface="Arial" panose="020B0604020202020204" pitchFamily="34" charset="0"/>
              <a:buChar char="•"/>
            </a:pPr>
            <a:r>
              <a:rPr lang="en-CA" sz="1200" dirty="0" smtClean="0"/>
              <a:t>Case study: Bill Freedman fonds</a:t>
            </a:r>
            <a:br>
              <a:rPr lang="en-CA" sz="1200" dirty="0" smtClean="0"/>
            </a:br>
            <a:endParaRPr lang="en-CA" sz="1200" dirty="0" smtClean="0"/>
          </a:p>
          <a:p>
            <a:pPr marL="171450" indent="-171450">
              <a:buFont typeface="Arial" panose="020B0604020202020204" pitchFamily="34" charset="0"/>
              <a:buChar char="•"/>
            </a:pPr>
            <a:r>
              <a:rPr lang="en-CA" sz="1200" dirty="0" smtClean="0"/>
              <a:t>Research challenges and next steps</a:t>
            </a:r>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1</a:t>
            </a:fld>
            <a:endParaRPr lang="en-US" dirty="0"/>
          </a:p>
        </p:txBody>
      </p:sp>
    </p:spTree>
    <p:extLst>
      <p:ext uri="{BB962C8B-B14F-4D97-AF65-F5344CB8AC3E}">
        <p14:creationId xmlns:p14="http://schemas.microsoft.com/office/powerpoint/2010/main" val="1007927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23</a:t>
            </a:fld>
            <a:endParaRPr lang="en-US" dirty="0"/>
          </a:p>
        </p:txBody>
      </p:sp>
    </p:spTree>
    <p:extLst>
      <p:ext uri="{BB962C8B-B14F-4D97-AF65-F5344CB8AC3E}">
        <p14:creationId xmlns:p14="http://schemas.microsoft.com/office/powerpoint/2010/main" val="3148554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Very premature</a:t>
            </a:r>
            <a:br>
              <a:rPr lang="en-CA" dirty="0" smtClean="0"/>
            </a:br>
            <a:endParaRPr lang="en-CA" dirty="0" smtClean="0"/>
          </a:p>
          <a:p>
            <a:pPr marL="171450" indent="-171450">
              <a:buFont typeface="Arial" panose="020B0604020202020204" pitchFamily="34" charset="0"/>
              <a:buChar char="•"/>
            </a:pPr>
            <a:r>
              <a:rPr lang="en-CA" dirty="0" smtClean="0"/>
              <a:t>Does</a:t>
            </a:r>
            <a:r>
              <a:rPr lang="en-CA" baseline="0" dirty="0" smtClean="0"/>
              <a:t> not factor staffing, roles and responsibilities, etc.</a:t>
            </a:r>
            <a:br>
              <a:rPr lang="en-CA" baseline="0" dirty="0" smtClean="0"/>
            </a:br>
            <a:endParaRPr lang="en-CA" baseline="0" dirty="0" smtClean="0"/>
          </a:p>
          <a:p>
            <a:pPr marL="171450" indent="-171450">
              <a:buFont typeface="Arial" panose="020B0604020202020204" pitchFamily="34" charset="0"/>
              <a:buChar char="•"/>
            </a:pPr>
            <a:r>
              <a:rPr lang="en-CA" baseline="0" dirty="0" smtClean="0"/>
              <a:t>Relates to other workflows in development (e.g., acquisitions, accessioning)</a:t>
            </a:r>
            <a:br>
              <a:rPr lang="en-CA" baseline="0" dirty="0" smtClean="0"/>
            </a:br>
            <a:endParaRPr lang="en-CA" baseline="0" dirty="0" smtClean="0"/>
          </a:p>
          <a:p>
            <a:pPr marL="171450" indent="-171450">
              <a:buFont typeface="Arial" panose="020B0604020202020204" pitchFamily="34" charset="0"/>
              <a:buChar char="•"/>
            </a:pPr>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25</a:t>
            </a:fld>
            <a:endParaRPr lang="en-US" dirty="0"/>
          </a:p>
        </p:txBody>
      </p:sp>
    </p:spTree>
    <p:extLst>
      <p:ext uri="{BB962C8B-B14F-4D97-AF65-F5344CB8AC3E}">
        <p14:creationId xmlns:p14="http://schemas.microsoft.com/office/powerpoint/2010/main" val="3018916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26</a:t>
            </a:fld>
            <a:endParaRPr lang="en-US" dirty="0"/>
          </a:p>
        </p:txBody>
      </p:sp>
    </p:spTree>
    <p:extLst>
      <p:ext uri="{BB962C8B-B14F-4D97-AF65-F5344CB8AC3E}">
        <p14:creationId xmlns:p14="http://schemas.microsoft.com/office/powerpoint/2010/main" val="836811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Case study: Bill Freedman fonds</a:t>
            </a:r>
          </a:p>
          <a:p>
            <a:endParaRPr lang="en-CA" sz="1200" dirty="0" smtClean="0"/>
          </a:p>
          <a:p>
            <a:pPr marL="171450" indent="-171450">
              <a:buFont typeface="Arial" panose="020B0604020202020204" pitchFamily="34" charset="0"/>
              <a:buChar char="•"/>
            </a:pPr>
            <a:r>
              <a:rPr lang="en-CA" sz="1200" dirty="0" smtClean="0"/>
              <a:t>Overview of the collection</a:t>
            </a:r>
          </a:p>
          <a:p>
            <a:pPr marL="171450" indent="-171450">
              <a:buFont typeface="Arial" panose="020B0604020202020204" pitchFamily="34" charset="0"/>
              <a:buChar char="•"/>
            </a:pPr>
            <a:r>
              <a:rPr lang="en-CA" sz="1200" dirty="0" smtClean="0"/>
              <a:t>Digital forensics</a:t>
            </a:r>
          </a:p>
          <a:p>
            <a:pPr marL="171450" indent="-171450">
              <a:buFont typeface="Arial" panose="020B0604020202020204" pitchFamily="34" charset="0"/>
              <a:buChar char="•"/>
            </a:pPr>
            <a:r>
              <a:rPr lang="en-CA" sz="1200" dirty="0" smtClean="0"/>
              <a:t>Policy, ethics, and legal context</a:t>
            </a:r>
          </a:p>
          <a:p>
            <a:pPr marL="171450" indent="-171450">
              <a:buFont typeface="Arial" panose="020B0604020202020204" pitchFamily="34" charset="0"/>
              <a:buChar char="•"/>
            </a:pPr>
            <a:r>
              <a:rPr lang="en-CA" sz="1200" dirty="0" smtClean="0"/>
              <a:t>Next steps</a:t>
            </a:r>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30</a:t>
            </a:fld>
            <a:endParaRPr lang="en-US" dirty="0"/>
          </a:p>
        </p:txBody>
      </p:sp>
    </p:spTree>
    <p:extLst>
      <p:ext uri="{BB962C8B-B14F-4D97-AF65-F5344CB8AC3E}">
        <p14:creationId xmlns:p14="http://schemas.microsoft.com/office/powerpoint/2010/main" val="1760786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2400" dirty="0" smtClean="0"/>
              <a:t>Simple process, very time consuming, still a powerful feature</a:t>
            </a:r>
            <a:br>
              <a:rPr lang="en-CA" sz="2400" dirty="0" smtClean="0"/>
            </a:br>
            <a:endParaRPr lang="en-CA" sz="2400" dirty="0" smtClean="0"/>
          </a:p>
          <a:p>
            <a:pPr lvl="1"/>
            <a:r>
              <a:rPr lang="en-CA" sz="2400" dirty="0" smtClean="0"/>
              <a:t>Scans entire file and generates MD5</a:t>
            </a:r>
          </a:p>
          <a:p>
            <a:pPr lvl="1"/>
            <a:endParaRPr lang="en-CA" sz="2400" dirty="0" smtClean="0"/>
          </a:p>
          <a:p>
            <a:pPr lvl="1"/>
            <a:r>
              <a:rPr lang="en-CA" sz="2400" dirty="0" smtClean="0"/>
              <a:t>Assigns primary status to first instance of each MD5</a:t>
            </a:r>
            <a:br>
              <a:rPr lang="en-CA" sz="2400" dirty="0" smtClean="0"/>
            </a:br>
            <a:endParaRPr lang="en-CA" sz="2400" dirty="0" smtClean="0"/>
          </a:p>
          <a:p>
            <a:pPr lvl="1"/>
            <a:r>
              <a:rPr lang="en-CA" sz="2400" dirty="0" smtClean="0"/>
              <a:t>Assigns secondary status to subsequent instances of each MD5 </a:t>
            </a:r>
            <a:br>
              <a:rPr lang="en-CA" sz="2400" dirty="0" smtClean="0"/>
            </a:br>
            <a:endParaRPr lang="en-CA" sz="2400" dirty="0" smtClean="0"/>
          </a:p>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a:solidFill>
                  <a:prstClr val="black"/>
                </a:solidFill>
              </a:rPr>
              <a:pPr>
                <a:defRPr/>
              </a:pPr>
              <a:t>37</a:t>
            </a:fld>
            <a:endParaRPr lang="en-US" dirty="0">
              <a:solidFill>
                <a:prstClr val="black"/>
              </a:solidFill>
            </a:endParaRPr>
          </a:p>
        </p:txBody>
      </p:sp>
    </p:spTree>
    <p:extLst>
      <p:ext uri="{BB962C8B-B14F-4D97-AF65-F5344CB8AC3E}">
        <p14:creationId xmlns:p14="http://schemas.microsoft.com/office/powerpoint/2010/main" val="3319189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a:solidFill>
                  <a:prstClr val="black"/>
                </a:solidFill>
              </a:rPr>
              <a:pPr>
                <a:defRPr/>
              </a:pPr>
              <a:t>38</a:t>
            </a:fld>
            <a:endParaRPr lang="en-US" dirty="0">
              <a:solidFill>
                <a:prstClr val="black"/>
              </a:solidFill>
            </a:endParaRPr>
          </a:p>
        </p:txBody>
      </p:sp>
    </p:spTree>
    <p:extLst>
      <p:ext uri="{BB962C8B-B14F-4D97-AF65-F5344CB8AC3E}">
        <p14:creationId xmlns:p14="http://schemas.microsoft.com/office/powerpoint/2010/main" val="27872779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703D05E-84E0-7B4F-A599-8EC04DC104A8}" type="slidenum">
              <a:rPr lang="en-US">
                <a:solidFill>
                  <a:prstClr val="black"/>
                </a:solidFill>
              </a:rPr>
              <a:pPr>
                <a:defRPr/>
              </a:pPr>
              <a:t>39</a:t>
            </a:fld>
            <a:endParaRPr lang="en-US" dirty="0">
              <a:solidFill>
                <a:prstClr val="black"/>
              </a:solidFill>
            </a:endParaRPr>
          </a:p>
        </p:txBody>
      </p:sp>
    </p:spTree>
    <p:extLst>
      <p:ext uri="{BB962C8B-B14F-4D97-AF65-F5344CB8AC3E}">
        <p14:creationId xmlns:p14="http://schemas.microsoft.com/office/powerpoint/2010/main" val="4262810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CA" dirty="0"/>
              <a:t>Used to eliminate known software and OS files in a forensic case OR highlight presence of “alert” files</a:t>
            </a:r>
          </a:p>
          <a:p>
            <a:pPr marL="174708" indent="-174708">
              <a:buFont typeface="Arial" panose="020B0604020202020204" pitchFamily="34" charset="0"/>
              <a:buChar char="•"/>
            </a:pPr>
            <a:endParaRPr lang="en-CA" dirty="0"/>
          </a:p>
          <a:p>
            <a:pPr marL="174708" indent="-174708">
              <a:buFont typeface="Arial" panose="020B0604020202020204" pitchFamily="34" charset="0"/>
              <a:buChar char="•"/>
            </a:pPr>
            <a:r>
              <a:rPr lang="en-CA" dirty="0"/>
              <a:t>Used to “profile” someone before getting into case analysis (e.g., can help detect the usage of forensics programs such as drive cleaners)</a:t>
            </a:r>
            <a:br>
              <a:rPr lang="en-CA" dirty="0"/>
            </a:br>
            <a:endParaRPr lang="en-CA" dirty="0"/>
          </a:p>
          <a:p>
            <a:pPr marL="174708" indent="-174708">
              <a:buFont typeface="Arial" panose="020B0604020202020204" pitchFamily="34" charset="0"/>
              <a:buChar char="•"/>
            </a:pPr>
            <a:r>
              <a:rPr lang="en-CA" dirty="0"/>
              <a:t>Custom libraries can be used to find known files (especially in IP theft cases)</a:t>
            </a:r>
          </a:p>
          <a:p>
            <a:pPr marL="174708" indent="-174708">
              <a:buFont typeface="Arial" panose="020B0604020202020204" pitchFamily="34" charset="0"/>
              <a:buChar char="•"/>
            </a:pPr>
            <a:endParaRPr lang="en-CA" dirty="0"/>
          </a:p>
          <a:p>
            <a:pPr marL="174708" indent="-174708">
              <a:buFont typeface="Arial" panose="020B0604020202020204" pitchFamily="34" charset="0"/>
              <a:buChar char="•"/>
            </a:pPr>
            <a:r>
              <a:rPr lang="en-CA" dirty="0"/>
              <a:t>Custom libraries </a:t>
            </a:r>
            <a:r>
              <a:rPr lang="en-CA" u="sng" dirty="0"/>
              <a:t>could</a:t>
            </a:r>
            <a:r>
              <a:rPr lang="en-CA" b="1" i="1" dirty="0"/>
              <a:t> </a:t>
            </a:r>
            <a:r>
              <a:rPr lang="en-CA" dirty="0"/>
              <a:t>be used to flag duplicates  across multiple acquisitions from same donor</a:t>
            </a:r>
          </a:p>
          <a:p>
            <a:pPr marL="174708" indent="-174708">
              <a:buFont typeface="Arial" panose="020B0604020202020204" pitchFamily="34" charset="0"/>
              <a:buChar char="•"/>
            </a:pPr>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a:solidFill>
                  <a:prstClr val="black"/>
                </a:solidFill>
              </a:rPr>
              <a:pPr>
                <a:defRPr/>
              </a:pPr>
              <a:t>40</a:t>
            </a:fld>
            <a:endParaRPr lang="en-US" dirty="0">
              <a:solidFill>
                <a:prstClr val="black"/>
              </a:solidFill>
            </a:endParaRPr>
          </a:p>
        </p:txBody>
      </p:sp>
    </p:spTree>
    <p:extLst>
      <p:ext uri="{BB962C8B-B14F-4D97-AF65-F5344CB8AC3E}">
        <p14:creationId xmlns:p14="http://schemas.microsoft.com/office/powerpoint/2010/main" val="39420661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smtClean="0"/>
              <a:t>Forensics standards in a networked environment</a:t>
            </a:r>
            <a:br>
              <a:rPr lang="en-CA" sz="1200" dirty="0" smtClean="0"/>
            </a:br>
            <a:endParaRPr lang="en-CA" sz="1200" dirty="0" smtClean="0"/>
          </a:p>
          <a:p>
            <a:r>
              <a:rPr lang="en-CA" sz="1200" dirty="0" smtClean="0"/>
              <a:t>Develop Privacy and Confidential Information Assessment Tool</a:t>
            </a:r>
            <a:br>
              <a:rPr lang="en-CA" sz="1200" dirty="0" smtClean="0"/>
            </a:br>
            <a:endParaRPr lang="en-CA" sz="1200" dirty="0" smtClean="0"/>
          </a:p>
          <a:p>
            <a:r>
              <a:rPr lang="en-CA" sz="1200" dirty="0" smtClean="0"/>
              <a:t>Finish Digital Forensics Lab manual </a:t>
            </a:r>
            <a:br>
              <a:rPr lang="en-CA" sz="1200" dirty="0" smtClean="0"/>
            </a:br>
            <a:endParaRPr lang="en-CA" sz="1200" dirty="0" smtClean="0"/>
          </a:p>
          <a:p>
            <a:r>
              <a:rPr lang="en-CA" sz="1200" dirty="0" smtClean="0"/>
              <a:t>Create forensic images of storage media identified during Digital Archives Collection Assessment</a:t>
            </a:r>
            <a:br>
              <a:rPr lang="en-CA" sz="1200" dirty="0" smtClean="0"/>
            </a:br>
            <a:endParaRPr lang="en-CA" sz="1200" dirty="0" smtClean="0"/>
          </a:p>
          <a:p>
            <a:r>
              <a:rPr lang="en-CA" sz="1200" dirty="0" smtClean="0"/>
              <a:t>Finish one thing…</a:t>
            </a:r>
          </a:p>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42</a:t>
            </a:fld>
            <a:endParaRPr lang="en-US" dirty="0"/>
          </a:p>
        </p:txBody>
      </p:sp>
    </p:spTree>
    <p:extLst>
      <p:ext uri="{BB962C8B-B14F-4D97-AF65-F5344CB8AC3E}">
        <p14:creationId xmlns:p14="http://schemas.microsoft.com/office/powerpoint/2010/main" val="2774194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smtClean="0"/>
              <a:t>This is unfamiliar territory for librarians and archivists:</a:t>
            </a:r>
          </a:p>
          <a:p>
            <a:endParaRPr lang="en-CA" sz="1200" dirty="0" smtClean="0"/>
          </a:p>
          <a:p>
            <a:pPr marL="171450" indent="-171450">
              <a:buFont typeface="Arial" panose="020B0604020202020204" pitchFamily="34" charset="0"/>
              <a:buChar char="•"/>
            </a:pPr>
            <a:r>
              <a:rPr lang="en-CA" sz="1200" dirty="0" smtClean="0"/>
              <a:t>Windows registry analysis</a:t>
            </a:r>
            <a:br>
              <a:rPr lang="en-CA" sz="1200" dirty="0" smtClean="0"/>
            </a:br>
            <a:endParaRPr lang="en-CA" sz="1200" dirty="0" smtClean="0"/>
          </a:p>
          <a:p>
            <a:pPr marL="171450" indent="-171450">
              <a:buFont typeface="Arial" panose="020B0604020202020204" pitchFamily="34" charset="0"/>
              <a:buChar char="•"/>
            </a:pPr>
            <a:r>
              <a:rPr lang="en-CA" sz="1200" dirty="0" smtClean="0"/>
              <a:t>Deleted files (slack space / unallocated space)</a:t>
            </a:r>
            <a:br>
              <a:rPr lang="en-CA" sz="1200" dirty="0" smtClean="0"/>
            </a:br>
            <a:endParaRPr lang="en-CA" sz="1200" dirty="0" smtClean="0"/>
          </a:p>
          <a:p>
            <a:pPr marL="171450" indent="-171450">
              <a:buFont typeface="Arial" panose="020B0604020202020204" pitchFamily="34" charset="0"/>
              <a:buChar char="•"/>
            </a:pPr>
            <a:r>
              <a:rPr lang="en-CA" sz="1200" dirty="0" smtClean="0"/>
              <a:t>Cached data</a:t>
            </a:r>
            <a:br>
              <a:rPr lang="en-CA" sz="1200" dirty="0" smtClean="0"/>
            </a:br>
            <a:endParaRPr lang="en-CA" sz="1200" dirty="0" smtClean="0"/>
          </a:p>
          <a:p>
            <a:pPr marL="171450" indent="-171450">
              <a:buFont typeface="Arial" panose="020B0604020202020204" pitchFamily="34" charset="0"/>
              <a:buChar char="•"/>
            </a:pPr>
            <a:r>
              <a:rPr lang="en-CA" sz="1200" dirty="0" smtClean="0"/>
              <a:t>Encrypted data</a:t>
            </a:r>
            <a:br>
              <a:rPr lang="en-CA" sz="1200" dirty="0" smtClean="0"/>
            </a:br>
            <a:endParaRPr lang="en-CA" sz="1200" dirty="0" smtClean="0"/>
          </a:p>
          <a:p>
            <a:pPr marL="171450" indent="-171450">
              <a:buFont typeface="Arial" panose="020B0604020202020204" pitchFamily="34" charset="0"/>
              <a:buChar char="•"/>
            </a:pPr>
            <a:r>
              <a:rPr lang="en-CA" sz="1200" dirty="0" smtClean="0"/>
              <a:t>Passwords</a:t>
            </a:r>
            <a:br>
              <a:rPr lang="en-CA" sz="1200" dirty="0" smtClean="0"/>
            </a:br>
            <a:endParaRPr lang="en-CA" sz="1200" dirty="0" smtClean="0"/>
          </a:p>
          <a:p>
            <a:pPr marL="171450" indent="-171450">
              <a:buFont typeface="Arial" panose="020B0604020202020204" pitchFamily="34" charset="0"/>
              <a:buChar char="•"/>
            </a:pPr>
            <a:r>
              <a:rPr lang="en-CA" sz="1200" dirty="0" smtClean="0"/>
              <a:t>Filesystem permissions</a:t>
            </a:r>
            <a:br>
              <a:rPr lang="en-CA" sz="1200" dirty="0" smtClean="0"/>
            </a:br>
            <a:endParaRPr lang="en-CA" sz="1200" dirty="0" smtClean="0"/>
          </a:p>
          <a:p>
            <a:pPr marL="171450" indent="-171450">
              <a:buFont typeface="Arial" panose="020B0604020202020204" pitchFamily="34" charset="0"/>
              <a:buChar char="•"/>
            </a:pPr>
            <a:r>
              <a:rPr lang="en-CA" sz="1200" dirty="0" smtClean="0"/>
              <a:t>Distributed systems and data</a:t>
            </a:r>
          </a:p>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2</a:t>
            </a:fld>
            <a:endParaRPr lang="en-US" dirty="0"/>
          </a:p>
        </p:txBody>
      </p:sp>
    </p:spTree>
    <p:extLst>
      <p:ext uri="{BB962C8B-B14F-4D97-AF65-F5344CB8AC3E}">
        <p14:creationId xmlns:p14="http://schemas.microsoft.com/office/powerpoint/2010/main" val="2353498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Image source: http://www.pinpointlabs.com/wordpress/tag/unallocated-space/</a:t>
            </a:r>
          </a:p>
          <a:p>
            <a:endParaRPr lang="en-CA" dirty="0" smtClean="0"/>
          </a:p>
          <a:p>
            <a:r>
              <a:rPr lang="en-US" sz="1200" dirty="0" smtClean="0">
                <a:latin typeface="Classic Grotesque Std Medium"/>
                <a:cs typeface="Classic Grotesque Std Medium"/>
              </a:rPr>
              <a:t>Overwrite zero with one = more like 0.95</a:t>
            </a:r>
            <a:br>
              <a:rPr lang="en-US" sz="1200" dirty="0" smtClean="0">
                <a:latin typeface="Classic Grotesque Std Medium"/>
                <a:cs typeface="Classic Grotesque Std Medium"/>
              </a:rPr>
            </a:br>
            <a:endParaRPr lang="en-US" sz="1200" dirty="0" smtClean="0">
              <a:latin typeface="Classic Grotesque Std Medium"/>
              <a:cs typeface="Classic Grotesque Std Medium"/>
            </a:endParaRPr>
          </a:p>
          <a:p>
            <a:r>
              <a:rPr lang="en-US" sz="1200" dirty="0" smtClean="0">
                <a:latin typeface="Classic Grotesque Std Medium"/>
                <a:cs typeface="Classic Grotesque Std Medium"/>
              </a:rPr>
              <a:t>Overwrite one with one = more like 1.05</a:t>
            </a:r>
            <a:br>
              <a:rPr lang="en-US" sz="1200" dirty="0" smtClean="0">
                <a:latin typeface="Classic Grotesque Std Medium"/>
                <a:cs typeface="Classic Grotesque Std Medium"/>
              </a:rPr>
            </a:br>
            <a:endParaRPr lang="en-US" sz="1200" dirty="0" smtClean="0">
              <a:latin typeface="Classic Grotesque Std Medium"/>
              <a:cs typeface="Classic Grotesque Std Medium"/>
            </a:endParaRPr>
          </a:p>
          <a:p>
            <a:r>
              <a:rPr lang="en-US" sz="1200" dirty="0" smtClean="0">
                <a:latin typeface="Classic Grotesque Std Medium"/>
                <a:cs typeface="Classic Grotesque Std Medium"/>
              </a:rPr>
              <a:t>Normal equipment will read both values as a one</a:t>
            </a:r>
            <a:br>
              <a:rPr lang="en-US" sz="1200" dirty="0" smtClean="0">
                <a:latin typeface="Classic Grotesque Std Medium"/>
                <a:cs typeface="Classic Grotesque Std Medium"/>
              </a:rPr>
            </a:br>
            <a:endParaRPr lang="en-US" sz="1200" dirty="0" smtClean="0">
              <a:latin typeface="Classic Grotesque Std Medium"/>
              <a:cs typeface="Classic Grotesque Std Medium"/>
            </a:endParaRPr>
          </a:p>
          <a:p>
            <a:r>
              <a:rPr lang="en-US" sz="1200" dirty="0" smtClean="0">
                <a:latin typeface="Classic Grotesque Std Medium"/>
                <a:cs typeface="Classic Grotesque Std Medium"/>
              </a:rPr>
              <a:t>Digital forensics equipment makes it possible to determine what data</a:t>
            </a:r>
            <a:r>
              <a:rPr lang="en-US" sz="1200" baseline="0" dirty="0" smtClean="0">
                <a:latin typeface="Classic Grotesque Std Medium"/>
                <a:cs typeface="Classic Grotesque Std Medium"/>
              </a:rPr>
              <a:t> exists in “slack space” and “unallocated space.”</a:t>
            </a:r>
            <a:endParaRPr lang="en-CA" dirty="0" smtClean="0"/>
          </a:p>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2978922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2515294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6</a:t>
            </a:fld>
            <a:endParaRPr lang="en-US" dirty="0"/>
          </a:p>
        </p:txBody>
      </p:sp>
    </p:spTree>
    <p:extLst>
      <p:ext uri="{BB962C8B-B14F-4D97-AF65-F5344CB8AC3E}">
        <p14:creationId xmlns:p14="http://schemas.microsoft.com/office/powerpoint/2010/main" val="2237143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7</a:t>
            </a:fld>
            <a:endParaRPr lang="en-US" dirty="0"/>
          </a:p>
        </p:txBody>
      </p:sp>
    </p:spTree>
    <p:extLst>
      <p:ext uri="{BB962C8B-B14F-4D97-AF65-F5344CB8AC3E}">
        <p14:creationId xmlns:p14="http://schemas.microsoft.com/office/powerpoint/2010/main" val="34621718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Archivists are now working with a wide variety of:</a:t>
            </a:r>
            <a:br>
              <a:rPr lang="en-US" sz="2400" dirty="0" smtClean="0"/>
            </a:br>
            <a:endParaRPr lang="en-US" sz="2400" dirty="0" smtClean="0"/>
          </a:p>
          <a:p>
            <a:pPr lvl="1"/>
            <a:r>
              <a:rPr lang="en-US" sz="2400" dirty="0" smtClean="0"/>
              <a:t>Digital storage devices</a:t>
            </a:r>
            <a:br>
              <a:rPr lang="en-US" sz="2400" dirty="0" smtClean="0"/>
            </a:br>
            <a:endParaRPr lang="en-US" sz="2400" dirty="0" smtClean="0"/>
          </a:p>
          <a:p>
            <a:pPr lvl="1"/>
            <a:r>
              <a:rPr lang="en-US" sz="2400" dirty="0" smtClean="0"/>
              <a:t>Computer file systems, operating systems, and software</a:t>
            </a:r>
            <a:br>
              <a:rPr lang="en-US" sz="2400" dirty="0" smtClean="0"/>
            </a:br>
            <a:endParaRPr lang="en-US" sz="2400" dirty="0" smtClean="0"/>
          </a:p>
          <a:p>
            <a:pPr lvl="1"/>
            <a:r>
              <a:rPr lang="en-US" sz="2400" dirty="0" smtClean="0"/>
              <a:t>File formats</a:t>
            </a:r>
            <a:br>
              <a:rPr lang="en-US" sz="2400" dirty="0" smtClean="0"/>
            </a:br>
            <a:endParaRPr lang="en-US" sz="2400" dirty="0" smtClean="0"/>
          </a:p>
          <a:p>
            <a:r>
              <a:rPr lang="en-US" sz="2400" dirty="0" smtClean="0"/>
              <a:t>Digital storage devices are unstable and data is at risk</a:t>
            </a:r>
          </a:p>
          <a:p>
            <a:pPr marL="0" indent="0">
              <a:buNone/>
            </a:pPr>
            <a:endParaRPr lang="en-US" sz="2400" dirty="0" smtClean="0"/>
          </a:p>
          <a:p>
            <a:r>
              <a:rPr lang="en-US" sz="2400" dirty="0" smtClean="0"/>
              <a:t>Supports archival mission to preserve authenticity and integrity of records</a:t>
            </a:r>
          </a:p>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8</a:t>
            </a:fld>
            <a:endParaRPr lang="en-US" dirty="0"/>
          </a:p>
        </p:txBody>
      </p:sp>
    </p:spTree>
    <p:extLst>
      <p:ext uri="{BB962C8B-B14F-4D97-AF65-F5344CB8AC3E}">
        <p14:creationId xmlns:p14="http://schemas.microsoft.com/office/powerpoint/2010/main" val="2609437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CA" sz="1200" dirty="0" smtClean="0"/>
              <a:t>What is a forensic image?</a:t>
            </a:r>
          </a:p>
          <a:p>
            <a:pPr marL="0" indent="0">
              <a:buFont typeface="Arial" panose="020B0604020202020204" pitchFamily="34" charset="0"/>
              <a:buNone/>
            </a:pPr>
            <a:endParaRPr lang="en-CA" sz="1200" dirty="0" smtClean="0"/>
          </a:p>
          <a:p>
            <a:pPr marL="171450" indent="-171450">
              <a:buFont typeface="Arial" panose="020B0604020202020204" pitchFamily="34" charset="0"/>
              <a:buChar char="•"/>
            </a:pPr>
            <a:r>
              <a:rPr lang="en-CA" sz="1200" dirty="0" smtClean="0"/>
              <a:t>Complete (i.e., bit-level) copy of a hard drive or other digital storage media</a:t>
            </a:r>
            <a:br>
              <a:rPr lang="en-CA" sz="1200" dirty="0" smtClean="0"/>
            </a:br>
            <a:endParaRPr lang="en-CA" sz="1200" dirty="0" smtClean="0"/>
          </a:p>
          <a:p>
            <a:pPr marL="171450" indent="-171450">
              <a:buFont typeface="Arial" panose="020B0604020202020204" pitchFamily="34" charset="0"/>
              <a:buChar char="•"/>
            </a:pPr>
            <a:r>
              <a:rPr lang="en-CA" sz="1200" dirty="0" smtClean="0"/>
              <a:t>Includes unallocated space and slack space</a:t>
            </a:r>
            <a:br>
              <a:rPr lang="en-CA" sz="1200" dirty="0" smtClean="0"/>
            </a:br>
            <a:endParaRPr lang="en-CA" sz="1200" dirty="0" smtClean="0"/>
          </a:p>
          <a:p>
            <a:pPr marL="171450" indent="-171450">
              <a:buFont typeface="Arial" panose="020B0604020202020204" pitchFamily="34" charset="0"/>
              <a:buChar char="•"/>
            </a:pPr>
            <a:r>
              <a:rPr lang="en-CA" sz="1200" dirty="0" smtClean="0"/>
              <a:t>Includes operating system and file system</a:t>
            </a:r>
            <a:br>
              <a:rPr lang="en-CA" sz="1200" dirty="0" smtClean="0"/>
            </a:br>
            <a:endParaRPr lang="en-CA" sz="1200" dirty="0" smtClean="0"/>
          </a:p>
          <a:p>
            <a:pPr marL="171450" indent="-171450">
              <a:buFont typeface="Arial" panose="020B0604020202020204" pitchFamily="34" charset="0"/>
              <a:buChar char="•"/>
            </a:pPr>
            <a:r>
              <a:rPr lang="en-CA" sz="1200" dirty="0" smtClean="0"/>
              <a:t>Includes computer registry files, browser history, and other contextual information about how the computer was used</a:t>
            </a:r>
            <a:br>
              <a:rPr lang="en-CA" sz="1200" dirty="0" smtClean="0"/>
            </a:br>
            <a:endParaRPr lang="en-CA" sz="1200" dirty="0" smtClean="0"/>
          </a:p>
          <a:p>
            <a:pPr marL="171450" indent="-171450">
              <a:buFont typeface="Arial" panose="020B0604020202020204" pitchFamily="34" charset="0"/>
              <a:buChar char="•"/>
            </a:pPr>
            <a:r>
              <a:rPr lang="en-CA" sz="1200" dirty="0" smtClean="0"/>
              <a:t>Includes all files on the hard drive</a:t>
            </a:r>
          </a:p>
          <a:p>
            <a:pPr marL="171450" indent="-171450">
              <a:buFont typeface="Arial" panose="020B0604020202020204" pitchFamily="34" charset="0"/>
              <a:buChar char="•"/>
            </a:pPr>
            <a:endParaRPr lang="en-CA" dirty="0" smtClean="0"/>
          </a:p>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9</a:t>
            </a:fld>
            <a:endParaRPr lang="en-US" dirty="0"/>
          </a:p>
        </p:txBody>
      </p:sp>
    </p:spTree>
    <p:extLst>
      <p:ext uri="{BB962C8B-B14F-4D97-AF65-F5344CB8AC3E}">
        <p14:creationId xmlns:p14="http://schemas.microsoft.com/office/powerpoint/2010/main" val="3926535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CA" sz="1200" dirty="0" smtClean="0"/>
              <a:t>“Nova Scotia’s privacy laws lack virtually all of the essential modern privacy protections found in other Canadian jurisdictions.” – Accountability for the Digital Age report, June 2017</a:t>
            </a:r>
          </a:p>
          <a:p>
            <a:endParaRPr lang="en-CA" dirty="0"/>
          </a:p>
        </p:txBody>
      </p:sp>
      <p:sp>
        <p:nvSpPr>
          <p:cNvPr id="4" name="Slide Number Placeholder 3"/>
          <p:cNvSpPr>
            <a:spLocks noGrp="1"/>
          </p:cNvSpPr>
          <p:nvPr>
            <p:ph type="sldNum" sz="quarter" idx="10"/>
          </p:nvPr>
        </p:nvSpPr>
        <p:spPr/>
        <p:txBody>
          <a:bodyPr/>
          <a:lstStyle/>
          <a:p>
            <a:pPr>
              <a:defRPr/>
            </a:pPr>
            <a:fld id="{4703D05E-84E0-7B4F-A599-8EC04DC104A8}" type="slidenum">
              <a:rPr lang="en-US" smtClean="0"/>
              <a:pPr>
                <a:defRPr/>
              </a:pPr>
              <a:t>13</a:t>
            </a:fld>
            <a:endParaRPr lang="en-US" dirty="0"/>
          </a:p>
        </p:txBody>
      </p:sp>
    </p:spTree>
    <p:extLst>
      <p:ext uri="{BB962C8B-B14F-4D97-AF65-F5344CB8AC3E}">
        <p14:creationId xmlns:p14="http://schemas.microsoft.com/office/powerpoint/2010/main" val="23387911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cstate="print">
            <a:extLst>
              <a:ext uri="{28A0092B-C50C-407E-A947-70E740481C1C}">
                <a14:useLocalDpi xmlns:a14="http://schemas.microsoft.com/office/drawing/2010/main" val="0"/>
              </a:ext>
            </a:extLst>
          </a:blip>
          <a:srcRect l="2528" t="25497" r="28146"/>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0" y="4800600"/>
            <a:ext cx="91440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en-US" sz="1350" dirty="0"/>
          </a:p>
        </p:txBody>
      </p:sp>
      <p:sp>
        <p:nvSpPr>
          <p:cNvPr id="6" name="AutoShape 26"/>
          <p:cNvSpPr>
            <a:spLocks noChangeAspect="1" noChangeArrowheads="1" noTextEdit="1"/>
          </p:cNvSpPr>
          <p:nvPr userDrawn="1"/>
        </p:nvSpPr>
        <p:spPr bwMode="auto">
          <a:xfrm>
            <a:off x="6383338" y="-650875"/>
            <a:ext cx="3101975" cy="4821238"/>
          </a:xfrm>
          <a:prstGeom prst="rect">
            <a:avLst/>
          </a:prstGeom>
          <a:noFill/>
          <a:ln>
            <a:noFill/>
          </a:ln>
          <a:extLst>
            <a:ext uri="{909E8E84-426E-40dd-AFC4-6F175D3DCCD1}"/>
            <a:ext uri="{91240B29-F687-4f45-9708-019B960494DF}"/>
          </a:extLst>
        </p:spPr>
        <p:txBody>
          <a:bodyPr/>
          <a:lstStyle/>
          <a:p>
            <a:pPr eaLnBrk="1" fontAlgn="auto" hangingPunct="1">
              <a:spcBef>
                <a:spcPts val="0"/>
              </a:spcBef>
              <a:spcAft>
                <a:spcPts val="0"/>
              </a:spcAft>
              <a:defRPr/>
            </a:pPr>
            <a:endParaRPr lang="en-US" sz="1350" dirty="0">
              <a:latin typeface="+mn-lt"/>
            </a:endParaRPr>
          </a:p>
        </p:txBody>
      </p:sp>
      <p:sp>
        <p:nvSpPr>
          <p:cNvPr id="7" name="Slide Number Placeholder 46"/>
          <p:cNvSpPr txBox="1">
            <a:spLocks/>
          </p:cNvSpPr>
          <p:nvPr userDrawn="1"/>
        </p:nvSpPr>
        <p:spPr>
          <a:xfrm>
            <a:off x="7748588" y="6400800"/>
            <a:ext cx="766762" cy="365125"/>
          </a:xfrm>
          <a:prstGeom prst="rect">
            <a:avLst/>
          </a:prstGeom>
        </p:spPr>
        <p:txBody>
          <a:bodyPr lIns="0" tIns="0" rIns="0" bIns="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D7D1AD89-1797-7542-843E-0EDCEB3D27C3}" type="slidenum">
              <a:rPr lang="en-US" smtClean="0"/>
              <a:pPr fontAlgn="auto">
                <a:spcBef>
                  <a:spcPts val="0"/>
                </a:spcBef>
                <a:spcAft>
                  <a:spcPts val="0"/>
                </a:spcAft>
                <a:defRPr/>
              </a:pPr>
              <a:t>‹#›</a:t>
            </a:fld>
            <a:endParaRPr lang="en-US" dirty="0"/>
          </a:p>
        </p:txBody>
      </p:sp>
      <p:sp>
        <p:nvSpPr>
          <p:cNvPr id="8" name="Rectangle 7"/>
          <p:cNvSpPr/>
          <p:nvPr userDrawn="1"/>
        </p:nvSpPr>
        <p:spPr>
          <a:xfrm>
            <a:off x="0" y="4708525"/>
            <a:ext cx="9144000" cy="111125"/>
          </a:xfrm>
          <a:prstGeom prst="rect">
            <a:avLst/>
          </a:prstGeom>
          <a:gradFill flip="none" rotWithShape="1">
            <a:gsLst>
              <a:gs pos="25000">
                <a:schemeClr val="accent1"/>
              </a:gs>
              <a:gs pos="100000">
                <a:schemeClr val="tx1">
                  <a:lumMod val="65000"/>
                  <a:lumOff val="3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en-US" sz="1350" dirty="0"/>
          </a:p>
        </p:txBody>
      </p:sp>
      <p:pic>
        <p:nvPicPr>
          <p:cNvPr id="9" name="Picture 12"/>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38225" y="5041900"/>
            <a:ext cx="262255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3"/>
          <p:cNvSpPr txBox="1">
            <a:spLocks noChangeArrowheads="1"/>
          </p:cNvSpPr>
          <p:nvPr userDrawn="1"/>
        </p:nvSpPr>
        <p:spPr bwMode="auto">
          <a:xfrm>
            <a:off x="6667500" y="-17780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endParaRPr lang="en-US" altLang="en-US"/>
          </a:p>
        </p:txBody>
      </p:sp>
      <p:sp>
        <p:nvSpPr>
          <p:cNvPr id="11" name="Rectangle 10"/>
          <p:cNvSpPr/>
          <p:nvPr userDrawn="1"/>
        </p:nvSpPr>
        <p:spPr>
          <a:xfrm>
            <a:off x="0" y="5711825"/>
            <a:ext cx="9144000" cy="111125"/>
          </a:xfrm>
          <a:prstGeom prst="rect">
            <a:avLst/>
          </a:prstGeom>
          <a:gradFill flip="none" rotWithShape="1">
            <a:gsLst>
              <a:gs pos="25000">
                <a:schemeClr val="accent1"/>
              </a:gs>
              <a:gs pos="100000">
                <a:schemeClr val="tx1">
                  <a:lumMod val="65000"/>
                  <a:lumOff val="3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en-US" sz="1350" dirty="0"/>
          </a:p>
        </p:txBody>
      </p:sp>
      <p:sp>
        <p:nvSpPr>
          <p:cNvPr id="3" name="Subtitle 2"/>
          <p:cNvSpPr>
            <a:spLocks noGrp="1"/>
          </p:cNvSpPr>
          <p:nvPr>
            <p:ph type="subTitle" idx="1"/>
          </p:nvPr>
        </p:nvSpPr>
        <p:spPr>
          <a:xfrm>
            <a:off x="1028699" y="2292513"/>
            <a:ext cx="6515100" cy="1655762"/>
          </a:xfrm>
        </p:spPr>
        <p:txBody>
          <a:bodyPr/>
          <a:lstStyle>
            <a:lvl1pPr marL="0" indent="0" algn="l">
              <a:lnSpc>
                <a:spcPct val="90000"/>
              </a:lnSpc>
              <a:buNone/>
              <a:defRPr sz="3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2" name="Title 1"/>
          <p:cNvSpPr>
            <a:spLocks noGrp="1"/>
          </p:cNvSpPr>
          <p:nvPr>
            <p:ph type="ctrTitle"/>
          </p:nvPr>
        </p:nvSpPr>
        <p:spPr>
          <a:xfrm>
            <a:off x="1038225" y="1"/>
            <a:ext cx="6505574" cy="2138223"/>
          </a:xfrm>
        </p:spPr>
        <p:txBody>
          <a:bodyPr anchor="b"/>
          <a:lstStyle>
            <a:lvl1pPr algn="l">
              <a:defRPr sz="3200" b="1">
                <a:solidFill>
                  <a:schemeClr val="bg1"/>
                </a:solidFill>
              </a:defRPr>
            </a:lvl1pPr>
          </a:lstStyle>
          <a:p>
            <a:r>
              <a:rPr lang="en-US" smtClean="0"/>
              <a:t>Click to edit Master title style</a:t>
            </a:r>
            <a:endParaRPr lang="en-US" dirty="0"/>
          </a:p>
        </p:txBody>
      </p:sp>
      <p:sp>
        <p:nvSpPr>
          <p:cNvPr id="12" name="Footer Placeholder 4"/>
          <p:cNvSpPr>
            <a:spLocks noGrp="1"/>
          </p:cNvSpPr>
          <p:nvPr>
            <p:ph type="ftr" sz="quarter" idx="10"/>
          </p:nvPr>
        </p:nvSpPr>
        <p:spPr>
          <a:xfrm>
            <a:off x="1028700" y="4114800"/>
            <a:ext cx="6515100" cy="633413"/>
          </a:xfrm>
        </p:spPr>
        <p:txBody>
          <a:bodyPr anchor="t" anchorCtr="0"/>
          <a:lstStyle>
            <a:lvl1pPr>
              <a:defRPr sz="1600" i="0" smtClean="0">
                <a:solidFill>
                  <a:schemeClr val="bg1"/>
                </a:solidFill>
              </a:defRPr>
            </a:lvl1pPr>
          </a:lstStyle>
          <a:p>
            <a:pPr>
              <a:defRPr/>
            </a:pPr>
            <a:r>
              <a:rPr lang="en-CA" smtClean="0"/>
              <a:t>Digital forensics tools and methodologies in archival repositories</a:t>
            </a:r>
            <a:endParaRPr lang="en-US" dirty="0"/>
          </a:p>
        </p:txBody>
      </p:sp>
      <p:sp>
        <p:nvSpPr>
          <p:cNvPr id="13" name="Slide Number Placeholder 5"/>
          <p:cNvSpPr>
            <a:spLocks noGrp="1"/>
          </p:cNvSpPr>
          <p:nvPr>
            <p:ph type="sldNum" sz="quarter" idx="11"/>
          </p:nvPr>
        </p:nvSpPr>
        <p:spPr/>
        <p:txBody>
          <a:bodyPr/>
          <a:lstStyle>
            <a:lvl1pPr>
              <a:defRPr/>
            </a:lvl1pPr>
          </a:lstStyle>
          <a:p>
            <a:pPr>
              <a:defRPr/>
            </a:pPr>
            <a:fld id="{F52241C8-DCBC-C046-890E-AEECED677D29}" type="slidenum">
              <a:rPr lang="en-US"/>
              <a:pPr>
                <a:defRPr/>
              </a:pPr>
              <a:t>‹#›</a:t>
            </a:fld>
            <a:endParaRPr lang="en-US" dirty="0"/>
          </a:p>
        </p:txBody>
      </p:sp>
    </p:spTree>
    <p:extLst>
      <p:ext uri="{BB962C8B-B14F-4D97-AF65-F5344CB8AC3E}">
        <p14:creationId xmlns:p14="http://schemas.microsoft.com/office/powerpoint/2010/main" val="1009841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z="1050"/>
            </a:lvl1pPr>
          </a:lstStyle>
          <a:p>
            <a:pPr>
              <a:defRPr/>
            </a:pPr>
            <a:r>
              <a:rPr lang="en-CA" dirty="0" smtClean="0"/>
              <a:t>Managing privacy and access with digital forensics tools</a:t>
            </a:r>
            <a:endParaRPr lang="en-US" dirty="0"/>
          </a:p>
        </p:txBody>
      </p:sp>
      <p:sp>
        <p:nvSpPr>
          <p:cNvPr id="3" name="Slide Number Placeholder 5"/>
          <p:cNvSpPr>
            <a:spLocks noGrp="1"/>
          </p:cNvSpPr>
          <p:nvPr>
            <p:ph type="sldNum" sz="quarter" idx="11"/>
          </p:nvPr>
        </p:nvSpPr>
        <p:spPr/>
        <p:txBody>
          <a:bodyPr/>
          <a:lstStyle>
            <a:lvl1pPr>
              <a:defRPr/>
            </a:lvl1pPr>
          </a:lstStyle>
          <a:p>
            <a:pPr>
              <a:defRPr/>
            </a:pPr>
            <a:fld id="{CF3F9841-2371-5546-9E9A-D4F1241AC588}" type="slidenum">
              <a:rPr lang="en-US"/>
              <a:pPr>
                <a:defRPr/>
              </a:pPr>
              <a:t>‹#›</a:t>
            </a:fld>
            <a:endParaRPr lang="en-US" dirty="0"/>
          </a:p>
        </p:txBody>
      </p:sp>
    </p:spTree>
    <p:extLst>
      <p:ext uri="{BB962C8B-B14F-4D97-AF65-F5344CB8AC3E}">
        <p14:creationId xmlns:p14="http://schemas.microsoft.com/office/powerpoint/2010/main" val="96528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 name="Rectangle 3"/>
          <p:cNvSpPr/>
          <p:nvPr userDrawn="1"/>
        </p:nvSpPr>
        <p:spPr>
          <a:xfrm>
            <a:off x="0" y="-30163"/>
            <a:ext cx="9144000" cy="6888163"/>
          </a:xfrm>
          <a:prstGeom prst="rect">
            <a:avLst/>
          </a:prstGeom>
          <a:gradFill flip="none" rotWithShape="1">
            <a:gsLst>
              <a:gs pos="25000">
                <a:schemeClr val="bg1"/>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sz="1350" dirty="0"/>
          </a:p>
        </p:txBody>
      </p:sp>
      <p:sp>
        <p:nvSpPr>
          <p:cNvPr id="5" name="Rectangle 4"/>
          <p:cNvSpPr/>
          <p:nvPr userDrawn="1"/>
        </p:nvSpPr>
        <p:spPr>
          <a:xfrm>
            <a:off x="0" y="4800600"/>
            <a:ext cx="91440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en-US" sz="1350" dirty="0"/>
          </a:p>
        </p:txBody>
      </p:sp>
      <p:sp>
        <p:nvSpPr>
          <p:cNvPr id="6" name="AutoShape 26"/>
          <p:cNvSpPr>
            <a:spLocks noChangeAspect="1" noChangeArrowheads="1" noTextEdit="1"/>
          </p:cNvSpPr>
          <p:nvPr userDrawn="1"/>
        </p:nvSpPr>
        <p:spPr bwMode="auto">
          <a:xfrm>
            <a:off x="6383338" y="-650875"/>
            <a:ext cx="3101975" cy="4821238"/>
          </a:xfrm>
          <a:prstGeom prst="rect">
            <a:avLst/>
          </a:prstGeom>
          <a:noFill/>
          <a:ln>
            <a:noFill/>
          </a:ln>
          <a:extLst>
            <a:ext uri="{909E8E84-426E-40dd-AFC4-6F175D3DCCD1}"/>
            <a:ext uri="{91240B29-F687-4f45-9708-019B960494DF}"/>
          </a:extLst>
        </p:spPr>
        <p:txBody>
          <a:bodyPr/>
          <a:lstStyle/>
          <a:p>
            <a:pPr eaLnBrk="1" fontAlgn="auto" hangingPunct="1">
              <a:spcBef>
                <a:spcPts val="0"/>
              </a:spcBef>
              <a:spcAft>
                <a:spcPts val="0"/>
              </a:spcAft>
              <a:defRPr/>
            </a:pPr>
            <a:endParaRPr lang="en-US" sz="1350" dirty="0">
              <a:latin typeface="+mn-lt"/>
            </a:endParaRPr>
          </a:p>
        </p:txBody>
      </p:sp>
      <p:sp>
        <p:nvSpPr>
          <p:cNvPr id="7" name="Slide Number Placeholder 46"/>
          <p:cNvSpPr txBox="1">
            <a:spLocks/>
          </p:cNvSpPr>
          <p:nvPr userDrawn="1"/>
        </p:nvSpPr>
        <p:spPr>
          <a:xfrm>
            <a:off x="7748588" y="6400800"/>
            <a:ext cx="766762" cy="365125"/>
          </a:xfrm>
          <a:prstGeom prst="rect">
            <a:avLst/>
          </a:prstGeom>
        </p:spPr>
        <p:txBody>
          <a:bodyPr lIns="0" tIns="0" rIns="0" bIns="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845192CF-7764-2C40-A27C-C2F9823CC23E}" type="slidenum">
              <a:rPr lang="en-US" smtClean="0">
                <a:solidFill>
                  <a:schemeClr val="tx1">
                    <a:lumMod val="85000"/>
                    <a:lumOff val="15000"/>
                  </a:schemeClr>
                </a:solidFill>
              </a:rPr>
              <a:pPr fontAlgn="auto">
                <a:spcBef>
                  <a:spcPts val="0"/>
                </a:spcBef>
                <a:spcAft>
                  <a:spcPts val="0"/>
                </a:spcAft>
                <a:defRPr/>
              </a:pPr>
              <a:t>‹#›</a:t>
            </a:fld>
            <a:endParaRPr lang="en-US" dirty="0">
              <a:solidFill>
                <a:schemeClr val="tx1">
                  <a:lumMod val="85000"/>
                  <a:lumOff val="15000"/>
                </a:schemeClr>
              </a:solidFill>
            </a:endParaRPr>
          </a:p>
        </p:txBody>
      </p:sp>
      <p:sp>
        <p:nvSpPr>
          <p:cNvPr id="8" name="Rectangle 7"/>
          <p:cNvSpPr/>
          <p:nvPr userDrawn="1"/>
        </p:nvSpPr>
        <p:spPr>
          <a:xfrm>
            <a:off x="0" y="4708525"/>
            <a:ext cx="9144000" cy="111125"/>
          </a:xfrm>
          <a:prstGeom prst="rect">
            <a:avLst/>
          </a:prstGeom>
          <a:gradFill flip="none" rotWithShape="1">
            <a:gsLst>
              <a:gs pos="25000">
                <a:schemeClr val="accent1"/>
              </a:gs>
              <a:gs pos="100000">
                <a:schemeClr val="tx1">
                  <a:lumMod val="65000"/>
                  <a:lumOff val="3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en-US" sz="1350" dirty="0"/>
          </a:p>
        </p:txBody>
      </p:sp>
      <p:pic>
        <p:nvPicPr>
          <p:cNvPr id="9" name="Picture 1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8225" y="5041900"/>
            <a:ext cx="262255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3"/>
          <p:cNvSpPr txBox="1">
            <a:spLocks noChangeArrowheads="1"/>
          </p:cNvSpPr>
          <p:nvPr userDrawn="1"/>
        </p:nvSpPr>
        <p:spPr bwMode="auto">
          <a:xfrm>
            <a:off x="6667500" y="-17780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endParaRPr lang="en-US" altLang="en-US"/>
          </a:p>
        </p:txBody>
      </p:sp>
      <p:sp>
        <p:nvSpPr>
          <p:cNvPr id="11" name="Rectangle 10"/>
          <p:cNvSpPr/>
          <p:nvPr userDrawn="1"/>
        </p:nvSpPr>
        <p:spPr>
          <a:xfrm>
            <a:off x="0" y="5711825"/>
            <a:ext cx="9144000" cy="111125"/>
          </a:xfrm>
          <a:prstGeom prst="rect">
            <a:avLst/>
          </a:prstGeom>
          <a:gradFill flip="none" rotWithShape="1">
            <a:gsLst>
              <a:gs pos="25000">
                <a:schemeClr val="accent1"/>
              </a:gs>
              <a:gs pos="100000">
                <a:schemeClr val="tx1">
                  <a:lumMod val="65000"/>
                  <a:lumOff val="3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en-US" sz="1350" dirty="0"/>
          </a:p>
        </p:txBody>
      </p:sp>
      <p:sp>
        <p:nvSpPr>
          <p:cNvPr id="3" name="Subtitle 2"/>
          <p:cNvSpPr>
            <a:spLocks noGrp="1"/>
          </p:cNvSpPr>
          <p:nvPr>
            <p:ph type="subTitle" idx="1"/>
          </p:nvPr>
        </p:nvSpPr>
        <p:spPr>
          <a:xfrm>
            <a:off x="1028699" y="2292513"/>
            <a:ext cx="6515100" cy="1655762"/>
          </a:xfrm>
        </p:spPr>
        <p:txBody>
          <a:bodyPr/>
          <a:lstStyle>
            <a:lvl1pPr marL="0" indent="0" algn="l">
              <a:lnSpc>
                <a:spcPct val="90000"/>
              </a:lnSpc>
              <a:buNone/>
              <a:defRPr sz="3200">
                <a:solidFill>
                  <a:schemeClr val="tx1">
                    <a:lumMod val="85000"/>
                    <a:lumOff val="1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2" name="Title 1"/>
          <p:cNvSpPr>
            <a:spLocks noGrp="1"/>
          </p:cNvSpPr>
          <p:nvPr>
            <p:ph type="ctrTitle"/>
          </p:nvPr>
        </p:nvSpPr>
        <p:spPr>
          <a:xfrm>
            <a:off x="1038225" y="1"/>
            <a:ext cx="6505574" cy="2138223"/>
          </a:xfrm>
        </p:spPr>
        <p:txBody>
          <a:bodyPr anchor="b"/>
          <a:lstStyle>
            <a:lvl1pPr algn="l">
              <a:defRPr sz="3200" b="1">
                <a:solidFill>
                  <a:schemeClr val="tx1">
                    <a:lumMod val="85000"/>
                    <a:lumOff val="15000"/>
                  </a:schemeClr>
                </a:solidFill>
              </a:defRPr>
            </a:lvl1pPr>
          </a:lstStyle>
          <a:p>
            <a:r>
              <a:rPr lang="en-US" smtClean="0"/>
              <a:t>Click to edit Master title style</a:t>
            </a:r>
            <a:endParaRPr lang="en-US" dirty="0"/>
          </a:p>
        </p:txBody>
      </p:sp>
      <p:sp>
        <p:nvSpPr>
          <p:cNvPr id="12" name="Footer Placeholder 4"/>
          <p:cNvSpPr>
            <a:spLocks noGrp="1"/>
          </p:cNvSpPr>
          <p:nvPr>
            <p:ph type="ftr" sz="quarter" idx="10"/>
          </p:nvPr>
        </p:nvSpPr>
        <p:spPr>
          <a:xfrm>
            <a:off x="1028700" y="4114800"/>
            <a:ext cx="6515100" cy="633413"/>
          </a:xfrm>
        </p:spPr>
        <p:txBody>
          <a:bodyPr anchor="t" anchorCtr="0"/>
          <a:lstStyle>
            <a:lvl1pPr>
              <a:defRPr sz="1600" i="0" dirty="0" smtClean="0">
                <a:solidFill>
                  <a:schemeClr val="tx1">
                    <a:lumMod val="85000"/>
                    <a:lumOff val="15000"/>
                  </a:schemeClr>
                </a:solidFill>
              </a:defRPr>
            </a:lvl1pPr>
          </a:lstStyle>
          <a:p>
            <a:pPr>
              <a:defRPr/>
            </a:pPr>
            <a:r>
              <a:rPr lang="en-CA" dirty="0" smtClean="0"/>
              <a:t>Managing privacy and access with digital forensics tools</a:t>
            </a:r>
            <a:endParaRPr lang="en-US" dirty="0"/>
          </a:p>
        </p:txBody>
      </p:sp>
      <p:sp>
        <p:nvSpPr>
          <p:cNvPr id="13" name="Slide Number Placeholder 5"/>
          <p:cNvSpPr>
            <a:spLocks noGrp="1"/>
          </p:cNvSpPr>
          <p:nvPr>
            <p:ph type="sldNum" sz="quarter" idx="11"/>
          </p:nvPr>
        </p:nvSpPr>
        <p:spPr/>
        <p:txBody>
          <a:bodyPr/>
          <a:lstStyle>
            <a:lvl1pPr>
              <a:defRPr smtClean="0">
                <a:solidFill>
                  <a:schemeClr val="tx1">
                    <a:lumMod val="85000"/>
                    <a:lumOff val="15000"/>
                  </a:schemeClr>
                </a:solidFill>
              </a:defRPr>
            </a:lvl1pPr>
          </a:lstStyle>
          <a:p>
            <a:pPr>
              <a:defRPr/>
            </a:pPr>
            <a:fld id="{7CE58F0C-1EC6-CF45-85A2-3D3BAEF17A53}" type="slidenum">
              <a:rPr lang="en-US"/>
              <a:pPr>
                <a:defRPr/>
              </a:pPr>
              <a:t>‹#›</a:t>
            </a:fld>
            <a:endParaRPr lang="en-US" dirty="0"/>
          </a:p>
        </p:txBody>
      </p:sp>
    </p:spTree>
    <p:extLst>
      <p:ext uri="{BB962C8B-B14F-4D97-AF65-F5344CB8AC3E}">
        <p14:creationId xmlns:p14="http://schemas.microsoft.com/office/powerpoint/2010/main" val="84961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365125"/>
          </a:xfrm>
          <a:prstGeom prst="rect">
            <a:avLst/>
          </a:prstGeom>
          <a:gradFill flip="none" rotWithShape="1">
            <a:gsLst>
              <a:gs pos="25000">
                <a:srgbClr val="C28A00"/>
              </a:gs>
              <a:gs pos="100000">
                <a:schemeClr val="tx1">
                  <a:lumMod val="65000"/>
                  <a:lumOff val="3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en-US" sz="1350" dirty="0"/>
          </a:p>
        </p:txBody>
      </p:sp>
      <p:sp>
        <p:nvSpPr>
          <p:cNvPr id="11" name="Picture Placeholder 10"/>
          <p:cNvSpPr>
            <a:spLocks noGrp="1"/>
          </p:cNvSpPr>
          <p:nvPr>
            <p:ph type="pic" sz="quarter" idx="13"/>
          </p:nvPr>
        </p:nvSpPr>
        <p:spPr>
          <a:xfrm>
            <a:off x="0" y="365125"/>
            <a:ext cx="3086100" cy="5885204"/>
          </a:xfrm>
          <a:solidFill>
            <a:schemeClr val="bg1">
              <a:lumMod val="95000"/>
            </a:schemeClr>
          </a:solidFill>
        </p:spPr>
        <p:txBody>
          <a:bodyPr rtlCol="0" anchor="ctr">
            <a:noAutofit/>
          </a:bodyPr>
          <a:lstStyle>
            <a:lvl1pPr marL="0" indent="0" algn="ctr">
              <a:buFontTx/>
              <a:buNone/>
              <a:defRPr/>
            </a:lvl1pPr>
          </a:lstStyle>
          <a:p>
            <a:pPr lvl="0"/>
            <a:r>
              <a:rPr lang="en-US" noProof="0" smtClean="0"/>
              <a:t>Drag picture to placeholder or click icon to add</a:t>
            </a:r>
            <a:endParaRPr lang="en-US" noProof="0" dirty="0"/>
          </a:p>
        </p:txBody>
      </p:sp>
      <p:sp>
        <p:nvSpPr>
          <p:cNvPr id="2" name="Title 1"/>
          <p:cNvSpPr>
            <a:spLocks noGrp="1"/>
          </p:cNvSpPr>
          <p:nvPr>
            <p:ph type="title"/>
          </p:nvPr>
        </p:nvSpPr>
        <p:spPr>
          <a:xfrm>
            <a:off x="3429000" y="585470"/>
            <a:ext cx="5086350" cy="2366277"/>
          </a:xfrm>
        </p:spPr>
        <p:txBody>
          <a:bodyPr anchor="b">
            <a:noAutofit/>
          </a:bodyPr>
          <a:lstStyle>
            <a:lvl1pPr>
              <a:defRPr sz="3200" b="1">
                <a:solidFill>
                  <a:srgbClr val="C28A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429000" y="4090738"/>
            <a:ext cx="5081588" cy="1998913"/>
          </a:xfrm>
        </p:spPr>
        <p:txBody>
          <a:bodyPr/>
          <a:lstStyle>
            <a:lvl1pPr marL="0" indent="0">
              <a:buNone/>
              <a:defRPr sz="2400">
                <a:solidFill>
                  <a:srgbClr val="C28A00"/>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6" name="Footer Placeholder 4"/>
          <p:cNvSpPr>
            <a:spLocks noGrp="1"/>
          </p:cNvSpPr>
          <p:nvPr>
            <p:ph type="ftr" sz="quarter" idx="14"/>
          </p:nvPr>
        </p:nvSpPr>
        <p:spPr>
          <a:xfrm>
            <a:off x="3429000" y="6400800"/>
            <a:ext cx="4319588" cy="365125"/>
          </a:xfrm>
        </p:spPr>
        <p:txBody>
          <a:bodyPr/>
          <a:lstStyle>
            <a:lvl1pPr algn="l">
              <a:defRPr sz="1050" i="1" smtClean="0">
                <a:solidFill>
                  <a:schemeClr val="tx1"/>
                </a:solidFill>
              </a:defRPr>
            </a:lvl1pPr>
          </a:lstStyle>
          <a:p>
            <a:pPr>
              <a:defRPr/>
            </a:pPr>
            <a:r>
              <a:rPr lang="en-CA" dirty="0" smtClean="0"/>
              <a:t>Managing privacy and access with digital forensics tools</a:t>
            </a:r>
            <a:endParaRPr lang="en-US" dirty="0"/>
          </a:p>
        </p:txBody>
      </p:sp>
      <p:sp>
        <p:nvSpPr>
          <p:cNvPr id="7" name="Slide Number Placeholder 5"/>
          <p:cNvSpPr>
            <a:spLocks noGrp="1"/>
          </p:cNvSpPr>
          <p:nvPr>
            <p:ph type="sldNum" sz="quarter" idx="15"/>
          </p:nvPr>
        </p:nvSpPr>
        <p:spPr>
          <a:xfrm>
            <a:off x="7748588" y="6400800"/>
            <a:ext cx="766762" cy="365125"/>
          </a:xfrm>
        </p:spPr>
        <p:txBody>
          <a:bodyPr/>
          <a:lstStyle>
            <a:lvl1pPr>
              <a:defRPr/>
            </a:lvl1pPr>
          </a:lstStyle>
          <a:p>
            <a:pPr>
              <a:defRPr/>
            </a:pPr>
            <a:fld id="{EAF2F2C2-3238-224E-8E9D-C5D4129C791D}" type="slidenum">
              <a:rPr lang="en-US"/>
              <a:pPr>
                <a:defRPr/>
              </a:pPr>
              <a:t>‹#›</a:t>
            </a:fld>
            <a:endParaRPr lang="en-US" dirty="0"/>
          </a:p>
        </p:txBody>
      </p:sp>
    </p:spTree>
    <p:extLst>
      <p:ext uri="{BB962C8B-B14F-4D97-AF65-F5344CB8AC3E}">
        <p14:creationId xmlns:p14="http://schemas.microsoft.com/office/powerpoint/2010/main" val="915780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00950" cy="1007978"/>
          </a:xfrm>
        </p:spPr>
        <p:txBody>
          <a:bodyPr anchor="b">
            <a:noAutofit/>
          </a:bodyPr>
          <a:lstStyle>
            <a:lvl1pPr>
              <a:defRPr sz="3200" b="1">
                <a:solidFill>
                  <a:srgbClr val="C28A0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207008"/>
            <a:ext cx="7600950" cy="4800600"/>
          </a:xfrm>
        </p:spPr>
        <p:txBody>
          <a:bodyPr>
            <a:noAutofit/>
          </a:bodyPr>
          <a:lstStyle>
            <a:lvl1pPr>
              <a:lnSpc>
                <a:spcPts val="2600"/>
              </a:lnSpc>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sz="1050"/>
            </a:lvl1pPr>
          </a:lstStyle>
          <a:p>
            <a:pPr>
              <a:defRPr/>
            </a:pPr>
            <a:r>
              <a:rPr lang="en-CA" dirty="0" smtClean="0"/>
              <a:t>Managing privacy and access with digital forensics tools</a:t>
            </a:r>
            <a:endParaRPr lang="en-US" dirty="0"/>
          </a:p>
        </p:txBody>
      </p:sp>
      <p:sp>
        <p:nvSpPr>
          <p:cNvPr id="5" name="Slide Number Placeholder 5"/>
          <p:cNvSpPr>
            <a:spLocks noGrp="1"/>
          </p:cNvSpPr>
          <p:nvPr>
            <p:ph type="sldNum" sz="quarter" idx="11"/>
          </p:nvPr>
        </p:nvSpPr>
        <p:spPr/>
        <p:txBody>
          <a:bodyPr/>
          <a:lstStyle>
            <a:lvl1pPr>
              <a:defRPr/>
            </a:lvl1pPr>
          </a:lstStyle>
          <a:p>
            <a:pPr>
              <a:defRPr/>
            </a:pPr>
            <a:fld id="{19B48972-4630-0A46-B23C-F20C5E3EBC82}" type="slidenum">
              <a:rPr lang="en-US"/>
              <a:pPr>
                <a:defRPr/>
              </a:pPr>
              <a:t>‹#›</a:t>
            </a:fld>
            <a:endParaRPr lang="en-US" dirty="0"/>
          </a:p>
        </p:txBody>
      </p:sp>
    </p:spTree>
    <p:extLst>
      <p:ext uri="{BB962C8B-B14F-4D97-AF65-F5344CB8AC3E}">
        <p14:creationId xmlns:p14="http://schemas.microsoft.com/office/powerpoint/2010/main" val="87106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00950" cy="954505"/>
          </a:xfrm>
        </p:spPr>
        <p:txBody>
          <a:bodyPr anchor="b">
            <a:noAutofit/>
          </a:bodyPr>
          <a:lstStyle>
            <a:lvl1pPr>
              <a:defRPr sz="3200" b="1">
                <a:solidFill>
                  <a:srgbClr val="C28A00"/>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rtlCol="0" anchor="ctr">
            <a:noAutofit/>
          </a:bodyP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Drag picture to placeholder or click icon to add</a:t>
            </a:r>
            <a:endParaRPr lang="en-US" noProof="0" dirty="0"/>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lvl1pPr>
              <a:defRPr sz="1050"/>
            </a:lvl1pPr>
          </a:lstStyle>
          <a:p>
            <a:pPr>
              <a:defRPr/>
            </a:pPr>
            <a:r>
              <a:rPr lang="en-CA" dirty="0" smtClean="0"/>
              <a:t>Managing privacy and access with digital forensics tools</a:t>
            </a:r>
            <a:endParaRPr lang="en-US" dirty="0"/>
          </a:p>
        </p:txBody>
      </p:sp>
      <p:sp>
        <p:nvSpPr>
          <p:cNvPr id="6" name="Slide Number Placeholder 5"/>
          <p:cNvSpPr>
            <a:spLocks noGrp="1"/>
          </p:cNvSpPr>
          <p:nvPr>
            <p:ph type="sldNum" sz="quarter" idx="11"/>
          </p:nvPr>
        </p:nvSpPr>
        <p:spPr/>
        <p:txBody>
          <a:bodyPr/>
          <a:lstStyle>
            <a:lvl1pPr>
              <a:defRPr/>
            </a:lvl1pPr>
          </a:lstStyle>
          <a:p>
            <a:pPr>
              <a:defRPr/>
            </a:pPr>
            <a:fld id="{DF582D57-8B82-FF46-8F7B-5E87A951CB65}" type="slidenum">
              <a:rPr lang="en-US"/>
              <a:pPr>
                <a:defRPr/>
              </a:pPr>
              <a:t>‹#›</a:t>
            </a:fld>
            <a:endParaRPr lang="en-US" dirty="0"/>
          </a:p>
        </p:txBody>
      </p:sp>
    </p:spTree>
    <p:extLst>
      <p:ext uri="{BB962C8B-B14F-4D97-AF65-F5344CB8AC3E}">
        <p14:creationId xmlns:p14="http://schemas.microsoft.com/office/powerpoint/2010/main" val="1567086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rtlCol="0" anchor="ctr">
            <a:noAutofit/>
          </a:bodyPr>
          <a:lstStyle>
            <a:lvl1pPr marL="0" indent="0" algn="ctr">
              <a:buFontTx/>
              <a:buNone/>
              <a:defRPr/>
            </a:lvl1pPr>
          </a:lstStyle>
          <a:p>
            <a:pPr lvl="0"/>
            <a:r>
              <a:rPr lang="en-US" noProof="0" smtClean="0"/>
              <a:t>Drag picture to placeholder or click icon to add</a:t>
            </a:r>
            <a:endParaRPr lang="en-US" noProof="0"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rtlCol="0" anchor="ctr">
            <a:noAutofit/>
          </a:bodyPr>
          <a:lstStyle>
            <a:lvl1pPr marL="0" indent="0" algn="ctr">
              <a:buFontTx/>
              <a:buNone/>
              <a:defRPr/>
            </a:lvl1pPr>
          </a:lstStyle>
          <a:p>
            <a:pPr lvl="0"/>
            <a:r>
              <a:rPr lang="en-US" noProof="0" smtClean="0"/>
              <a:t>Drag picture to placeholder or click icon to add</a:t>
            </a:r>
            <a:endParaRPr lang="en-US" noProof="0" dirty="0"/>
          </a:p>
        </p:txBody>
      </p:sp>
      <p:sp>
        <p:nvSpPr>
          <p:cNvPr id="13" name="Title 1"/>
          <p:cNvSpPr>
            <a:spLocks noGrp="1"/>
          </p:cNvSpPr>
          <p:nvPr>
            <p:ph type="title"/>
          </p:nvPr>
        </p:nvSpPr>
        <p:spPr>
          <a:xfrm>
            <a:off x="914400" y="0"/>
            <a:ext cx="7600950" cy="954505"/>
          </a:xfrm>
        </p:spPr>
        <p:txBody>
          <a:bodyPr anchor="b">
            <a:noAutofit/>
          </a:bodyPr>
          <a:lstStyle>
            <a:lvl1pPr>
              <a:defRPr sz="3200" b="1">
                <a:solidFill>
                  <a:srgbClr val="C28A00"/>
                </a:solidFill>
              </a:defRPr>
            </a:lvl1pPr>
          </a:lstStyle>
          <a:p>
            <a:r>
              <a:rPr lang="en-US" smtClean="0"/>
              <a:t>Click to edit Master title style</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4"/>
          <p:cNvSpPr>
            <a:spLocks noGrp="1"/>
          </p:cNvSpPr>
          <p:nvPr>
            <p:ph type="ftr" sz="quarter" idx="18"/>
          </p:nvPr>
        </p:nvSpPr>
        <p:spPr/>
        <p:txBody>
          <a:bodyPr/>
          <a:lstStyle>
            <a:lvl1pPr>
              <a:defRPr sz="1050"/>
            </a:lvl1pPr>
          </a:lstStyle>
          <a:p>
            <a:pPr>
              <a:defRPr/>
            </a:pPr>
            <a:r>
              <a:rPr lang="en-CA" dirty="0" smtClean="0"/>
              <a:t>Managing privacy and access with digital forensics tools</a:t>
            </a:r>
            <a:endParaRPr lang="en-US" dirty="0"/>
          </a:p>
        </p:txBody>
      </p:sp>
      <p:sp>
        <p:nvSpPr>
          <p:cNvPr id="7" name="Slide Number Placeholder 5"/>
          <p:cNvSpPr>
            <a:spLocks noGrp="1"/>
          </p:cNvSpPr>
          <p:nvPr>
            <p:ph type="sldNum" sz="quarter" idx="19"/>
          </p:nvPr>
        </p:nvSpPr>
        <p:spPr/>
        <p:txBody>
          <a:bodyPr/>
          <a:lstStyle>
            <a:lvl1pPr>
              <a:defRPr/>
            </a:lvl1pPr>
          </a:lstStyle>
          <a:p>
            <a:pPr>
              <a:defRPr/>
            </a:pPr>
            <a:fld id="{9F92FE67-D051-0A4D-AE13-F19C5F5C9F4A}" type="slidenum">
              <a:rPr lang="en-US"/>
              <a:pPr>
                <a:defRPr/>
              </a:pPr>
              <a:t>‹#›</a:t>
            </a:fld>
            <a:endParaRPr lang="en-US" dirty="0"/>
          </a:p>
        </p:txBody>
      </p:sp>
    </p:spTree>
    <p:extLst>
      <p:ext uri="{BB962C8B-B14F-4D97-AF65-F5344CB8AC3E}">
        <p14:creationId xmlns:p14="http://schemas.microsoft.com/office/powerpoint/2010/main" val="1277795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8" name="Text Placeholder 9"/>
          <p:cNvSpPr>
            <a:spLocks noGrp="1"/>
          </p:cNvSpPr>
          <p:nvPr>
            <p:ph type="body" sz="quarter" idx="13"/>
          </p:nvPr>
        </p:nvSpPr>
        <p:spPr>
          <a:xfrm>
            <a:off x="1234678" y="0"/>
            <a:ext cx="7280672" cy="711200"/>
          </a:xfrm>
        </p:spPr>
        <p:txBody>
          <a:bodyPr anchor="b">
            <a:noAutofit/>
          </a:bodyPr>
          <a:lstStyle>
            <a:lvl1pPr marL="0" indent="0">
              <a:buFontTx/>
              <a:buNone/>
              <a:defRPr sz="2800" b="1" baseline="0">
                <a:solidFill>
                  <a:srgbClr val="C28A00"/>
                </a:solidFill>
              </a:defRPr>
            </a:lvl1pPr>
          </a:lstStyle>
          <a:p>
            <a:pPr lvl="0"/>
            <a:r>
              <a:rPr lang="en-US" smtClean="0"/>
              <a:t>Click to edit Master text styles</a:t>
            </a:r>
          </a:p>
        </p:txBody>
      </p:sp>
      <p:sp>
        <p:nvSpPr>
          <p:cNvPr id="9" name="Text Placeholder 9"/>
          <p:cNvSpPr>
            <a:spLocks noGrp="1"/>
          </p:cNvSpPr>
          <p:nvPr>
            <p:ph type="body" sz="quarter" idx="14"/>
          </p:nvPr>
        </p:nvSpPr>
        <p:spPr>
          <a:xfrm>
            <a:off x="1234303" y="807453"/>
            <a:ext cx="7281047" cy="806193"/>
          </a:xfrm>
        </p:spPr>
        <p:txBody>
          <a:bodyPr>
            <a:noAutofit/>
          </a:bodyPr>
          <a:lstStyle>
            <a:lvl1pPr marL="0" indent="0">
              <a:buFontTx/>
              <a:buNone/>
              <a:defRPr sz="2400" b="0" baseline="0">
                <a:solidFill>
                  <a:schemeClr val="tx1">
                    <a:lumMod val="85000"/>
                    <a:lumOff val="15000"/>
                  </a:schemeClr>
                </a:solidFill>
              </a:defRPr>
            </a:lvl1pPr>
          </a:lstStyle>
          <a:p>
            <a:pPr lvl="0"/>
            <a:r>
              <a:rPr lang="en-US" smtClean="0"/>
              <a:t>Click to edit Master text styles</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rtlCol="0" anchor="ctr">
            <a:noAutofit/>
          </a:bodyPr>
          <a:lstStyle>
            <a:lvl1pPr marL="0" indent="0" algn="ctr">
              <a:buFontTx/>
              <a:buNone/>
              <a:defRPr/>
            </a:lvl1pPr>
          </a:lstStyle>
          <a:p>
            <a:pPr lvl="0"/>
            <a:r>
              <a:rPr lang="en-US" noProof="0" smtClean="0"/>
              <a:t>Drag picture to placeholder or click icon to add</a:t>
            </a:r>
            <a:endParaRPr lang="en-US" noProof="0"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rtlCol="0" anchor="ctr">
            <a:noAutofit/>
          </a:bodyPr>
          <a:lstStyle>
            <a:lvl1pPr marL="0" indent="0" algn="ctr">
              <a:buFontTx/>
              <a:buNone/>
              <a:defRPr/>
            </a:lvl1pPr>
          </a:lstStyle>
          <a:p>
            <a:pPr lvl="0"/>
            <a:r>
              <a:rPr lang="en-US" noProof="0" smtClean="0"/>
              <a:t>Drag picture to placeholder or click icon to add</a:t>
            </a:r>
            <a:endParaRPr lang="en-US" noProof="0"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rtlCol="0" anchor="ctr">
            <a:noAutofit/>
          </a:bodyPr>
          <a:lstStyle>
            <a:lvl1pPr marL="0" indent="0" algn="ctr">
              <a:buFontTx/>
              <a:buNone/>
              <a:defRPr/>
            </a:lvl1pPr>
          </a:lstStyle>
          <a:p>
            <a:pPr lvl="0"/>
            <a:r>
              <a:rPr lang="en-US" noProof="0" smtClean="0"/>
              <a:t>Drag picture to placeholder or click icon to add</a:t>
            </a:r>
            <a:endParaRPr lang="en-US" noProof="0" dirty="0"/>
          </a:p>
        </p:txBody>
      </p:sp>
      <p:sp>
        <p:nvSpPr>
          <p:cNvPr id="7" name="Footer Placeholder 4"/>
          <p:cNvSpPr>
            <a:spLocks noGrp="1"/>
          </p:cNvSpPr>
          <p:nvPr>
            <p:ph type="ftr" sz="quarter" idx="19"/>
          </p:nvPr>
        </p:nvSpPr>
        <p:spPr/>
        <p:txBody>
          <a:bodyPr/>
          <a:lstStyle>
            <a:lvl1pPr>
              <a:defRPr sz="1050"/>
            </a:lvl1pPr>
          </a:lstStyle>
          <a:p>
            <a:pPr>
              <a:defRPr/>
            </a:pPr>
            <a:r>
              <a:rPr lang="en-CA" dirty="0" smtClean="0"/>
              <a:t>Managing privacy and access with digital forensics tools</a:t>
            </a:r>
            <a:endParaRPr lang="en-US" dirty="0"/>
          </a:p>
        </p:txBody>
      </p:sp>
      <p:sp>
        <p:nvSpPr>
          <p:cNvPr id="13" name="Slide Number Placeholder 5"/>
          <p:cNvSpPr>
            <a:spLocks noGrp="1"/>
          </p:cNvSpPr>
          <p:nvPr>
            <p:ph type="sldNum" sz="quarter" idx="20"/>
          </p:nvPr>
        </p:nvSpPr>
        <p:spPr/>
        <p:txBody>
          <a:bodyPr/>
          <a:lstStyle>
            <a:lvl1pPr>
              <a:defRPr/>
            </a:lvl1pPr>
          </a:lstStyle>
          <a:p>
            <a:pPr>
              <a:defRPr/>
            </a:pPr>
            <a:fld id="{99FF4B5D-7587-154B-A1BC-12329CC71C34}" type="slidenum">
              <a:rPr lang="en-US"/>
              <a:pPr>
                <a:defRPr/>
              </a:pPr>
              <a:t>‹#›</a:t>
            </a:fld>
            <a:endParaRPr lang="en-US" dirty="0"/>
          </a:p>
        </p:txBody>
      </p:sp>
    </p:spTree>
    <p:extLst>
      <p:ext uri="{BB962C8B-B14F-4D97-AF65-F5344CB8AC3E}">
        <p14:creationId xmlns:p14="http://schemas.microsoft.com/office/powerpoint/2010/main" val="1073759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34303" y="0"/>
            <a:ext cx="7281048" cy="711200"/>
          </a:xfrm>
        </p:spPr>
        <p:txBody>
          <a:bodyPr anchor="b">
            <a:noAutofit/>
          </a:bodyPr>
          <a:lstStyle>
            <a:lvl1pPr>
              <a:defRPr sz="2800" b="1">
                <a:solidFill>
                  <a:srgbClr val="C28A00"/>
                </a:solidFill>
              </a:defRPr>
            </a:lvl1pPr>
          </a:lstStyle>
          <a:p>
            <a:pPr lvl="0"/>
            <a:r>
              <a:rPr lang="en-US" smtClean="0"/>
              <a:t>Click to edit Master title style</a:t>
            </a:r>
            <a:endParaRPr lang="en-US" dirty="0"/>
          </a:p>
        </p:txBody>
      </p:sp>
      <p:sp>
        <p:nvSpPr>
          <p:cNvPr id="4" name="Text Placeholder 3"/>
          <p:cNvSpPr>
            <a:spLocks noGrp="1"/>
          </p:cNvSpPr>
          <p:nvPr>
            <p:ph type="body" sz="half" idx="2"/>
          </p:nvPr>
        </p:nvSpPr>
        <p:spPr>
          <a:xfrm>
            <a:off x="1234302" y="807453"/>
            <a:ext cx="7281048" cy="806193"/>
          </a:xfrm>
        </p:spPr>
        <p:txBody>
          <a:bodyPr>
            <a:noAutofit/>
          </a:bodyPr>
          <a:lstStyle>
            <a:lvl1pPr marL="0" indent="0">
              <a:buNone/>
              <a:defRPr sz="2400">
                <a:solidFill>
                  <a:schemeClr val="tx1">
                    <a:lumMod val="85000"/>
                    <a:lumOff val="1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rtlCol="0" anchor="ctr">
            <a:noAutofit/>
          </a:bodyPr>
          <a:lstStyle>
            <a:lvl1pPr marL="0" indent="0" algn="ctr">
              <a:buFontTx/>
              <a:buNone/>
              <a:defRPr/>
            </a:lvl1pPr>
          </a:lstStyle>
          <a:p>
            <a:pPr lvl="0"/>
            <a:r>
              <a:rPr lang="en-US" noProof="0" smtClean="0"/>
              <a:t>Drag picture to placeholder or click icon to add</a:t>
            </a:r>
            <a:endParaRPr lang="en-US" noProof="0" dirty="0"/>
          </a:p>
        </p:txBody>
      </p:sp>
      <p:sp>
        <p:nvSpPr>
          <p:cNvPr id="5" name="Footer Placeholder 4"/>
          <p:cNvSpPr>
            <a:spLocks noGrp="1"/>
          </p:cNvSpPr>
          <p:nvPr>
            <p:ph type="ftr" sz="quarter" idx="17"/>
          </p:nvPr>
        </p:nvSpPr>
        <p:spPr/>
        <p:txBody>
          <a:bodyPr/>
          <a:lstStyle>
            <a:lvl1pPr>
              <a:defRPr sz="1050"/>
            </a:lvl1pPr>
          </a:lstStyle>
          <a:p>
            <a:pPr>
              <a:defRPr/>
            </a:pPr>
            <a:r>
              <a:rPr lang="en-CA" dirty="0" smtClean="0"/>
              <a:t>Managing privacy and access with digital forensics tools</a:t>
            </a:r>
            <a:endParaRPr lang="en-US" dirty="0"/>
          </a:p>
        </p:txBody>
      </p:sp>
      <p:sp>
        <p:nvSpPr>
          <p:cNvPr id="6" name="Slide Number Placeholder 5"/>
          <p:cNvSpPr>
            <a:spLocks noGrp="1"/>
          </p:cNvSpPr>
          <p:nvPr>
            <p:ph type="sldNum" sz="quarter" idx="18"/>
          </p:nvPr>
        </p:nvSpPr>
        <p:spPr/>
        <p:txBody>
          <a:bodyPr/>
          <a:lstStyle>
            <a:lvl1pPr>
              <a:defRPr/>
            </a:lvl1pPr>
          </a:lstStyle>
          <a:p>
            <a:pPr>
              <a:defRPr/>
            </a:pPr>
            <a:fld id="{E5839D09-51D9-9C42-9D0F-5CA6C91B4120}" type="slidenum">
              <a:rPr lang="en-US"/>
              <a:pPr>
                <a:defRPr/>
              </a:pPr>
              <a:t>‹#›</a:t>
            </a:fld>
            <a:endParaRPr lang="en-US" dirty="0"/>
          </a:p>
        </p:txBody>
      </p:sp>
    </p:spTree>
    <p:extLst>
      <p:ext uri="{BB962C8B-B14F-4D97-AF65-F5344CB8AC3E}">
        <p14:creationId xmlns:p14="http://schemas.microsoft.com/office/powerpoint/2010/main" val="1362847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rtlCol="0" anchor="ctr">
            <a:noAutofit/>
          </a:bodyPr>
          <a:lstStyle>
            <a:lvl1pPr marL="0" indent="0" algn="ctr">
              <a:buNone/>
              <a:defRPr/>
            </a:lvl1pPr>
          </a:lstStyle>
          <a:p>
            <a:pPr lvl="0"/>
            <a:r>
              <a:rPr lang="en-US" noProof="0" smtClean="0"/>
              <a:t>Drag picture to placeholder or click icon to add</a:t>
            </a:r>
            <a:endParaRPr lang="en-US" noProof="0" dirty="0"/>
          </a:p>
        </p:txBody>
      </p:sp>
      <p:sp>
        <p:nvSpPr>
          <p:cNvPr id="2" name="Title 1"/>
          <p:cNvSpPr>
            <a:spLocks noGrp="1"/>
          </p:cNvSpPr>
          <p:nvPr>
            <p:ph type="title"/>
          </p:nvPr>
        </p:nvSpPr>
        <p:spPr>
          <a:xfrm>
            <a:off x="1234303" y="0"/>
            <a:ext cx="7281048" cy="711200"/>
          </a:xfrm>
        </p:spPr>
        <p:txBody>
          <a:bodyPr anchor="b">
            <a:noAutofit/>
          </a:bodyPr>
          <a:lstStyle>
            <a:lvl1pPr>
              <a:defRPr sz="2800" b="1">
                <a:solidFill>
                  <a:srgbClr val="C28A00"/>
                </a:solidFill>
              </a:defRPr>
            </a:lvl1pPr>
          </a:lstStyle>
          <a:p>
            <a:pPr lvl="0"/>
            <a:r>
              <a:rPr lang="en-US" smtClean="0"/>
              <a:t>Click to edit Master title style</a:t>
            </a:r>
            <a:endParaRPr lang="en-US" dirty="0"/>
          </a:p>
        </p:txBody>
      </p:sp>
      <p:sp>
        <p:nvSpPr>
          <p:cNvPr id="4" name="Text Placeholder 3"/>
          <p:cNvSpPr>
            <a:spLocks noGrp="1"/>
          </p:cNvSpPr>
          <p:nvPr>
            <p:ph type="body" sz="half" idx="2"/>
          </p:nvPr>
        </p:nvSpPr>
        <p:spPr>
          <a:xfrm>
            <a:off x="1234302" y="807453"/>
            <a:ext cx="7281048" cy="806193"/>
          </a:xfrm>
        </p:spPr>
        <p:txBody>
          <a:bodyPr>
            <a:noAutofit/>
          </a:bodyPr>
          <a:lstStyle>
            <a:lvl1pPr marL="0" indent="0">
              <a:buNone/>
              <a:defRPr sz="2400">
                <a:solidFill>
                  <a:schemeClr val="tx1">
                    <a:lumMod val="85000"/>
                    <a:lumOff val="1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Footer Placeholder 4"/>
          <p:cNvSpPr>
            <a:spLocks noGrp="1"/>
          </p:cNvSpPr>
          <p:nvPr>
            <p:ph type="ftr" sz="quarter" idx="14"/>
          </p:nvPr>
        </p:nvSpPr>
        <p:spPr/>
        <p:txBody>
          <a:bodyPr/>
          <a:lstStyle>
            <a:lvl1pPr>
              <a:defRPr sz="1050"/>
            </a:lvl1pPr>
          </a:lstStyle>
          <a:p>
            <a:pPr>
              <a:defRPr/>
            </a:pPr>
            <a:r>
              <a:rPr lang="en-CA" dirty="0" smtClean="0"/>
              <a:t>Managing privacy and access with digital forensics tools</a:t>
            </a:r>
            <a:endParaRPr lang="en-US" dirty="0"/>
          </a:p>
        </p:txBody>
      </p:sp>
      <p:sp>
        <p:nvSpPr>
          <p:cNvPr id="6" name="Slide Number Placeholder 5"/>
          <p:cNvSpPr>
            <a:spLocks noGrp="1"/>
          </p:cNvSpPr>
          <p:nvPr>
            <p:ph type="sldNum" sz="quarter" idx="15"/>
          </p:nvPr>
        </p:nvSpPr>
        <p:spPr/>
        <p:txBody>
          <a:bodyPr/>
          <a:lstStyle>
            <a:lvl1pPr>
              <a:defRPr/>
            </a:lvl1pPr>
          </a:lstStyle>
          <a:p>
            <a:pPr>
              <a:defRPr/>
            </a:pPr>
            <a:fld id="{EF607A11-D780-4440-82E1-ADBF2A65B3DB}" type="slidenum">
              <a:rPr lang="en-US"/>
              <a:pPr>
                <a:defRPr/>
              </a:pPr>
              <a:t>‹#›</a:t>
            </a:fld>
            <a:endParaRPr lang="en-US" dirty="0"/>
          </a:p>
        </p:txBody>
      </p:sp>
    </p:spTree>
    <p:extLst>
      <p:ext uri="{BB962C8B-B14F-4D97-AF65-F5344CB8AC3E}">
        <p14:creationId xmlns:p14="http://schemas.microsoft.com/office/powerpoint/2010/main" val="316244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14400" y="365125"/>
            <a:ext cx="760095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914400" y="1825625"/>
            <a:ext cx="760095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p:cNvSpPr>
            <a:spLocks noGrp="1"/>
          </p:cNvSpPr>
          <p:nvPr>
            <p:ph type="ftr" sz="quarter" idx="3"/>
          </p:nvPr>
        </p:nvSpPr>
        <p:spPr>
          <a:xfrm>
            <a:off x="3429000" y="6354763"/>
            <a:ext cx="4316413" cy="503237"/>
          </a:xfrm>
          <a:prstGeom prst="rect">
            <a:avLst/>
          </a:prstGeom>
        </p:spPr>
        <p:txBody>
          <a:bodyPr vert="horz" lIns="0" tIns="0" rIns="0" bIns="0" rtlCol="0" anchor="ctr"/>
          <a:lstStyle>
            <a:lvl1pPr algn="l" eaLnBrk="1" fontAlgn="auto" hangingPunct="1">
              <a:spcBef>
                <a:spcPts val="0"/>
              </a:spcBef>
              <a:spcAft>
                <a:spcPts val="0"/>
              </a:spcAft>
              <a:defRPr sz="1050" i="1" smtClean="0">
                <a:solidFill>
                  <a:schemeClr val="tx1"/>
                </a:solidFill>
                <a:latin typeface="+mn-lt"/>
              </a:defRPr>
            </a:lvl1pPr>
          </a:lstStyle>
          <a:p>
            <a:pPr>
              <a:defRPr/>
            </a:pPr>
            <a:r>
              <a:rPr lang="en-CA" dirty="0" smtClean="0"/>
              <a:t>Managing privacy and access with digital forensics tools</a:t>
            </a:r>
            <a:endParaRPr lang="en-US" dirty="0"/>
          </a:p>
        </p:txBody>
      </p:sp>
      <p:sp>
        <p:nvSpPr>
          <p:cNvPr id="6" name="Slide Number Placeholder 5"/>
          <p:cNvSpPr>
            <a:spLocks noGrp="1"/>
          </p:cNvSpPr>
          <p:nvPr>
            <p:ph type="sldNum" sz="quarter" idx="4"/>
          </p:nvPr>
        </p:nvSpPr>
        <p:spPr>
          <a:xfrm>
            <a:off x="7748588" y="6354763"/>
            <a:ext cx="766762" cy="503237"/>
          </a:xfrm>
          <a:prstGeom prst="rect">
            <a:avLst/>
          </a:prstGeom>
        </p:spPr>
        <p:txBody>
          <a:bodyPr vert="horz" lIns="0" tIns="0" rIns="0" bIns="0" rtlCol="0" anchor="ctr"/>
          <a:lstStyle>
            <a:lvl1pPr algn="r" eaLnBrk="1" fontAlgn="auto" hangingPunct="1">
              <a:spcBef>
                <a:spcPts val="0"/>
              </a:spcBef>
              <a:spcAft>
                <a:spcPts val="0"/>
              </a:spcAft>
              <a:defRPr sz="1050" smtClean="0">
                <a:solidFill>
                  <a:schemeClr val="tx1">
                    <a:tint val="75000"/>
                  </a:schemeClr>
                </a:solidFill>
                <a:latin typeface="+mn-lt"/>
              </a:defRPr>
            </a:lvl1pPr>
          </a:lstStyle>
          <a:p>
            <a:pPr>
              <a:defRPr/>
            </a:pPr>
            <a:fld id="{D973C553-37E2-9240-BD2E-1E755D9B5C3D}" type="slidenum">
              <a:rPr lang="en-US"/>
              <a:pPr>
                <a:defRPr/>
              </a:pPr>
              <a:t>‹#›</a:t>
            </a:fld>
            <a:endParaRPr lang="en-US" dirty="0"/>
          </a:p>
        </p:txBody>
      </p:sp>
      <p:sp>
        <p:nvSpPr>
          <p:cNvPr id="33" name="Rectangle 32"/>
          <p:cNvSpPr/>
          <p:nvPr userDrawn="1"/>
        </p:nvSpPr>
        <p:spPr>
          <a:xfrm>
            <a:off x="0" y="6264275"/>
            <a:ext cx="9144000" cy="90488"/>
          </a:xfrm>
          <a:prstGeom prst="rect">
            <a:avLst/>
          </a:prstGeom>
          <a:gradFill flip="none" rotWithShape="1">
            <a:gsLst>
              <a:gs pos="24000">
                <a:srgbClr val="C08C0C"/>
              </a:gs>
              <a:gs pos="100000">
                <a:schemeClr val="tx1">
                  <a:lumMod val="65000"/>
                  <a:lumOff val="3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en-US" sz="1350" dirty="0"/>
          </a:p>
        </p:txBody>
      </p:sp>
      <p:pic>
        <p:nvPicPr>
          <p:cNvPr id="1031" name="Picture 6"/>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914400" y="6469063"/>
            <a:ext cx="1574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80" r:id="rId4"/>
    <p:sldLayoutId id="2147483781" r:id="rId5"/>
    <p:sldLayoutId id="2147483782" r:id="rId6"/>
    <p:sldLayoutId id="2147483783" r:id="rId7"/>
    <p:sldLayoutId id="2147483784" r:id="rId8"/>
    <p:sldLayoutId id="2147483785" r:id="rId9"/>
    <p:sldLayoutId id="2147483786" r:id="rId10"/>
  </p:sldLayoutIdLst>
  <p:timing>
    <p:tnLst>
      <p:par>
        <p:cTn id="1" dur="indefinite" restart="never" nodeType="tmRoot"/>
      </p:par>
    </p:tnLst>
  </p:timing>
  <p:hf hdr="0" dt="0"/>
  <p:txStyles>
    <p:titleStyle>
      <a:lvl1pPr algn="l" defTabSz="685800" rtl="0" fontAlgn="base">
        <a:lnSpc>
          <a:spcPct val="90000"/>
        </a:lnSpc>
        <a:spcBef>
          <a:spcPct val="0"/>
        </a:spcBef>
        <a:spcAft>
          <a:spcPct val="0"/>
        </a:spcAft>
        <a:defRPr sz="3200" kern="1200">
          <a:solidFill>
            <a:schemeClr val="tx1"/>
          </a:solidFill>
          <a:latin typeface="+mj-lt"/>
          <a:ea typeface="+mj-ea"/>
          <a:cs typeface="+mj-cs"/>
        </a:defRPr>
      </a:lvl1pPr>
      <a:lvl2pPr algn="l" defTabSz="685800" rtl="0" fontAlgn="base">
        <a:lnSpc>
          <a:spcPct val="90000"/>
        </a:lnSpc>
        <a:spcBef>
          <a:spcPct val="0"/>
        </a:spcBef>
        <a:spcAft>
          <a:spcPct val="0"/>
        </a:spcAft>
        <a:defRPr sz="3200">
          <a:solidFill>
            <a:schemeClr val="tx1"/>
          </a:solidFill>
          <a:latin typeface="Arial" charset="0"/>
        </a:defRPr>
      </a:lvl2pPr>
      <a:lvl3pPr algn="l" defTabSz="685800" rtl="0" fontAlgn="base">
        <a:lnSpc>
          <a:spcPct val="90000"/>
        </a:lnSpc>
        <a:spcBef>
          <a:spcPct val="0"/>
        </a:spcBef>
        <a:spcAft>
          <a:spcPct val="0"/>
        </a:spcAft>
        <a:defRPr sz="3200">
          <a:solidFill>
            <a:schemeClr val="tx1"/>
          </a:solidFill>
          <a:latin typeface="Arial" charset="0"/>
        </a:defRPr>
      </a:lvl3pPr>
      <a:lvl4pPr algn="l" defTabSz="685800" rtl="0" fontAlgn="base">
        <a:lnSpc>
          <a:spcPct val="90000"/>
        </a:lnSpc>
        <a:spcBef>
          <a:spcPct val="0"/>
        </a:spcBef>
        <a:spcAft>
          <a:spcPct val="0"/>
        </a:spcAft>
        <a:defRPr sz="3200">
          <a:solidFill>
            <a:schemeClr val="tx1"/>
          </a:solidFill>
          <a:latin typeface="Arial" charset="0"/>
        </a:defRPr>
      </a:lvl4pPr>
      <a:lvl5pPr algn="l" defTabSz="685800" rtl="0" fontAlgn="base">
        <a:lnSpc>
          <a:spcPct val="90000"/>
        </a:lnSpc>
        <a:spcBef>
          <a:spcPct val="0"/>
        </a:spcBef>
        <a:spcAft>
          <a:spcPct val="0"/>
        </a:spcAft>
        <a:defRPr sz="3200">
          <a:solidFill>
            <a:schemeClr val="tx1"/>
          </a:solidFill>
          <a:latin typeface="Arial" charset="0"/>
        </a:defRPr>
      </a:lvl5pPr>
      <a:lvl6pPr marL="457200" algn="l" defTabSz="685800" rtl="0" fontAlgn="base">
        <a:lnSpc>
          <a:spcPct val="90000"/>
        </a:lnSpc>
        <a:spcBef>
          <a:spcPct val="0"/>
        </a:spcBef>
        <a:spcAft>
          <a:spcPct val="0"/>
        </a:spcAft>
        <a:defRPr sz="3200">
          <a:solidFill>
            <a:schemeClr val="tx1"/>
          </a:solidFill>
          <a:latin typeface="Arial" charset="0"/>
        </a:defRPr>
      </a:lvl6pPr>
      <a:lvl7pPr marL="914400" algn="l" defTabSz="685800" rtl="0" fontAlgn="base">
        <a:lnSpc>
          <a:spcPct val="90000"/>
        </a:lnSpc>
        <a:spcBef>
          <a:spcPct val="0"/>
        </a:spcBef>
        <a:spcAft>
          <a:spcPct val="0"/>
        </a:spcAft>
        <a:defRPr sz="3200">
          <a:solidFill>
            <a:schemeClr val="tx1"/>
          </a:solidFill>
          <a:latin typeface="Arial" charset="0"/>
        </a:defRPr>
      </a:lvl7pPr>
      <a:lvl8pPr marL="1371600" algn="l" defTabSz="685800" rtl="0" fontAlgn="base">
        <a:lnSpc>
          <a:spcPct val="90000"/>
        </a:lnSpc>
        <a:spcBef>
          <a:spcPct val="0"/>
        </a:spcBef>
        <a:spcAft>
          <a:spcPct val="0"/>
        </a:spcAft>
        <a:defRPr sz="3200">
          <a:solidFill>
            <a:schemeClr val="tx1"/>
          </a:solidFill>
          <a:latin typeface="Arial" charset="0"/>
        </a:defRPr>
      </a:lvl8pPr>
      <a:lvl9pPr marL="1828800" algn="l" defTabSz="685800" rtl="0" fontAlgn="base">
        <a:lnSpc>
          <a:spcPct val="90000"/>
        </a:lnSpc>
        <a:spcBef>
          <a:spcPct val="0"/>
        </a:spcBef>
        <a:spcAft>
          <a:spcPct val="0"/>
        </a:spcAft>
        <a:defRPr sz="3200">
          <a:solidFill>
            <a:schemeClr val="tx1"/>
          </a:solidFill>
          <a:latin typeface="Arial" charset="0"/>
        </a:defRPr>
      </a:lvl9pPr>
    </p:titleStyle>
    <p:bodyStyle>
      <a:lvl1pPr marL="171450" indent="-171450" algn="l" defTabSz="685800" rtl="0" fontAlgn="base">
        <a:lnSpc>
          <a:spcPts val="2800"/>
        </a:lnSpc>
        <a:spcBef>
          <a:spcPts val="750"/>
        </a:spcBef>
        <a:spcAft>
          <a:spcPct val="0"/>
        </a:spcAft>
        <a:buFont typeface="Arial" charset="0"/>
        <a:buChar char="•"/>
        <a:defRPr kern="1200">
          <a:solidFill>
            <a:schemeClr val="tx1"/>
          </a:solidFill>
          <a:latin typeface="+mn-lt"/>
          <a:ea typeface="+mn-ea"/>
          <a:cs typeface="+mn-cs"/>
        </a:defRPr>
      </a:lvl1pPr>
      <a:lvl2pPr marL="514350" indent="-171450" algn="l" defTabSz="685800" rtl="0" fontAlgn="base">
        <a:lnSpc>
          <a:spcPts val="2800"/>
        </a:lnSpc>
        <a:spcBef>
          <a:spcPts val="375"/>
        </a:spcBef>
        <a:spcAft>
          <a:spcPct val="0"/>
        </a:spcAft>
        <a:buClr>
          <a:schemeClr val="tx2"/>
        </a:buClr>
        <a:buFont typeface="Arial" charset="0"/>
        <a:buChar char="•"/>
        <a:defRPr kern="1200">
          <a:solidFill>
            <a:schemeClr val="tx1"/>
          </a:solidFill>
          <a:latin typeface="+mn-lt"/>
          <a:ea typeface="+mn-ea"/>
          <a:cs typeface="+mn-cs"/>
        </a:defRPr>
      </a:lvl2pPr>
      <a:lvl3pPr marL="857250" indent="-171450" algn="l" defTabSz="685800" rtl="0" fontAlgn="base">
        <a:lnSpc>
          <a:spcPts val="2800"/>
        </a:lnSpc>
        <a:spcBef>
          <a:spcPts val="375"/>
        </a:spcBef>
        <a:spcAft>
          <a:spcPct val="0"/>
        </a:spcAft>
        <a:buClr>
          <a:schemeClr val="tx2"/>
        </a:buClr>
        <a:buFont typeface="Arial" charset="0"/>
        <a:buChar char="•"/>
        <a:defRPr kern="1200">
          <a:solidFill>
            <a:schemeClr val="tx1"/>
          </a:solidFill>
          <a:latin typeface="+mn-lt"/>
          <a:ea typeface="+mn-ea"/>
          <a:cs typeface="+mn-cs"/>
        </a:defRPr>
      </a:lvl3pPr>
      <a:lvl4pPr marL="1200150" indent="-171450" algn="l" defTabSz="685800" rtl="0" fontAlgn="base">
        <a:lnSpc>
          <a:spcPts val="2800"/>
        </a:lnSpc>
        <a:spcBef>
          <a:spcPts val="375"/>
        </a:spcBef>
        <a:spcAft>
          <a:spcPct val="0"/>
        </a:spcAft>
        <a:buClr>
          <a:schemeClr val="tx2"/>
        </a:buClr>
        <a:buFont typeface="Arial" charset="0"/>
        <a:buChar char="•"/>
        <a:defRPr kern="1200">
          <a:solidFill>
            <a:schemeClr val="tx1"/>
          </a:solidFill>
          <a:latin typeface="+mn-lt"/>
          <a:ea typeface="+mn-ea"/>
          <a:cs typeface="+mn-cs"/>
        </a:defRPr>
      </a:lvl4pPr>
      <a:lvl5pPr marL="1543050" indent="-171450" algn="l" defTabSz="685800" rtl="0" fontAlgn="base">
        <a:lnSpc>
          <a:spcPts val="2800"/>
        </a:lnSpc>
        <a:spcBef>
          <a:spcPts val="375"/>
        </a:spcBef>
        <a:spcAft>
          <a:spcPct val="0"/>
        </a:spcAft>
        <a:buClr>
          <a:schemeClr val="tx2"/>
        </a:buClr>
        <a:buFont typeface="Arial" charset="0"/>
        <a:buChar char="•"/>
        <a:defRPr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hdl.handle.net/10222/72663"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kryoflux.com/?page=kf_tech"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resources.infosecinstitute.com/digital-forensics-models/"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resources.infosecinstitute.com/digital-forensics-models/"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www.powerdatarecovery.com/hard-drive-recovery/volume-not-contain-recognized-file-system.html"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wiki.bitcurator.net/downloads/kwoods-unc-digpres-v12.pdf"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link.springer.com/book/10.1007/978-3-319-46279-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hyperlink" Target="https://doi.org/10.1038/545117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09576" y="1778974"/>
            <a:ext cx="6216692" cy="3048000"/>
          </a:xfrm>
        </p:spPr>
        <p:txBody>
          <a:bodyPr/>
          <a:lstStyle/>
          <a:p>
            <a:r>
              <a:rPr lang="en-US" sz="2800" b="1" dirty="0" smtClean="0"/>
              <a:t>Creighton Barrett</a:t>
            </a:r>
          </a:p>
          <a:p>
            <a:endParaRPr lang="en-US" sz="2800" b="1" dirty="0" smtClean="0"/>
          </a:p>
          <a:p>
            <a:r>
              <a:rPr lang="en-US" sz="2800" b="1" dirty="0" smtClean="0"/>
              <a:t>Right to Know: Balancing Access and Privacy </a:t>
            </a:r>
          </a:p>
          <a:p>
            <a:r>
              <a:rPr lang="en-US" sz="2800" b="1" dirty="0" smtClean="0"/>
              <a:t>Symposium at Dalhousie University</a:t>
            </a:r>
          </a:p>
          <a:p>
            <a:r>
              <a:rPr lang="en-US" sz="2800" b="1" dirty="0"/>
              <a:t>September 28, </a:t>
            </a:r>
            <a:r>
              <a:rPr lang="en-US" sz="2800" b="1" dirty="0" smtClean="0"/>
              <a:t>2017</a:t>
            </a:r>
            <a:endParaRPr lang="en-US" sz="2800" b="1" dirty="0"/>
          </a:p>
        </p:txBody>
      </p:sp>
      <p:sp>
        <p:nvSpPr>
          <p:cNvPr id="3" name="Title 2"/>
          <p:cNvSpPr>
            <a:spLocks noGrp="1"/>
          </p:cNvSpPr>
          <p:nvPr>
            <p:ph type="ctrTitle"/>
          </p:nvPr>
        </p:nvSpPr>
        <p:spPr>
          <a:xfrm>
            <a:off x="409576" y="339631"/>
            <a:ext cx="6216692" cy="1326609"/>
          </a:xfrm>
        </p:spPr>
        <p:txBody>
          <a:bodyPr/>
          <a:lstStyle/>
          <a:p>
            <a:r>
              <a:rPr lang="en-CA" sz="3600" dirty="0" smtClean="0"/>
              <a:t>Managing privacy and access with digital forensics tools and techniques</a:t>
            </a:r>
            <a:endParaRPr lang="en-US" sz="3600" dirty="0"/>
          </a:p>
        </p:txBody>
      </p:sp>
    </p:spTree>
    <p:extLst>
      <p:ext uri="{BB962C8B-B14F-4D97-AF65-F5344CB8AC3E}">
        <p14:creationId xmlns:p14="http://schemas.microsoft.com/office/powerpoint/2010/main" val="1741579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Timeline at Dalhousie	</a:t>
            </a:r>
            <a:endParaRPr lang="en-CA" dirty="0"/>
          </a:p>
        </p:txBody>
      </p:sp>
      <p:sp>
        <p:nvSpPr>
          <p:cNvPr id="4" name="Text Placeholder 3"/>
          <p:cNvSpPr>
            <a:spLocks noGrp="1"/>
          </p:cNvSpPr>
          <p:nvPr>
            <p:ph idx="1"/>
          </p:nvPr>
        </p:nvSpPr>
        <p:spPr>
          <a:xfrm>
            <a:off x="914400" y="1281070"/>
            <a:ext cx="7600950" cy="4800600"/>
          </a:xfrm>
        </p:spPr>
        <p:txBody>
          <a:bodyPr/>
          <a:lstStyle/>
          <a:p>
            <a:r>
              <a:rPr lang="en-CA" sz="2400" dirty="0" smtClean="0"/>
              <a:t>February 2016 – Acquire forensic workstation</a:t>
            </a:r>
            <a:br>
              <a:rPr lang="en-CA" sz="2400" dirty="0" smtClean="0"/>
            </a:br>
            <a:endParaRPr lang="en-CA" sz="2400" dirty="0" smtClean="0"/>
          </a:p>
          <a:p>
            <a:r>
              <a:rPr lang="en-CA" sz="2400" dirty="0" smtClean="0"/>
              <a:t>May – November 2016 – Digital archives collection </a:t>
            </a:r>
            <a:r>
              <a:rPr lang="en-CA" sz="2400" dirty="0"/>
              <a:t>assessment project: </a:t>
            </a:r>
            <a:r>
              <a:rPr lang="en-CA" sz="2400" dirty="0">
                <a:hlinkClick r:id="rId2"/>
              </a:rPr>
              <a:t>http://</a:t>
            </a:r>
            <a:r>
              <a:rPr lang="en-CA" sz="2400" dirty="0" smtClean="0">
                <a:hlinkClick r:id="rId2"/>
              </a:rPr>
              <a:t>hdl.handle.net/10222/72663</a:t>
            </a:r>
            <a:r>
              <a:rPr lang="en-CA" sz="2400" dirty="0" smtClean="0"/>
              <a:t/>
            </a:r>
            <a:br>
              <a:rPr lang="en-CA" sz="2400" dirty="0" smtClean="0"/>
            </a:br>
            <a:endParaRPr lang="en-CA" sz="2400" dirty="0" smtClean="0"/>
          </a:p>
          <a:p>
            <a:r>
              <a:rPr lang="en-CA" sz="2400" dirty="0" smtClean="0"/>
              <a:t>January 2017 – Install </a:t>
            </a:r>
            <a:r>
              <a:rPr lang="en-CA" sz="2400" dirty="0" err="1" smtClean="0"/>
              <a:t>BitCurator</a:t>
            </a:r>
            <a:r>
              <a:rPr lang="en-CA" sz="2400" dirty="0" smtClean="0"/>
              <a:t> and Forensic Toolkit (FTK) software</a:t>
            </a:r>
            <a:br>
              <a:rPr lang="en-CA" sz="2400" dirty="0" smtClean="0"/>
            </a:br>
            <a:endParaRPr lang="en-CA" sz="2400" dirty="0" smtClean="0"/>
          </a:p>
          <a:p>
            <a:r>
              <a:rPr lang="en-CA" sz="2400" dirty="0" smtClean="0"/>
              <a:t>February 2017 – Advanced computer forensics training</a:t>
            </a:r>
            <a:br>
              <a:rPr lang="en-CA" sz="2400" dirty="0" smtClean="0"/>
            </a:br>
            <a:endParaRPr lang="en-CA" sz="2400" dirty="0" smtClean="0"/>
          </a:p>
          <a:p>
            <a:r>
              <a:rPr lang="en-CA" sz="2400" dirty="0" smtClean="0"/>
              <a:t>May 2017 – Launch digital forensics lab</a:t>
            </a:r>
            <a:br>
              <a:rPr lang="en-CA" sz="2400" dirty="0" smtClean="0"/>
            </a:br>
            <a:endParaRPr lang="en-CA" sz="2400" dirty="0" smtClean="0"/>
          </a:p>
          <a:p>
            <a:r>
              <a:rPr lang="en-CA" sz="2400" dirty="0" smtClean="0"/>
              <a:t>April 2017 – Dal’s first time at </a:t>
            </a:r>
            <a:r>
              <a:rPr lang="en-CA" sz="2400" dirty="0" err="1" smtClean="0"/>
              <a:t>BitCurator</a:t>
            </a:r>
            <a:r>
              <a:rPr lang="en-CA" sz="2400" dirty="0" smtClean="0"/>
              <a:t> Users Forum</a:t>
            </a:r>
            <a:endParaRPr lang="en-CA" sz="2400" dirty="0"/>
          </a:p>
        </p:txBody>
      </p:sp>
      <p:sp>
        <p:nvSpPr>
          <p:cNvPr id="5" name="Footer Placeholder 4"/>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pPr>
                <a:defRPr/>
              </a:pPr>
              <a:t>10</a:t>
            </a:fld>
            <a:endParaRPr lang="en-US" dirty="0"/>
          </a:p>
        </p:txBody>
      </p:sp>
    </p:spTree>
    <p:extLst>
      <p:ext uri="{BB962C8B-B14F-4D97-AF65-F5344CB8AC3E}">
        <p14:creationId xmlns:p14="http://schemas.microsoft.com/office/powerpoint/2010/main" val="1000597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11</a:t>
            </a:fld>
            <a:endParaRPr lang="en-US" dirty="0"/>
          </a:p>
        </p:txBody>
      </p:sp>
      <p:pic>
        <p:nvPicPr>
          <p:cNvPr id="8" name="Picture 7"/>
          <p:cNvPicPr>
            <a:picLocks noChangeAspect="1"/>
          </p:cNvPicPr>
          <p:nvPr/>
        </p:nvPicPr>
        <p:blipFill>
          <a:blip r:embed="rId2"/>
          <a:stretch>
            <a:fillRect/>
          </a:stretch>
        </p:blipFill>
        <p:spPr>
          <a:xfrm>
            <a:off x="0" y="0"/>
            <a:ext cx="9136448" cy="5351462"/>
          </a:xfrm>
          <a:prstGeom prst="rect">
            <a:avLst/>
          </a:prstGeom>
        </p:spPr>
      </p:pic>
    </p:spTree>
    <p:extLst>
      <p:ext uri="{BB962C8B-B14F-4D97-AF65-F5344CB8AC3E}">
        <p14:creationId xmlns:p14="http://schemas.microsoft.com/office/powerpoint/2010/main" val="42664394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Policy, ethical, and legal questions for libraries and archives</a:t>
            </a:r>
            <a:endParaRPr lang="en-CA" dirty="0"/>
          </a:p>
        </p:txBody>
      </p:sp>
      <p:sp>
        <p:nvSpPr>
          <p:cNvPr id="3" name="Content Placeholder 2"/>
          <p:cNvSpPr>
            <a:spLocks noGrp="1"/>
          </p:cNvSpPr>
          <p:nvPr>
            <p:ph idx="1"/>
          </p:nvPr>
        </p:nvSpPr>
        <p:spPr/>
        <p:txBody>
          <a:bodyPr/>
          <a:lstStyle/>
          <a:p>
            <a:r>
              <a:rPr lang="en-CA" sz="2400" dirty="0" smtClean="0"/>
              <a:t>Recovery of deleted files if they appear to be archival?</a:t>
            </a:r>
            <a:br>
              <a:rPr lang="en-CA" sz="2400" dirty="0" smtClean="0"/>
            </a:br>
            <a:endParaRPr lang="en-CA" sz="2400" dirty="0" smtClean="0"/>
          </a:p>
          <a:p>
            <a:r>
              <a:rPr lang="en-CA" sz="2400" dirty="0" smtClean="0"/>
              <a:t>Decryption of EFS files? Other encryption methods?</a:t>
            </a:r>
            <a:br>
              <a:rPr lang="en-CA" sz="2400" dirty="0" smtClean="0"/>
            </a:br>
            <a:endParaRPr lang="en-CA" sz="2400" dirty="0" smtClean="0"/>
          </a:p>
          <a:p>
            <a:r>
              <a:rPr lang="en-CA" sz="2400" dirty="0" smtClean="0"/>
              <a:t>Use of Password Recovery Toolkit?</a:t>
            </a:r>
            <a:br>
              <a:rPr lang="en-CA" sz="2400" dirty="0" smtClean="0"/>
            </a:br>
            <a:endParaRPr lang="en-CA" sz="2400" dirty="0" smtClean="0"/>
          </a:p>
          <a:p>
            <a:r>
              <a:rPr lang="en-CA" sz="2400" dirty="0" smtClean="0"/>
              <a:t>Use of registry information, browser history, etc. to support archival appraisal?</a:t>
            </a:r>
            <a:br>
              <a:rPr lang="en-CA" sz="2400" dirty="0" smtClean="0"/>
            </a:br>
            <a:endParaRPr lang="en-CA" sz="2400" dirty="0" smtClean="0"/>
          </a:p>
          <a:p>
            <a:r>
              <a:rPr lang="en-CA" sz="2400" dirty="0" smtClean="0"/>
              <a:t>Modifications to standard deed of gift template?</a:t>
            </a:r>
            <a:br>
              <a:rPr lang="en-CA" sz="2400" dirty="0" smtClean="0"/>
            </a:br>
            <a:endParaRPr lang="en-CA" sz="2400" dirty="0" smtClean="0"/>
          </a:p>
          <a:p>
            <a:r>
              <a:rPr lang="en-CA" sz="2400" dirty="0" smtClean="0"/>
              <a:t>Monetary appraisal of born-digital archival material?</a:t>
            </a:r>
            <a:br>
              <a:rPr lang="en-CA" sz="2400" dirty="0" smtClean="0"/>
            </a:br>
            <a:endParaRPr lang="en-CA" sz="2400" dirty="0" smtClean="0"/>
          </a:p>
          <a:p>
            <a:endParaRPr lang="en-CA" sz="2400" dirty="0" smtClean="0"/>
          </a:p>
          <a:p>
            <a:endParaRPr lang="en-CA" sz="2400"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solidFill>
                  <a:srgbClr val="000000">
                    <a:tint val="75000"/>
                  </a:srgbClr>
                </a:solidFill>
              </a:rPr>
              <a:pPr>
                <a:defRPr/>
              </a:pPr>
              <a:t>12</a:t>
            </a:fld>
            <a:endParaRPr lang="en-US" dirty="0">
              <a:solidFill>
                <a:srgbClr val="000000">
                  <a:tint val="75000"/>
                </a:srgbClr>
              </a:solidFill>
            </a:endParaRPr>
          </a:p>
        </p:txBody>
      </p:sp>
    </p:spTree>
    <p:extLst>
      <p:ext uri="{BB962C8B-B14F-4D97-AF65-F5344CB8AC3E}">
        <p14:creationId xmlns:p14="http://schemas.microsoft.com/office/powerpoint/2010/main" val="2153778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Privacy at Dalhousie</a:t>
            </a:r>
            <a:endParaRPr lang="en-CA"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13</a:t>
            </a:fld>
            <a:endParaRPr lang="en-US" dirty="0"/>
          </a:p>
        </p:txBody>
      </p:sp>
      <p:sp>
        <p:nvSpPr>
          <p:cNvPr id="8" name="Text Placeholder 3"/>
          <p:cNvSpPr>
            <a:spLocks noGrp="1"/>
          </p:cNvSpPr>
          <p:nvPr>
            <p:ph idx="1"/>
          </p:nvPr>
        </p:nvSpPr>
        <p:spPr>
          <a:xfrm>
            <a:off x="914400" y="1281070"/>
            <a:ext cx="7600950" cy="4800600"/>
          </a:xfrm>
        </p:spPr>
        <p:txBody>
          <a:bodyPr/>
          <a:lstStyle/>
          <a:p>
            <a:r>
              <a:rPr lang="en-CA" sz="2400" dirty="0" smtClean="0"/>
              <a:t>FOIPOP Act</a:t>
            </a:r>
          </a:p>
          <a:p>
            <a:endParaRPr lang="en-CA" sz="2400" dirty="0"/>
          </a:p>
          <a:p>
            <a:r>
              <a:rPr lang="en-CA" sz="2400" dirty="0"/>
              <a:t>Policy for the protection of personal information from access outside Canada (approved in 2007) </a:t>
            </a:r>
            <a:r>
              <a:rPr lang="en-CA" sz="2400" dirty="0" smtClean="0"/>
              <a:t/>
            </a:r>
            <a:br>
              <a:rPr lang="en-CA" sz="2400" dirty="0" smtClean="0"/>
            </a:br>
            <a:endParaRPr lang="en-CA" sz="2400" dirty="0" smtClean="0"/>
          </a:p>
          <a:p>
            <a:r>
              <a:rPr lang="en-CA" sz="2400" dirty="0" smtClean="0"/>
              <a:t>Data classification schema (approved in 2013)</a:t>
            </a:r>
            <a:br>
              <a:rPr lang="en-CA" sz="2400" dirty="0" smtClean="0"/>
            </a:br>
            <a:endParaRPr lang="en-CA" sz="2400" dirty="0" smtClean="0"/>
          </a:p>
          <a:p>
            <a:r>
              <a:rPr lang="en-CA" sz="2400" dirty="0" smtClean="0"/>
              <a:t>LOTS of personal and confidential information in various locations </a:t>
            </a:r>
            <a:br>
              <a:rPr lang="en-CA" sz="2400" dirty="0" smtClean="0"/>
            </a:br>
            <a:endParaRPr lang="en-CA" sz="2400" dirty="0" smtClean="0"/>
          </a:p>
          <a:p>
            <a:r>
              <a:rPr lang="en-CA" sz="2400" dirty="0" smtClean="0"/>
              <a:t>Need to consider access requirements of the Archives Permanent Collection when policies are developed and updated</a:t>
            </a:r>
            <a:br>
              <a:rPr lang="en-CA" sz="2400" dirty="0" smtClean="0"/>
            </a:br>
            <a:endParaRPr lang="en-CA" sz="2400" dirty="0" smtClean="0"/>
          </a:p>
          <a:p>
            <a:endParaRPr lang="en-CA" sz="2400" dirty="0"/>
          </a:p>
        </p:txBody>
      </p:sp>
    </p:spTree>
    <p:extLst>
      <p:ext uri="{BB962C8B-B14F-4D97-AF65-F5344CB8AC3E}">
        <p14:creationId xmlns:p14="http://schemas.microsoft.com/office/powerpoint/2010/main" val="17916692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Dalhousie data classification schema</a:t>
            </a:r>
            <a:endParaRPr lang="en-C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02724619"/>
              </p:ext>
            </p:extLst>
          </p:nvPr>
        </p:nvGraphicFramePr>
        <p:xfrm>
          <a:off x="914400" y="1206500"/>
          <a:ext cx="7600950" cy="4608710"/>
        </p:xfrm>
        <a:graphic>
          <a:graphicData uri="http://schemas.openxmlformats.org/drawingml/2006/table">
            <a:tbl>
              <a:tblPr firstRow="1" bandRow="1">
                <a:tableStyleId>{5C22544A-7EE6-4342-B048-85BDC9FD1C3A}</a:tableStyleId>
              </a:tblPr>
              <a:tblGrid>
                <a:gridCol w="2016690"/>
                <a:gridCol w="5584260"/>
              </a:tblGrid>
              <a:tr h="584380">
                <a:tc>
                  <a:txBody>
                    <a:bodyPr/>
                    <a:lstStyle/>
                    <a:p>
                      <a:r>
                        <a:rPr lang="en-CA" sz="1800" dirty="0" smtClean="0"/>
                        <a:t>Level</a:t>
                      </a:r>
                      <a:r>
                        <a:rPr lang="en-CA" sz="1800" baseline="0" dirty="0" smtClean="0"/>
                        <a:t> Number</a:t>
                      </a:r>
                      <a:endParaRPr lang="en-CA" sz="1800" dirty="0"/>
                    </a:p>
                  </a:txBody>
                  <a:tcPr/>
                </a:tc>
                <a:tc>
                  <a:txBody>
                    <a:bodyPr/>
                    <a:lstStyle/>
                    <a:p>
                      <a:r>
                        <a:rPr lang="en-CA" sz="1800" dirty="0" smtClean="0"/>
                        <a:t>Description</a:t>
                      </a:r>
                      <a:endParaRPr lang="en-CA" sz="1800" dirty="0"/>
                    </a:p>
                  </a:txBody>
                  <a:tcPr/>
                </a:tc>
              </a:tr>
              <a:tr h="823445">
                <a:tc>
                  <a:txBody>
                    <a:bodyPr/>
                    <a:lstStyle/>
                    <a:p>
                      <a:r>
                        <a:rPr lang="en-CA" sz="1800" dirty="0" smtClean="0"/>
                        <a:t>Highly</a:t>
                      </a:r>
                      <a:r>
                        <a:rPr lang="en-CA" sz="1800" baseline="0" dirty="0" smtClean="0"/>
                        <a:t> sensitive</a:t>
                      </a:r>
                      <a:endParaRPr lang="en-CA" sz="1800" dirty="0"/>
                    </a:p>
                  </a:txBody>
                  <a:tcPr/>
                </a:tc>
                <a:tc>
                  <a:txBody>
                    <a:bodyPr/>
                    <a:lstStyle/>
                    <a:p>
                      <a:r>
                        <a:rPr lang="en-CA" sz="1800" dirty="0" smtClean="0"/>
                        <a:t>Information which may result in significant and substantial harm to the university or members of the university community, or which may violate legal or contractual requirements, if it were to be released </a:t>
                      </a:r>
                      <a:endParaRPr lang="en-CA" sz="1800" dirty="0"/>
                    </a:p>
                  </a:txBody>
                  <a:tcPr/>
                </a:tc>
              </a:tr>
              <a:tr h="823445">
                <a:tc>
                  <a:txBody>
                    <a:bodyPr/>
                    <a:lstStyle/>
                    <a:p>
                      <a:r>
                        <a:rPr lang="en-CA" sz="1800" dirty="0" smtClean="0"/>
                        <a:t>Sensitive</a:t>
                      </a:r>
                      <a:endParaRPr lang="en-CA" sz="1800" dirty="0"/>
                    </a:p>
                  </a:txBody>
                  <a:tcPr/>
                </a:tc>
                <a:tc>
                  <a:txBody>
                    <a:bodyPr/>
                    <a:lstStyle/>
                    <a:p>
                      <a:r>
                        <a:rPr lang="en-CA" sz="1800" dirty="0" smtClean="0"/>
                        <a:t>Information which could have a negative impact on the university or members of the university</a:t>
                      </a:r>
                      <a:endParaRPr lang="en-CA" sz="1800" dirty="0"/>
                    </a:p>
                  </a:txBody>
                  <a:tcPr/>
                </a:tc>
              </a:tr>
              <a:tr h="823445">
                <a:tc>
                  <a:txBody>
                    <a:bodyPr/>
                    <a:lstStyle/>
                    <a:p>
                      <a:r>
                        <a:rPr lang="en-CA" sz="1800" dirty="0" smtClean="0"/>
                        <a:t>Internal</a:t>
                      </a:r>
                      <a:r>
                        <a:rPr lang="en-CA" sz="1800" baseline="0" dirty="0" smtClean="0"/>
                        <a:t> use</a:t>
                      </a:r>
                      <a:endParaRPr lang="en-CA" sz="1800" dirty="0"/>
                    </a:p>
                  </a:txBody>
                  <a:tcPr/>
                </a:tc>
                <a:tc>
                  <a:txBody>
                    <a:bodyPr/>
                    <a:lstStyle/>
                    <a:p>
                      <a:r>
                        <a:rPr lang="en-CA" sz="1800" dirty="0" smtClean="0"/>
                        <a:t>Information made available to faculty or staff of the university but not necessarily appropriate for the general public. (Directory listings, minutes from non-confidential meetings, internal websites, etc.) </a:t>
                      </a:r>
                      <a:endParaRPr lang="en-CA" sz="1800" dirty="0"/>
                    </a:p>
                  </a:txBody>
                  <a:tcPr/>
                </a:tc>
              </a:tr>
              <a:tr h="823445">
                <a:tc>
                  <a:txBody>
                    <a:bodyPr/>
                    <a:lstStyle/>
                    <a:p>
                      <a:r>
                        <a:rPr lang="en-CA" sz="1800" dirty="0" smtClean="0"/>
                        <a:t>Public use</a:t>
                      </a:r>
                      <a:endParaRPr lang="en-CA" sz="1800" dirty="0"/>
                    </a:p>
                  </a:txBody>
                  <a:tcPr/>
                </a:tc>
                <a:tc>
                  <a:txBody>
                    <a:bodyPr/>
                    <a:lstStyle/>
                    <a:p>
                      <a:r>
                        <a:rPr lang="en-CA" sz="1800" dirty="0" smtClean="0"/>
                        <a:t>Information that can be made generally available to the public. </a:t>
                      </a:r>
                      <a:endParaRPr lang="en-CA" sz="1800" dirty="0"/>
                    </a:p>
                  </a:txBody>
                  <a:tcPr/>
                </a:tc>
              </a:tr>
            </a:tbl>
          </a:graphicData>
        </a:graphic>
      </p:graphicFrame>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14</a:t>
            </a:fld>
            <a:endParaRPr lang="en-US" dirty="0"/>
          </a:p>
        </p:txBody>
      </p:sp>
    </p:spTree>
    <p:extLst>
      <p:ext uri="{BB962C8B-B14F-4D97-AF65-F5344CB8AC3E}">
        <p14:creationId xmlns:p14="http://schemas.microsoft.com/office/powerpoint/2010/main" val="31075553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57275" y="1181101"/>
            <a:ext cx="6505574" cy="2138223"/>
          </a:xfrm>
        </p:spPr>
        <p:txBody>
          <a:bodyPr/>
          <a:lstStyle/>
          <a:p>
            <a:r>
              <a:rPr lang="en-CA" dirty="0" smtClean="0"/>
              <a:t>Digital forensics tools</a:t>
            </a:r>
            <a:endParaRPr lang="en-CA" dirty="0"/>
          </a:p>
        </p:txBody>
      </p:sp>
    </p:spTree>
    <p:extLst>
      <p:ext uri="{BB962C8B-B14F-4D97-AF65-F5344CB8AC3E}">
        <p14:creationId xmlns:p14="http://schemas.microsoft.com/office/powerpoint/2010/main" val="2410205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16</a:t>
            </a:fld>
            <a:endParaRPr lang="en-US" dirty="0"/>
          </a:p>
        </p:txBody>
      </p:sp>
      <p:pic>
        <p:nvPicPr>
          <p:cNvPr id="6" name="Picture 5"/>
          <p:cNvPicPr>
            <a:picLocks noChangeAspect="1"/>
          </p:cNvPicPr>
          <p:nvPr/>
        </p:nvPicPr>
        <p:blipFill>
          <a:blip r:embed="rId2"/>
          <a:stretch>
            <a:fillRect/>
          </a:stretch>
        </p:blipFill>
        <p:spPr>
          <a:xfrm>
            <a:off x="2964538" y="0"/>
            <a:ext cx="3368547" cy="6038850"/>
          </a:xfrm>
          <a:prstGeom prst="rect">
            <a:avLst/>
          </a:prstGeom>
        </p:spPr>
      </p:pic>
    </p:spTree>
    <p:extLst>
      <p:ext uri="{BB962C8B-B14F-4D97-AF65-F5344CB8AC3E}">
        <p14:creationId xmlns:p14="http://schemas.microsoft.com/office/powerpoint/2010/main" val="28212028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CA" smtClean="0"/>
              <a:t>Digital forensics tools and methodologies in archival repositories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17</a:t>
            </a:fld>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0742" r="10542"/>
          <a:stretch/>
        </p:blipFill>
        <p:spPr>
          <a:xfrm>
            <a:off x="0" y="0"/>
            <a:ext cx="9164320" cy="6858000"/>
          </a:xfrm>
          <a:prstGeom prst="rect">
            <a:avLst/>
          </a:prstGeom>
        </p:spPr>
      </p:pic>
    </p:spTree>
    <p:extLst>
      <p:ext uri="{BB962C8B-B14F-4D97-AF65-F5344CB8AC3E}">
        <p14:creationId xmlns:p14="http://schemas.microsoft.com/office/powerpoint/2010/main" val="33381693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Device Side Data’s FC 5025 USB floppy controller</a:t>
            </a:r>
            <a:endParaRPr lang="en-CA" dirty="0"/>
          </a:p>
        </p:txBody>
      </p:sp>
      <p:sp>
        <p:nvSpPr>
          <p:cNvPr id="3" name="Content Placeholder 2"/>
          <p:cNvSpPr>
            <a:spLocks noGrp="1"/>
          </p:cNvSpPr>
          <p:nvPr>
            <p:ph idx="1"/>
          </p:nvPr>
        </p:nvSpPr>
        <p:spPr/>
        <p:txBody>
          <a:bodyPr/>
          <a:lstStyle/>
          <a:p>
            <a:endParaRPr lang="en-CA"/>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18</a:t>
            </a:fld>
            <a:endParaRPr lang="en-US" dirty="0"/>
          </a:p>
        </p:txBody>
      </p:sp>
      <p:pic>
        <p:nvPicPr>
          <p:cNvPr id="1026" name="Picture 2" descr="http://www.deviceside.com/pcb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9375" y="2045207"/>
            <a:ext cx="4191000" cy="3124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5444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19</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75749" cy="5505450"/>
          </a:xfrm>
          <a:prstGeom prst="rect">
            <a:avLst/>
          </a:prstGeom>
        </p:spPr>
      </p:pic>
      <p:sp>
        <p:nvSpPr>
          <p:cNvPr id="7" name="Rectangle 6"/>
          <p:cNvSpPr/>
          <p:nvPr/>
        </p:nvSpPr>
        <p:spPr>
          <a:xfrm>
            <a:off x="1562100" y="5708432"/>
            <a:ext cx="6438900" cy="369332"/>
          </a:xfrm>
          <a:prstGeom prst="rect">
            <a:avLst/>
          </a:prstGeom>
        </p:spPr>
        <p:txBody>
          <a:bodyPr wrap="square">
            <a:spAutoFit/>
          </a:bodyPr>
          <a:lstStyle/>
          <a:p>
            <a:r>
              <a:rPr lang="en-CA" dirty="0" smtClean="0"/>
              <a:t>Image source: </a:t>
            </a:r>
            <a:r>
              <a:rPr lang="en-CA" dirty="0" err="1" smtClean="0"/>
              <a:t>KryoFlux</a:t>
            </a:r>
            <a:r>
              <a:rPr lang="en-CA" dirty="0"/>
              <a:t>: </a:t>
            </a:r>
            <a:r>
              <a:rPr lang="en-CA" dirty="0">
                <a:hlinkClick r:id="rId3"/>
              </a:rPr>
              <a:t>https://kryoflux.com/?</a:t>
            </a:r>
            <a:r>
              <a:rPr lang="en-CA" dirty="0" smtClean="0">
                <a:hlinkClick r:id="rId3"/>
              </a:rPr>
              <a:t>page=kf_tech</a:t>
            </a:r>
            <a:r>
              <a:rPr lang="en-CA" dirty="0" smtClean="0"/>
              <a:t> </a:t>
            </a:r>
            <a:endParaRPr lang="en-CA" dirty="0"/>
          </a:p>
        </p:txBody>
      </p:sp>
    </p:spTree>
    <p:extLst>
      <p:ext uri="{BB962C8B-B14F-4D97-AF65-F5344CB8AC3E}">
        <p14:creationId xmlns:p14="http://schemas.microsoft.com/office/powerpoint/2010/main" val="3971838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digital forensics?</a:t>
            </a:r>
            <a:endParaRPr lang="en-US" dirty="0"/>
          </a:p>
        </p:txBody>
      </p:sp>
      <p:sp>
        <p:nvSpPr>
          <p:cNvPr id="4" name="Text Placeholder 3"/>
          <p:cNvSpPr>
            <a:spLocks noGrp="1"/>
          </p:cNvSpPr>
          <p:nvPr>
            <p:ph idx="1"/>
          </p:nvPr>
        </p:nvSpPr>
        <p:spPr>
          <a:xfrm>
            <a:off x="914400" y="1281070"/>
            <a:ext cx="7600950" cy="4800600"/>
          </a:xfrm>
        </p:spPr>
        <p:txBody>
          <a:bodyPr/>
          <a:lstStyle/>
          <a:p>
            <a:r>
              <a:rPr lang="en-CA" sz="2400" dirty="0" smtClean="0"/>
              <a:t>Forensic science – </a:t>
            </a:r>
            <a:r>
              <a:rPr lang="en-CA" sz="2400" dirty="0"/>
              <a:t>r</a:t>
            </a:r>
            <a:r>
              <a:rPr lang="en-CA" sz="2400" dirty="0" smtClean="0"/>
              <a:t>ecovery and </a:t>
            </a:r>
            <a:r>
              <a:rPr lang="en-CA" sz="2400" dirty="0"/>
              <a:t>investigation of data found in digital storage devices</a:t>
            </a:r>
            <a:br>
              <a:rPr lang="en-CA" sz="2400" dirty="0"/>
            </a:br>
            <a:endParaRPr lang="en-CA" sz="2400" dirty="0"/>
          </a:p>
          <a:p>
            <a:r>
              <a:rPr lang="en-CA" sz="2400" dirty="0" smtClean="0"/>
              <a:t>Primarily used by specially trained professionals in </a:t>
            </a:r>
            <a:r>
              <a:rPr lang="en-CA" sz="2400" dirty="0"/>
              <a:t>criminal </a:t>
            </a:r>
            <a:r>
              <a:rPr lang="en-CA" sz="2400" dirty="0" smtClean="0"/>
              <a:t>investigations, corporate investigations, etc.</a:t>
            </a:r>
            <a:r>
              <a:rPr lang="en-CA" sz="2400" dirty="0"/>
              <a:t/>
            </a:r>
            <a:br>
              <a:rPr lang="en-CA" sz="2400" dirty="0"/>
            </a:br>
            <a:endParaRPr lang="en-CA" sz="2400" dirty="0"/>
          </a:p>
          <a:p>
            <a:r>
              <a:rPr lang="en-CA" sz="2400" dirty="0" smtClean="0"/>
              <a:t>Archives are adopting digital forensics techniques to support acquisition, accessioning, appraisal, preservation, and </a:t>
            </a:r>
            <a:r>
              <a:rPr lang="en-CA" sz="2400" b="1" u="sng" dirty="0" smtClean="0"/>
              <a:t>access</a:t>
            </a:r>
          </a:p>
        </p:txBody>
      </p:sp>
      <p:sp>
        <p:nvSpPr>
          <p:cNvPr id="5" name="Footer Placeholder 4"/>
          <p:cNvSpPr>
            <a:spLocks noGrp="1"/>
          </p:cNvSpPr>
          <p:nvPr>
            <p:ph type="ftr" sz="quarter" idx="10"/>
          </p:nvPr>
        </p:nvSpPr>
        <p:spPr/>
        <p:txBody>
          <a:bodyPr/>
          <a:lstStyle/>
          <a:p>
            <a:pPr>
              <a:defRPr/>
            </a:pPr>
            <a:r>
              <a:rPr lang="en-CA" dirty="0" smtClean="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pPr>
                <a:defRPr/>
              </a:pPr>
              <a:t>2</a:t>
            </a:fld>
            <a:endParaRPr lang="en-US" dirty="0"/>
          </a:p>
        </p:txBody>
      </p:sp>
      <p:sp>
        <p:nvSpPr>
          <p:cNvPr id="7" name="Rounded Rectangle 6"/>
          <p:cNvSpPr/>
          <p:nvPr/>
        </p:nvSpPr>
        <p:spPr>
          <a:xfrm>
            <a:off x="228600" y="4724401"/>
            <a:ext cx="1958007" cy="5905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solidFill>
                  <a:schemeClr val="tx1"/>
                </a:solidFill>
              </a:rPr>
              <a:t>Acquisition</a:t>
            </a:r>
            <a:endParaRPr lang="en-CA" sz="2400" dirty="0">
              <a:solidFill>
                <a:schemeClr val="tx1"/>
              </a:solidFill>
            </a:endParaRPr>
          </a:p>
        </p:txBody>
      </p:sp>
      <p:sp>
        <p:nvSpPr>
          <p:cNvPr id="8" name="Rounded Rectangle 7"/>
          <p:cNvSpPr/>
          <p:nvPr/>
        </p:nvSpPr>
        <p:spPr>
          <a:xfrm>
            <a:off x="2600305" y="4724401"/>
            <a:ext cx="1958007" cy="5905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solidFill>
                  <a:schemeClr val="tx1"/>
                </a:solidFill>
              </a:rPr>
              <a:t>Identification</a:t>
            </a:r>
            <a:endParaRPr lang="en-CA" sz="2400" dirty="0">
              <a:solidFill>
                <a:schemeClr val="tx1"/>
              </a:solidFill>
            </a:endParaRPr>
          </a:p>
        </p:txBody>
      </p:sp>
      <p:sp>
        <p:nvSpPr>
          <p:cNvPr id="9" name="Rounded Rectangle 8"/>
          <p:cNvSpPr/>
          <p:nvPr/>
        </p:nvSpPr>
        <p:spPr>
          <a:xfrm>
            <a:off x="4972011" y="4724401"/>
            <a:ext cx="1695490" cy="5905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solidFill>
                  <a:schemeClr val="tx1"/>
                </a:solidFill>
              </a:rPr>
              <a:t>Evaluation</a:t>
            </a:r>
            <a:endParaRPr lang="en-CA" sz="2400" dirty="0">
              <a:solidFill>
                <a:schemeClr val="tx1"/>
              </a:solidFill>
            </a:endParaRPr>
          </a:p>
        </p:txBody>
      </p:sp>
      <p:sp>
        <p:nvSpPr>
          <p:cNvPr id="10" name="Rounded Rectangle 9"/>
          <p:cNvSpPr/>
          <p:nvPr/>
        </p:nvSpPr>
        <p:spPr>
          <a:xfrm>
            <a:off x="7073834" y="4724401"/>
            <a:ext cx="1714098" cy="5905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solidFill>
                  <a:schemeClr val="tx1"/>
                </a:solidFill>
              </a:rPr>
              <a:t>Admission</a:t>
            </a:r>
            <a:endParaRPr lang="en-CA" sz="2400" dirty="0">
              <a:solidFill>
                <a:schemeClr val="tx1"/>
              </a:solidFill>
            </a:endParaRPr>
          </a:p>
        </p:txBody>
      </p:sp>
      <p:cxnSp>
        <p:nvCxnSpPr>
          <p:cNvPr id="11" name="Straight Arrow Connector 10"/>
          <p:cNvCxnSpPr>
            <a:stCxn id="7" idx="3"/>
            <a:endCxn id="8" idx="1"/>
          </p:cNvCxnSpPr>
          <p:nvPr/>
        </p:nvCxnSpPr>
        <p:spPr>
          <a:xfrm>
            <a:off x="2186607" y="5019676"/>
            <a:ext cx="413698" cy="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8" idx="3"/>
            <a:endCxn id="9" idx="1"/>
          </p:cNvCxnSpPr>
          <p:nvPr/>
        </p:nvCxnSpPr>
        <p:spPr>
          <a:xfrm>
            <a:off x="4558312" y="5019676"/>
            <a:ext cx="413699" cy="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9" idx="3"/>
            <a:endCxn id="10" idx="1"/>
          </p:cNvCxnSpPr>
          <p:nvPr/>
        </p:nvCxnSpPr>
        <p:spPr>
          <a:xfrm>
            <a:off x="6667501" y="5019676"/>
            <a:ext cx="406333" cy="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14400" y="5619908"/>
            <a:ext cx="7600950" cy="646331"/>
          </a:xfrm>
          <a:prstGeom prst="rect">
            <a:avLst/>
          </a:prstGeom>
          <a:noFill/>
        </p:spPr>
        <p:txBody>
          <a:bodyPr wrap="square" rtlCol="0">
            <a:spAutoFit/>
          </a:bodyPr>
          <a:lstStyle/>
          <a:p>
            <a:r>
              <a:rPr lang="en-CA" dirty="0" smtClean="0"/>
              <a:t>Source: </a:t>
            </a:r>
            <a:r>
              <a:rPr lang="en-CA" dirty="0" err="1" smtClean="0"/>
              <a:t>Infosec</a:t>
            </a:r>
            <a:r>
              <a:rPr lang="en-CA" dirty="0" smtClean="0"/>
              <a:t> Institute, Digital Forensic Models (January 25, 2016): </a:t>
            </a:r>
            <a:r>
              <a:rPr lang="en-CA" dirty="0">
                <a:hlinkClick r:id="rId3"/>
              </a:rPr>
              <a:t>http://resources.infosecinstitute.com/digital-forensics-models</a:t>
            </a:r>
            <a:r>
              <a:rPr lang="en-CA" dirty="0" smtClean="0">
                <a:hlinkClick r:id="rId3"/>
              </a:rPr>
              <a:t>/</a:t>
            </a:r>
            <a:r>
              <a:rPr lang="en-CA" dirty="0" smtClean="0"/>
              <a:t> </a:t>
            </a:r>
            <a:endParaRPr lang="en-CA" dirty="0"/>
          </a:p>
        </p:txBody>
      </p:sp>
    </p:spTree>
    <p:extLst>
      <p:ext uri="{BB962C8B-B14F-4D97-AF65-F5344CB8AC3E}">
        <p14:creationId xmlns:p14="http://schemas.microsoft.com/office/powerpoint/2010/main" val="18262225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7CE58F0C-1EC6-CF45-85A2-3D3BAEF17A53}" type="slidenum">
              <a:rPr lang="en-US" smtClean="0"/>
              <a:pPr>
                <a:defRPr/>
              </a:pPr>
              <a:t>20</a:t>
            </a:fld>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942" y="291687"/>
            <a:ext cx="8001000" cy="1305888"/>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1138" y="2180301"/>
            <a:ext cx="2331347" cy="3251879"/>
          </a:xfrm>
          <a:prstGeom prst="rect">
            <a:avLst/>
          </a:prstGeom>
        </p:spPr>
      </p:pic>
      <p:pic>
        <p:nvPicPr>
          <p:cNvPr id="10" name="Picture 9"/>
          <p:cNvPicPr>
            <a:picLocks noChangeAspect="1"/>
          </p:cNvPicPr>
          <p:nvPr/>
        </p:nvPicPr>
        <p:blipFill>
          <a:blip r:embed="rId4"/>
          <a:stretch>
            <a:fillRect/>
          </a:stretch>
        </p:blipFill>
        <p:spPr>
          <a:xfrm>
            <a:off x="379536" y="2058866"/>
            <a:ext cx="3373314" cy="3373314"/>
          </a:xfrm>
          <a:prstGeom prst="rect">
            <a:avLst/>
          </a:prstGeom>
        </p:spPr>
      </p:pic>
      <p:pic>
        <p:nvPicPr>
          <p:cNvPr id="11" name="Picture 10"/>
          <p:cNvPicPr>
            <a:picLocks noChangeAspect="1"/>
          </p:cNvPicPr>
          <p:nvPr/>
        </p:nvPicPr>
        <p:blipFill>
          <a:blip r:embed="rId5"/>
          <a:stretch>
            <a:fillRect/>
          </a:stretch>
        </p:blipFill>
        <p:spPr>
          <a:xfrm>
            <a:off x="5946479" y="2058866"/>
            <a:ext cx="2979344" cy="1275826"/>
          </a:xfrm>
          <a:prstGeom prst="rect">
            <a:avLst/>
          </a:prstGeom>
        </p:spPr>
      </p:pic>
    </p:spTree>
    <p:extLst>
      <p:ext uri="{BB962C8B-B14F-4D97-AF65-F5344CB8AC3E}">
        <p14:creationId xmlns:p14="http://schemas.microsoft.com/office/powerpoint/2010/main" val="25123245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Forensic Toolkit (FTK)</a:t>
            </a:r>
            <a:endParaRPr lang="en-CA" dirty="0"/>
          </a:p>
        </p:txBody>
      </p:sp>
      <p:sp>
        <p:nvSpPr>
          <p:cNvPr id="3" name="Content Placeholder 2"/>
          <p:cNvSpPr>
            <a:spLocks noGrp="1"/>
          </p:cNvSpPr>
          <p:nvPr>
            <p:ph idx="1"/>
          </p:nvPr>
        </p:nvSpPr>
        <p:spPr/>
        <p:txBody>
          <a:bodyPr/>
          <a:lstStyle/>
          <a:p>
            <a:r>
              <a:rPr lang="en-CA" sz="2400" dirty="0"/>
              <a:t>Three </a:t>
            </a:r>
            <a:r>
              <a:rPr lang="en-CA" sz="2400" dirty="0" smtClean="0"/>
              <a:t>components</a:t>
            </a:r>
            <a:br>
              <a:rPr lang="en-CA" sz="2400" dirty="0" smtClean="0"/>
            </a:br>
            <a:endParaRPr lang="en-CA" sz="2400" dirty="0"/>
          </a:p>
          <a:p>
            <a:pPr lvl="1"/>
            <a:r>
              <a:rPr lang="en-CA" sz="2400" dirty="0"/>
              <a:t>Database (Oracle, PostgreSQL, Microsoft SQL)</a:t>
            </a:r>
          </a:p>
          <a:p>
            <a:pPr lvl="1"/>
            <a:r>
              <a:rPr lang="en-CA" sz="2400" dirty="0"/>
              <a:t>Graphical user interface (GUI)</a:t>
            </a:r>
          </a:p>
          <a:p>
            <a:pPr lvl="1"/>
            <a:r>
              <a:rPr lang="en-CA" sz="2400" dirty="0"/>
              <a:t>Known file filter server (contains datasets with hash values for known file types</a:t>
            </a:r>
            <a:r>
              <a:rPr lang="en-CA" sz="2400" dirty="0" smtClean="0"/>
              <a:t>)</a:t>
            </a:r>
            <a:br>
              <a:rPr lang="en-CA" sz="2400" dirty="0" smtClean="0"/>
            </a:br>
            <a:endParaRPr lang="en-CA" sz="2400" dirty="0"/>
          </a:p>
          <a:p>
            <a:r>
              <a:rPr lang="en-CA" sz="2400" dirty="0" smtClean="0"/>
              <a:t>Indexing, live search, regular expression</a:t>
            </a:r>
            <a:br>
              <a:rPr lang="en-CA" sz="2400" dirty="0" smtClean="0"/>
            </a:br>
            <a:endParaRPr lang="en-CA" sz="2400" dirty="0"/>
          </a:p>
          <a:p>
            <a:r>
              <a:rPr lang="en-CA" sz="2400" dirty="0" smtClean="0"/>
              <a:t>Oracle “Outside In” technology for previewing most file types</a:t>
            </a:r>
            <a:br>
              <a:rPr lang="en-CA" sz="2400" dirty="0" smtClean="0"/>
            </a:br>
            <a:endParaRPr lang="en-CA" sz="2400" dirty="0"/>
          </a:p>
          <a:p>
            <a:r>
              <a:rPr lang="en-CA" sz="2400" dirty="0"/>
              <a:t>Integration with other AccessData products (Registry Viewer and Password Recovery Toolkit)</a:t>
            </a:r>
          </a:p>
          <a:p>
            <a:pPr marL="0" indent="0">
              <a:buNone/>
            </a:pPr>
            <a:endParaRPr lang="en-CA" sz="2400" dirty="0"/>
          </a:p>
          <a:p>
            <a:endParaRPr lang="en-CA" sz="2400"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21</a:t>
            </a:fld>
            <a:endParaRPr lang="en-US" dirty="0"/>
          </a:p>
        </p:txBody>
      </p:sp>
    </p:spTree>
    <p:extLst>
      <p:ext uri="{BB962C8B-B14F-4D97-AF65-F5344CB8AC3E}">
        <p14:creationId xmlns:p14="http://schemas.microsoft.com/office/powerpoint/2010/main" val="15995457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57275" y="1181101"/>
            <a:ext cx="6505574" cy="2138223"/>
          </a:xfrm>
        </p:spPr>
        <p:txBody>
          <a:bodyPr/>
          <a:lstStyle/>
          <a:p>
            <a:r>
              <a:rPr lang="en-CA" dirty="0" smtClean="0"/>
              <a:t>Digital forensics workflows</a:t>
            </a:r>
            <a:endParaRPr lang="en-CA" dirty="0"/>
          </a:p>
        </p:txBody>
      </p:sp>
    </p:spTree>
    <p:extLst>
      <p:ext uri="{BB962C8B-B14F-4D97-AF65-F5344CB8AC3E}">
        <p14:creationId xmlns:p14="http://schemas.microsoft.com/office/powerpoint/2010/main" val="31997839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914400" y="5608649"/>
            <a:ext cx="7600950" cy="646331"/>
          </a:xfrm>
          <a:prstGeom prst="rect">
            <a:avLst/>
          </a:prstGeom>
          <a:noFill/>
        </p:spPr>
        <p:txBody>
          <a:bodyPr wrap="square" rtlCol="0">
            <a:spAutoFit/>
          </a:bodyPr>
          <a:lstStyle/>
          <a:p>
            <a:r>
              <a:rPr lang="en-CA" dirty="0" smtClean="0"/>
              <a:t>Source: </a:t>
            </a:r>
            <a:r>
              <a:rPr lang="en-CA" dirty="0" err="1" smtClean="0"/>
              <a:t>Infosec</a:t>
            </a:r>
            <a:r>
              <a:rPr lang="en-CA" dirty="0" smtClean="0"/>
              <a:t> Institute, Digital Forensic Models (January 25, 2016): </a:t>
            </a:r>
            <a:r>
              <a:rPr lang="en-CA" dirty="0">
                <a:hlinkClick r:id="rId3"/>
              </a:rPr>
              <a:t>http://resources.infosecinstitute.com/digital-forensics-models</a:t>
            </a:r>
            <a:r>
              <a:rPr lang="en-CA" dirty="0" smtClean="0">
                <a:hlinkClick r:id="rId3"/>
              </a:rPr>
              <a:t>/</a:t>
            </a:r>
            <a:r>
              <a:rPr lang="en-CA" dirty="0" smtClean="0"/>
              <a:t> </a:t>
            </a:r>
            <a:endParaRPr lang="en-CA" dirty="0"/>
          </a:p>
        </p:txBody>
      </p:sp>
      <p:sp>
        <p:nvSpPr>
          <p:cNvPr id="5" name="Footer Placeholder 4"/>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pPr>
                <a:defRPr/>
              </a:pPr>
              <a:t>23</a:t>
            </a:fld>
            <a:endParaRPr lang="en-US" dirty="0"/>
          </a:p>
        </p:txBody>
      </p:sp>
      <p:sp>
        <p:nvSpPr>
          <p:cNvPr id="8" name="Title 1"/>
          <p:cNvSpPr>
            <a:spLocks noGrp="1"/>
          </p:cNvSpPr>
          <p:nvPr>
            <p:ph type="title"/>
          </p:nvPr>
        </p:nvSpPr>
        <p:spPr>
          <a:xfrm>
            <a:off x="5579860" y="23701"/>
            <a:ext cx="3333419" cy="991728"/>
          </a:xfrm>
        </p:spPr>
        <p:txBody>
          <a:bodyPr>
            <a:normAutofit/>
          </a:bodyPr>
          <a:lstStyle/>
          <a:p>
            <a:r>
              <a:rPr lang="en-CA" dirty="0" smtClean="0"/>
              <a:t>Abstract </a:t>
            </a:r>
            <a:r>
              <a:rPr lang="en-CA" dirty="0"/>
              <a:t>d</a:t>
            </a:r>
            <a:r>
              <a:rPr lang="en-CA" dirty="0" smtClean="0"/>
              <a:t>igital </a:t>
            </a:r>
            <a:r>
              <a:rPr lang="en-CA" dirty="0"/>
              <a:t>f</a:t>
            </a:r>
            <a:r>
              <a:rPr lang="en-CA" dirty="0" smtClean="0"/>
              <a:t>orensics </a:t>
            </a:r>
            <a:r>
              <a:rPr lang="en-CA" dirty="0"/>
              <a:t>m</a:t>
            </a:r>
            <a:r>
              <a:rPr lang="en-CA" dirty="0" smtClean="0"/>
              <a:t>odel</a:t>
            </a:r>
            <a:endParaRPr lang="en-CA" dirty="0"/>
          </a:p>
        </p:txBody>
      </p:sp>
      <p:sp>
        <p:nvSpPr>
          <p:cNvPr id="9" name="Rounded Rectangle 8"/>
          <p:cNvSpPr/>
          <p:nvPr/>
        </p:nvSpPr>
        <p:spPr>
          <a:xfrm>
            <a:off x="169662" y="250826"/>
            <a:ext cx="3344334" cy="4307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chemeClr val="tx1"/>
                </a:solidFill>
              </a:rPr>
              <a:t>Identification</a:t>
            </a:r>
            <a:endParaRPr lang="en-CA" sz="2800" dirty="0">
              <a:solidFill>
                <a:schemeClr val="tx1"/>
              </a:solidFill>
            </a:endParaRPr>
          </a:p>
        </p:txBody>
      </p:sp>
      <p:sp>
        <p:nvSpPr>
          <p:cNvPr id="10" name="Rounded Rectangle 9"/>
          <p:cNvSpPr/>
          <p:nvPr/>
        </p:nvSpPr>
        <p:spPr>
          <a:xfrm>
            <a:off x="728463" y="863073"/>
            <a:ext cx="3344334" cy="4307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chemeClr val="tx1"/>
                </a:solidFill>
              </a:rPr>
              <a:t>Preparation</a:t>
            </a:r>
            <a:endParaRPr lang="en-CA" sz="2800" dirty="0">
              <a:solidFill>
                <a:schemeClr val="tx1"/>
              </a:solidFill>
            </a:endParaRPr>
          </a:p>
        </p:txBody>
      </p:sp>
      <p:sp>
        <p:nvSpPr>
          <p:cNvPr id="11" name="Rounded Rectangle 10"/>
          <p:cNvSpPr/>
          <p:nvPr/>
        </p:nvSpPr>
        <p:spPr>
          <a:xfrm>
            <a:off x="1291494" y="1475320"/>
            <a:ext cx="3344334" cy="4307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chemeClr val="tx1"/>
                </a:solidFill>
              </a:rPr>
              <a:t>Approach Strategy</a:t>
            </a:r>
            <a:endParaRPr lang="en-CA" sz="2800" dirty="0">
              <a:solidFill>
                <a:schemeClr val="tx1"/>
              </a:solidFill>
            </a:endParaRPr>
          </a:p>
        </p:txBody>
      </p:sp>
      <p:sp>
        <p:nvSpPr>
          <p:cNvPr id="12" name="Rounded Rectangle 11"/>
          <p:cNvSpPr/>
          <p:nvPr/>
        </p:nvSpPr>
        <p:spPr>
          <a:xfrm>
            <a:off x="1918029" y="2087567"/>
            <a:ext cx="3344334" cy="4307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chemeClr val="tx1"/>
                </a:solidFill>
              </a:rPr>
              <a:t>Preservation</a:t>
            </a:r>
            <a:endParaRPr lang="en-CA" sz="2800" dirty="0">
              <a:solidFill>
                <a:schemeClr val="tx1"/>
              </a:solidFill>
            </a:endParaRPr>
          </a:p>
        </p:txBody>
      </p:sp>
      <p:sp>
        <p:nvSpPr>
          <p:cNvPr id="13" name="Rounded Rectangle 12"/>
          <p:cNvSpPr/>
          <p:nvPr/>
        </p:nvSpPr>
        <p:spPr>
          <a:xfrm>
            <a:off x="2476830" y="2699814"/>
            <a:ext cx="3344334" cy="4307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chemeClr val="tx1"/>
                </a:solidFill>
              </a:rPr>
              <a:t>Collection</a:t>
            </a:r>
            <a:endParaRPr lang="en-CA" sz="2800" dirty="0">
              <a:solidFill>
                <a:schemeClr val="tx1"/>
              </a:solidFill>
            </a:endParaRPr>
          </a:p>
        </p:txBody>
      </p:sp>
      <p:sp>
        <p:nvSpPr>
          <p:cNvPr id="14" name="Rounded Rectangle 13"/>
          <p:cNvSpPr/>
          <p:nvPr/>
        </p:nvSpPr>
        <p:spPr>
          <a:xfrm>
            <a:off x="3039861" y="3312061"/>
            <a:ext cx="3344334" cy="4307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chemeClr val="tx1"/>
                </a:solidFill>
              </a:rPr>
              <a:t>Examination</a:t>
            </a:r>
            <a:endParaRPr lang="en-CA" sz="2800" dirty="0">
              <a:solidFill>
                <a:schemeClr val="tx1"/>
              </a:solidFill>
            </a:endParaRPr>
          </a:p>
        </p:txBody>
      </p:sp>
      <p:sp>
        <p:nvSpPr>
          <p:cNvPr id="15" name="Rounded Rectangle 14"/>
          <p:cNvSpPr/>
          <p:nvPr/>
        </p:nvSpPr>
        <p:spPr>
          <a:xfrm>
            <a:off x="3670627" y="3924308"/>
            <a:ext cx="3344334" cy="4307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chemeClr val="tx1"/>
                </a:solidFill>
              </a:rPr>
              <a:t>Analysis</a:t>
            </a:r>
            <a:endParaRPr lang="en-CA" sz="2800" dirty="0">
              <a:solidFill>
                <a:schemeClr val="tx1"/>
              </a:solidFill>
            </a:endParaRPr>
          </a:p>
        </p:txBody>
      </p:sp>
      <p:sp>
        <p:nvSpPr>
          <p:cNvPr id="16" name="Rounded Rectangle 15"/>
          <p:cNvSpPr/>
          <p:nvPr/>
        </p:nvSpPr>
        <p:spPr>
          <a:xfrm>
            <a:off x="4229428" y="4536555"/>
            <a:ext cx="3344334" cy="4307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chemeClr val="tx1"/>
                </a:solidFill>
              </a:rPr>
              <a:t>Presentation</a:t>
            </a:r>
            <a:endParaRPr lang="en-CA" sz="2800" dirty="0">
              <a:solidFill>
                <a:schemeClr val="tx1"/>
              </a:solidFill>
            </a:endParaRPr>
          </a:p>
        </p:txBody>
      </p:sp>
      <p:sp>
        <p:nvSpPr>
          <p:cNvPr id="17" name="Rounded Rectangle 16"/>
          <p:cNvSpPr/>
          <p:nvPr/>
        </p:nvSpPr>
        <p:spPr>
          <a:xfrm>
            <a:off x="4792459" y="5148802"/>
            <a:ext cx="3344334" cy="4307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chemeClr val="tx1"/>
                </a:solidFill>
              </a:rPr>
              <a:t>Returning Evidence</a:t>
            </a:r>
            <a:endParaRPr lang="en-CA" sz="2800" dirty="0">
              <a:solidFill>
                <a:schemeClr val="tx1"/>
              </a:solidFill>
            </a:endParaRPr>
          </a:p>
        </p:txBody>
      </p:sp>
      <p:cxnSp>
        <p:nvCxnSpPr>
          <p:cNvPr id="18" name="Elbow Connector 17"/>
          <p:cNvCxnSpPr>
            <a:stCxn id="9" idx="3"/>
          </p:cNvCxnSpPr>
          <p:nvPr/>
        </p:nvCxnSpPr>
        <p:spPr>
          <a:xfrm>
            <a:off x="3513996" y="466195"/>
            <a:ext cx="321730" cy="396878"/>
          </a:xfrm>
          <a:prstGeom prst="bentConnector2">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10" idx="3"/>
          </p:cNvCxnSpPr>
          <p:nvPr/>
        </p:nvCxnSpPr>
        <p:spPr>
          <a:xfrm>
            <a:off x="4072797" y="1078442"/>
            <a:ext cx="355596" cy="396878"/>
          </a:xfrm>
          <a:prstGeom prst="bentConnector2">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1" idx="3"/>
          </p:cNvCxnSpPr>
          <p:nvPr/>
        </p:nvCxnSpPr>
        <p:spPr>
          <a:xfrm>
            <a:off x="4635828" y="1690689"/>
            <a:ext cx="317498" cy="396878"/>
          </a:xfrm>
          <a:prstGeom prst="bentConnector2">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12" idx="3"/>
          </p:cNvCxnSpPr>
          <p:nvPr/>
        </p:nvCxnSpPr>
        <p:spPr>
          <a:xfrm>
            <a:off x="5262363" y="2302936"/>
            <a:ext cx="317497" cy="396878"/>
          </a:xfrm>
          <a:prstGeom prst="bentConnector2">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13" idx="3"/>
          </p:cNvCxnSpPr>
          <p:nvPr/>
        </p:nvCxnSpPr>
        <p:spPr>
          <a:xfrm>
            <a:off x="5821164" y="2915183"/>
            <a:ext cx="317496" cy="396878"/>
          </a:xfrm>
          <a:prstGeom prst="bentConnector2">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14" idx="3"/>
          </p:cNvCxnSpPr>
          <p:nvPr/>
        </p:nvCxnSpPr>
        <p:spPr>
          <a:xfrm>
            <a:off x="6384195" y="3527430"/>
            <a:ext cx="347131" cy="396878"/>
          </a:xfrm>
          <a:prstGeom prst="bentConnector2">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15" idx="3"/>
          </p:cNvCxnSpPr>
          <p:nvPr/>
        </p:nvCxnSpPr>
        <p:spPr>
          <a:xfrm>
            <a:off x="7014961" y="4139677"/>
            <a:ext cx="309032" cy="396878"/>
          </a:xfrm>
          <a:prstGeom prst="bentConnector2">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16" idx="3"/>
          </p:cNvCxnSpPr>
          <p:nvPr/>
        </p:nvCxnSpPr>
        <p:spPr>
          <a:xfrm>
            <a:off x="7573762" y="4751924"/>
            <a:ext cx="342898" cy="396878"/>
          </a:xfrm>
          <a:prstGeom prst="bentConnector2">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5" idx="1"/>
            <a:endCxn id="14" idx="1"/>
          </p:cNvCxnSpPr>
          <p:nvPr/>
        </p:nvCxnSpPr>
        <p:spPr>
          <a:xfrm rot="10800000">
            <a:off x="3039861" y="3527431"/>
            <a:ext cx="630766" cy="612247"/>
          </a:xfrm>
          <a:prstGeom prst="bentConnector3">
            <a:avLst>
              <a:gd name="adj1" fmla="val 136242"/>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67323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Penn State University workflow</a:t>
            </a:r>
            <a:endParaRPr lang="en-CA"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24</a:t>
            </a:fld>
            <a:endParaRPr lang="en-US" dirty="0"/>
          </a:p>
        </p:txBody>
      </p:sp>
      <p:pic>
        <p:nvPicPr>
          <p:cNvPr id="7" name="Picture 6"/>
          <p:cNvPicPr>
            <a:picLocks noChangeAspect="1"/>
          </p:cNvPicPr>
          <p:nvPr/>
        </p:nvPicPr>
        <p:blipFill>
          <a:blip r:embed="rId2"/>
          <a:stretch>
            <a:fillRect/>
          </a:stretch>
        </p:blipFill>
        <p:spPr>
          <a:xfrm>
            <a:off x="0" y="1931733"/>
            <a:ext cx="9144000" cy="3083179"/>
          </a:xfrm>
          <a:prstGeom prst="rect">
            <a:avLst/>
          </a:prstGeom>
        </p:spPr>
      </p:pic>
    </p:spTree>
    <p:extLst>
      <p:ext uri="{BB962C8B-B14F-4D97-AF65-F5344CB8AC3E}">
        <p14:creationId xmlns:p14="http://schemas.microsoft.com/office/powerpoint/2010/main" val="2065782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Dalhousie University workflow (draft)</a:t>
            </a:r>
            <a:endParaRPr lang="en-CA"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25</a:t>
            </a:fld>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2282" y="1159759"/>
            <a:ext cx="6059436" cy="4538481"/>
          </a:xfrm>
          <a:prstGeom prst="rect">
            <a:avLst/>
          </a:prstGeom>
        </p:spPr>
      </p:pic>
    </p:spTree>
    <p:extLst>
      <p:ext uri="{BB962C8B-B14F-4D97-AF65-F5344CB8AC3E}">
        <p14:creationId xmlns:p14="http://schemas.microsoft.com/office/powerpoint/2010/main" val="21465623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Accessioning, appraisal, and processing workflow (draft)</a:t>
            </a:r>
            <a:endParaRPr lang="en-CA"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26</a:t>
            </a:fld>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35" y="1120578"/>
            <a:ext cx="9079065" cy="4629683"/>
          </a:xfrm>
          <a:prstGeom prst="rect">
            <a:avLst/>
          </a:prstGeom>
        </p:spPr>
      </p:pic>
    </p:spTree>
    <p:extLst>
      <p:ext uri="{BB962C8B-B14F-4D97-AF65-F5344CB8AC3E}">
        <p14:creationId xmlns:p14="http://schemas.microsoft.com/office/powerpoint/2010/main" val="19374185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53350" cy="1007978"/>
          </a:xfrm>
        </p:spPr>
        <p:txBody>
          <a:bodyPr/>
          <a:lstStyle/>
          <a:p>
            <a:r>
              <a:rPr lang="en-CA" dirty="0" smtClean="0"/>
              <a:t>Identification of potentially sensitive information (</a:t>
            </a:r>
            <a:r>
              <a:rPr lang="en-CA" dirty="0" err="1" smtClean="0"/>
              <a:t>BitCurator</a:t>
            </a:r>
            <a:r>
              <a:rPr lang="en-CA" dirty="0" smtClean="0"/>
              <a:t>)</a:t>
            </a:r>
            <a:endParaRPr lang="en-CA"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27</a:t>
            </a:fld>
            <a:endParaRPr lang="en-US" dirty="0"/>
          </a:p>
        </p:txBody>
      </p:sp>
      <p:pic>
        <p:nvPicPr>
          <p:cNvPr id="1026" name="Picture 2" descr="File:Bitcurator-pii-chart-v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3762" y="1122410"/>
            <a:ext cx="5254625" cy="5117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485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Bulk Extractor scanners – examples </a:t>
            </a:r>
            <a:endParaRPr lang="en-CA" dirty="0"/>
          </a:p>
        </p:txBody>
      </p:sp>
      <p:sp>
        <p:nvSpPr>
          <p:cNvPr id="4" name="Footer Placeholder 3"/>
          <p:cNvSpPr>
            <a:spLocks noGrp="1"/>
          </p:cNvSpPr>
          <p:nvPr>
            <p:ph type="ftr" sz="quarter" idx="10"/>
          </p:nvPr>
        </p:nvSpPr>
        <p:spPr/>
        <p:txBody>
          <a:bodyPr/>
          <a:lstStyle/>
          <a:p>
            <a:pPr>
              <a:defRPr/>
            </a:pPr>
            <a:r>
              <a:rPr lang="en-CA" dirty="0">
                <a:solidFill>
                  <a:srgbClr val="000000"/>
                </a:solidFill>
              </a:rPr>
              <a:t>Managing privacy and access with digital forensics tools and techniques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solidFill>
                  <a:srgbClr val="000000">
                    <a:tint val="75000"/>
                  </a:srgbClr>
                </a:solidFill>
              </a:rPr>
              <a:pPr>
                <a:defRPr/>
              </a:pPr>
              <a:t>28</a:t>
            </a:fld>
            <a:endParaRPr lang="en-US" dirty="0">
              <a:solidFill>
                <a:srgbClr val="000000">
                  <a:tint val="75000"/>
                </a:srgbClr>
              </a:solidFill>
            </a:endParaRPr>
          </a:p>
        </p:txBody>
      </p:sp>
      <p:graphicFrame>
        <p:nvGraphicFramePr>
          <p:cNvPr id="7" name="Content Placeholder 5"/>
          <p:cNvGraphicFramePr>
            <a:graphicFrameLocks noGrp="1"/>
          </p:cNvGraphicFramePr>
          <p:nvPr>
            <p:ph idx="1"/>
            <p:extLst>
              <p:ext uri="{D42A27DB-BD31-4B8C-83A1-F6EECF244321}">
                <p14:modId xmlns:p14="http://schemas.microsoft.com/office/powerpoint/2010/main" val="3066180502"/>
              </p:ext>
            </p:extLst>
          </p:nvPr>
        </p:nvGraphicFramePr>
        <p:xfrm>
          <a:off x="914400" y="1206500"/>
          <a:ext cx="7600950" cy="4738656"/>
        </p:xfrm>
        <a:graphic>
          <a:graphicData uri="http://schemas.openxmlformats.org/drawingml/2006/table">
            <a:tbl>
              <a:tblPr firstRow="1" bandRow="1">
                <a:tableStyleId>{5C22544A-7EE6-4342-B048-85BDC9FD1C3A}</a:tableStyleId>
              </a:tblPr>
              <a:tblGrid>
                <a:gridCol w="1428750"/>
                <a:gridCol w="6172200"/>
              </a:tblGrid>
              <a:tr h="597859">
                <a:tc>
                  <a:txBody>
                    <a:bodyPr/>
                    <a:lstStyle/>
                    <a:p>
                      <a:r>
                        <a:rPr lang="en-CA" sz="1800" dirty="0" smtClean="0"/>
                        <a:t>Scanner name</a:t>
                      </a:r>
                      <a:endParaRPr lang="en-CA" sz="1800" dirty="0"/>
                    </a:p>
                  </a:txBody>
                  <a:tcPr/>
                </a:tc>
                <a:tc>
                  <a:txBody>
                    <a:bodyPr/>
                    <a:lstStyle/>
                    <a:p>
                      <a:r>
                        <a:rPr lang="en-CA" sz="1800" dirty="0" smtClean="0"/>
                        <a:t>Description</a:t>
                      </a:r>
                      <a:endParaRPr lang="en-CA" sz="1800" dirty="0"/>
                    </a:p>
                  </a:txBody>
                  <a:tcPr/>
                </a:tc>
              </a:tr>
              <a:tr h="769128">
                <a:tc>
                  <a:txBody>
                    <a:bodyPr/>
                    <a:lstStyle/>
                    <a:p>
                      <a:r>
                        <a:rPr lang="en-CA" sz="1800" dirty="0" smtClean="0"/>
                        <a:t>Wordlist</a:t>
                      </a:r>
                      <a:endParaRPr lang="en-CA" sz="1800" dirty="0"/>
                    </a:p>
                  </a:txBody>
                  <a:tcPr/>
                </a:tc>
                <a:tc>
                  <a:txBody>
                    <a:bodyPr/>
                    <a:lstStyle/>
                    <a:p>
                      <a:r>
                        <a:rPr lang="en-CA" sz="1800" dirty="0" smtClean="0"/>
                        <a:t>A list of all “words” extracted from a disk. Useful for password cracking or searching</a:t>
                      </a:r>
                      <a:r>
                        <a:rPr lang="en-CA" sz="1800" baseline="0" dirty="0" smtClean="0"/>
                        <a:t> for specific terms.</a:t>
                      </a:r>
                      <a:endParaRPr lang="en-CA" sz="1800" dirty="0"/>
                    </a:p>
                  </a:txBody>
                  <a:tcPr/>
                </a:tc>
              </a:tr>
              <a:tr h="854084">
                <a:tc>
                  <a:txBody>
                    <a:bodyPr/>
                    <a:lstStyle/>
                    <a:p>
                      <a:r>
                        <a:rPr lang="en-CA" sz="1800" dirty="0" smtClean="0"/>
                        <a:t>Accounts</a:t>
                      </a:r>
                      <a:endParaRPr lang="en-CA" sz="1800" dirty="0"/>
                    </a:p>
                  </a:txBody>
                  <a:tcPr/>
                </a:tc>
                <a:tc>
                  <a:txBody>
                    <a:bodyPr/>
                    <a:lstStyle/>
                    <a:p>
                      <a:r>
                        <a:rPr lang="en-CA" sz="1800" dirty="0" smtClean="0"/>
                        <a:t>Credit card numbers,</a:t>
                      </a:r>
                      <a:r>
                        <a:rPr lang="en-CA" sz="1800" baseline="0" dirty="0" smtClean="0"/>
                        <a:t> “track two” information, phone numbers, other formatted numbers. Useful for tracking how a device was used for business purposes.</a:t>
                      </a:r>
                      <a:endParaRPr lang="en-CA" sz="1800" dirty="0"/>
                    </a:p>
                  </a:txBody>
                  <a:tcPr/>
                </a:tc>
              </a:tr>
              <a:tr h="854084">
                <a:tc>
                  <a:txBody>
                    <a:bodyPr/>
                    <a:lstStyle/>
                    <a:p>
                      <a:r>
                        <a:rPr lang="en-CA" sz="1800" dirty="0" smtClean="0"/>
                        <a:t>Email</a:t>
                      </a:r>
                      <a:endParaRPr lang="en-CA" sz="1800" dirty="0"/>
                    </a:p>
                  </a:txBody>
                  <a:tcPr/>
                </a:tc>
                <a:tc>
                  <a:txBody>
                    <a:bodyPr/>
                    <a:lstStyle/>
                    <a:p>
                      <a:r>
                        <a:rPr lang="en-CA" sz="1800" kern="1200" dirty="0" smtClean="0">
                          <a:solidFill>
                            <a:schemeClr val="dk1"/>
                          </a:solidFill>
                          <a:latin typeface="+mn-lt"/>
                          <a:ea typeface="+mn-ea"/>
                          <a:cs typeface="+mn-cs"/>
                        </a:rPr>
                        <a:t>Discovers RFC822 email headers, HTTP cookies, hostnames, IP addresses, email addresses, and URLs. Useful for recreating email correspondence on a device.</a:t>
                      </a:r>
                      <a:endParaRPr lang="en-CA" sz="1800" kern="1200" dirty="0">
                        <a:solidFill>
                          <a:schemeClr val="dk1"/>
                        </a:solidFill>
                        <a:latin typeface="+mn-lt"/>
                        <a:ea typeface="+mn-ea"/>
                        <a:cs typeface="+mn-cs"/>
                      </a:endParaRPr>
                    </a:p>
                  </a:txBody>
                  <a:tcPr/>
                </a:tc>
              </a:tr>
              <a:tr h="341634">
                <a:tc>
                  <a:txBody>
                    <a:bodyPr/>
                    <a:lstStyle/>
                    <a:p>
                      <a:r>
                        <a:rPr lang="en-CA" sz="1800" dirty="0" err="1" smtClean="0"/>
                        <a:t>Exif</a:t>
                      </a:r>
                      <a:endParaRPr lang="en-CA" sz="1800" dirty="0"/>
                    </a:p>
                  </a:txBody>
                  <a:tcPr/>
                </a:tc>
                <a:tc>
                  <a:txBody>
                    <a:bodyPr/>
                    <a:lstStyle/>
                    <a:p>
                      <a:r>
                        <a:rPr lang="en-CA" sz="1800" dirty="0" smtClean="0"/>
                        <a:t>Finds</a:t>
                      </a:r>
                      <a:r>
                        <a:rPr lang="en-CA" sz="1800" baseline="0" dirty="0" smtClean="0"/>
                        <a:t> </a:t>
                      </a:r>
                      <a:r>
                        <a:rPr lang="en-CA" sz="1800" dirty="0" smtClean="0"/>
                        <a:t>EXIF</a:t>
                      </a:r>
                      <a:r>
                        <a:rPr lang="en-CA" sz="1800" baseline="0" dirty="0" smtClean="0"/>
                        <a:t> metadata in image and sound files.</a:t>
                      </a:r>
                      <a:endParaRPr lang="en-CA" sz="1800" dirty="0"/>
                    </a:p>
                  </a:txBody>
                  <a:tcPr/>
                </a:tc>
              </a:tr>
              <a:tr h="341634">
                <a:tc>
                  <a:txBody>
                    <a:bodyPr/>
                    <a:lstStyle/>
                    <a:p>
                      <a:r>
                        <a:rPr lang="en-CA" sz="1800" dirty="0" smtClean="0"/>
                        <a:t>Find</a:t>
                      </a:r>
                      <a:endParaRPr lang="en-CA" sz="1800" dirty="0"/>
                    </a:p>
                  </a:txBody>
                  <a:tcPr/>
                </a:tc>
                <a:tc>
                  <a:txBody>
                    <a:bodyPr/>
                    <a:lstStyle/>
                    <a:p>
                      <a:r>
                        <a:rPr lang="en-CA" sz="1800" dirty="0" smtClean="0"/>
                        <a:t>Returns</a:t>
                      </a:r>
                      <a:r>
                        <a:rPr lang="en-CA" sz="1800" baseline="0" dirty="0" smtClean="0"/>
                        <a:t> the results of specific regular expressions. </a:t>
                      </a:r>
                      <a:endParaRPr lang="en-CA" sz="1800" dirty="0"/>
                    </a:p>
                  </a:txBody>
                  <a:tcPr/>
                </a:tc>
              </a:tr>
              <a:tr h="769128">
                <a:tc>
                  <a:txBody>
                    <a:bodyPr/>
                    <a:lstStyle/>
                    <a:p>
                      <a:r>
                        <a:rPr lang="en-CA" sz="1800" dirty="0" smtClean="0"/>
                        <a:t>vCard</a:t>
                      </a:r>
                      <a:endParaRPr lang="en-CA" sz="1800" dirty="0"/>
                    </a:p>
                  </a:txBody>
                  <a:tcPr/>
                </a:tc>
                <a:tc>
                  <a:txBody>
                    <a:bodyPr/>
                    <a:lstStyle/>
                    <a:p>
                      <a:r>
                        <a:rPr lang="en-CA" sz="1800" dirty="0" smtClean="0"/>
                        <a:t>Recovers </a:t>
                      </a:r>
                      <a:r>
                        <a:rPr lang="en-CA" sz="1800" dirty="0" err="1" smtClean="0"/>
                        <a:t>vCards</a:t>
                      </a:r>
                      <a:r>
                        <a:rPr lang="en-CA" sz="1800" dirty="0" smtClean="0"/>
                        <a:t> (standard electronic</a:t>
                      </a:r>
                      <a:r>
                        <a:rPr lang="en-CA" sz="1800" baseline="0" dirty="0" smtClean="0"/>
                        <a:t> business cards).</a:t>
                      </a:r>
                      <a:endParaRPr lang="en-CA" sz="1800" dirty="0"/>
                    </a:p>
                  </a:txBody>
                  <a:tcPr/>
                </a:tc>
              </a:tr>
            </a:tbl>
          </a:graphicData>
        </a:graphic>
      </p:graphicFrame>
    </p:spTree>
    <p:extLst>
      <p:ext uri="{BB962C8B-B14F-4D97-AF65-F5344CB8AC3E}">
        <p14:creationId xmlns:p14="http://schemas.microsoft.com/office/powerpoint/2010/main" val="36132146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BitCurator</a:t>
            </a:r>
            <a:r>
              <a:rPr lang="en-CA" dirty="0" smtClean="0"/>
              <a:t> Access</a:t>
            </a:r>
            <a:endParaRPr lang="en-CA"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29</a:t>
            </a:fld>
            <a:endParaRPr lang="en-US" dirty="0"/>
          </a:p>
        </p:txBody>
      </p:sp>
      <p:sp>
        <p:nvSpPr>
          <p:cNvPr id="7" name="Content Placeholder 6"/>
          <p:cNvSpPr>
            <a:spLocks noGrp="1"/>
          </p:cNvSpPr>
          <p:nvPr>
            <p:ph idx="1"/>
          </p:nvPr>
        </p:nvSpPr>
        <p:spPr/>
        <p:txBody>
          <a:bodyPr/>
          <a:lstStyle/>
          <a:p>
            <a:endParaRPr lang="en-CA" dirty="0"/>
          </a:p>
        </p:txBody>
      </p:sp>
      <p:pic>
        <p:nvPicPr>
          <p:cNvPr id="8" name="Picture 7"/>
          <p:cNvPicPr>
            <a:picLocks noChangeAspect="1"/>
          </p:cNvPicPr>
          <p:nvPr/>
        </p:nvPicPr>
        <p:blipFill>
          <a:blip r:embed="rId2"/>
          <a:stretch>
            <a:fillRect/>
          </a:stretch>
        </p:blipFill>
        <p:spPr>
          <a:xfrm>
            <a:off x="0" y="1177059"/>
            <a:ext cx="9144000" cy="4503881"/>
          </a:xfrm>
          <a:prstGeom prst="rect">
            <a:avLst/>
          </a:prstGeom>
        </p:spPr>
      </p:pic>
    </p:spTree>
    <p:extLst>
      <p:ext uri="{BB962C8B-B14F-4D97-AF65-F5344CB8AC3E}">
        <p14:creationId xmlns:p14="http://schemas.microsoft.com/office/powerpoint/2010/main" val="19360718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
        <p:nvSpPr>
          <p:cNvPr id="4" name="Footer Placeholder 3"/>
          <p:cNvSpPr>
            <a:spLocks noGrp="1"/>
          </p:cNvSpPr>
          <p:nvPr>
            <p:ph type="ftr" sz="quarter" idx="10"/>
          </p:nvPr>
        </p:nvSpPr>
        <p:spPr/>
        <p:txBody>
          <a:bodyPr/>
          <a:lstStyle/>
          <a:p>
            <a:pPr>
              <a:defRPr/>
            </a:pPr>
            <a:r>
              <a:rPr lang="en-CA" smtClean="0">
                <a:solidFill>
                  <a:srgbClr val="000000"/>
                </a:solidFill>
              </a:rPr>
              <a:t>Digital forensics tools and methodologies in archival repositories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solidFill>
                  <a:srgbClr val="000000">
                    <a:tint val="75000"/>
                  </a:srgbClr>
                </a:solidFill>
              </a:rPr>
              <a:pPr>
                <a:defRPr/>
              </a:pPr>
              <a:t>3</a:t>
            </a:fld>
            <a:endParaRPr lang="en-US" dirty="0">
              <a:solidFill>
                <a:srgbClr val="000000">
                  <a:tint val="75000"/>
                </a:srgbClr>
              </a:solidFill>
            </a:endParaRPr>
          </a:p>
        </p:txBody>
      </p:sp>
      <p:pic>
        <p:nvPicPr>
          <p:cNvPr id="1026" name="Picture 2" descr="http://www.pinpointlabs.com/education/PPL_Illustrations_Unallocated_Spa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7065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91594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CA" smtClean="0">
                <a:solidFill>
                  <a:srgbClr val="000000"/>
                </a:solidFill>
              </a:rPr>
              <a:t>Digital forensics tools and methodologies in archival repositories</a:t>
            </a:r>
            <a:endParaRPr lang="en-US" dirty="0">
              <a:solidFill>
                <a:srgbClr val="000000"/>
              </a:solidFill>
            </a:endParaRPr>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solidFill>
                  <a:srgbClr val="000000">
                    <a:tint val="75000"/>
                  </a:srgbClr>
                </a:solidFill>
              </a:rPr>
              <a:pPr>
                <a:defRPr/>
              </a:pPr>
              <a:t>30</a:t>
            </a:fld>
            <a:endParaRPr lang="en-US" dirty="0">
              <a:solidFill>
                <a:srgbClr val="000000">
                  <a:tint val="75000"/>
                </a:srgbClr>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9861" y="0"/>
            <a:ext cx="12319759" cy="6858000"/>
          </a:xfrm>
          <a:prstGeom prst="rect">
            <a:avLst/>
          </a:prstGeom>
        </p:spPr>
      </p:pic>
    </p:spTree>
    <p:extLst>
      <p:ext uri="{BB962C8B-B14F-4D97-AF65-F5344CB8AC3E}">
        <p14:creationId xmlns:p14="http://schemas.microsoft.com/office/powerpoint/2010/main" val="40038463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31</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0"/>
            <a:ext cx="10267950" cy="6858000"/>
          </a:xfrm>
          <a:prstGeom prst="rect">
            <a:avLst/>
          </a:prstGeom>
        </p:spPr>
      </p:pic>
    </p:spTree>
    <p:extLst>
      <p:ext uri="{BB962C8B-B14F-4D97-AF65-F5344CB8AC3E}">
        <p14:creationId xmlns:p14="http://schemas.microsoft.com/office/powerpoint/2010/main" val="10211408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111"/>
            <a:ext cx="9144000" cy="6829778"/>
          </a:xfrm>
          <a:prstGeom prst="rect">
            <a:avLst/>
          </a:prstGeom>
        </p:spPr>
      </p:pic>
    </p:spTree>
    <p:extLst>
      <p:ext uri="{BB962C8B-B14F-4D97-AF65-F5344CB8AC3E}">
        <p14:creationId xmlns:p14="http://schemas.microsoft.com/office/powerpoint/2010/main" val="11502379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111"/>
            <a:ext cx="9144000" cy="6829778"/>
          </a:xfrm>
          <a:prstGeom prst="rect">
            <a:avLst/>
          </a:prstGeom>
        </p:spPr>
      </p:pic>
    </p:spTree>
    <p:extLst>
      <p:ext uri="{BB962C8B-B14F-4D97-AF65-F5344CB8AC3E}">
        <p14:creationId xmlns:p14="http://schemas.microsoft.com/office/powerpoint/2010/main" val="3229733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lide Number Placeholder 2"/>
          <p:cNvSpPr>
            <a:spLocks noGrp="1"/>
          </p:cNvSpPr>
          <p:nvPr>
            <p:ph type="sldNum" sz="quarter" idx="11"/>
          </p:nvPr>
        </p:nvSpPr>
        <p:spPr/>
        <p:txBody>
          <a:bodyPr/>
          <a:lstStyle/>
          <a:p>
            <a:pPr>
              <a:defRPr/>
            </a:pPr>
            <a:fld id="{19B48972-4630-0A46-B23C-F20C5E3EBC82}" type="slidenum">
              <a:rPr lang="en-US" smtClean="0">
                <a:solidFill>
                  <a:srgbClr val="000000">
                    <a:tint val="75000"/>
                  </a:srgbClr>
                </a:solidFill>
              </a:rPr>
              <a:pPr>
                <a:defRPr/>
              </a:pPr>
              <a:t>34</a:t>
            </a:fld>
            <a:endParaRPr lang="en-US" dirty="0">
              <a:solidFill>
                <a:srgbClr val="000000">
                  <a:tint val="75000"/>
                </a:srgbClr>
              </a:solidFill>
            </a:endParaRPr>
          </a:p>
        </p:txBody>
      </p:sp>
    </p:spTree>
    <p:extLst>
      <p:ext uri="{BB962C8B-B14F-4D97-AF65-F5344CB8AC3E}">
        <p14:creationId xmlns:p14="http://schemas.microsoft.com/office/powerpoint/2010/main" val="4472644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lide Number Placeholder 2"/>
          <p:cNvSpPr>
            <a:spLocks noGrp="1"/>
          </p:cNvSpPr>
          <p:nvPr>
            <p:ph type="sldNum" sz="quarter" idx="11"/>
          </p:nvPr>
        </p:nvSpPr>
        <p:spPr/>
        <p:txBody>
          <a:bodyPr/>
          <a:lstStyle/>
          <a:p>
            <a:pPr>
              <a:defRPr/>
            </a:pPr>
            <a:fld id="{19B48972-4630-0A46-B23C-F20C5E3EBC82}" type="slidenum">
              <a:rPr lang="en-US" smtClean="0">
                <a:solidFill>
                  <a:srgbClr val="000000">
                    <a:tint val="75000"/>
                  </a:srgbClr>
                </a:solidFill>
              </a:rPr>
              <a:pPr>
                <a:defRPr/>
              </a:pPr>
              <a:t>35</a:t>
            </a:fld>
            <a:endParaRPr lang="en-US" dirty="0">
              <a:solidFill>
                <a:srgbClr val="000000">
                  <a:tint val="75000"/>
                </a:srgbClr>
              </a:solidFill>
            </a:endParaRPr>
          </a:p>
        </p:txBody>
      </p:sp>
    </p:spTree>
    <p:extLst>
      <p:ext uri="{BB962C8B-B14F-4D97-AF65-F5344CB8AC3E}">
        <p14:creationId xmlns:p14="http://schemas.microsoft.com/office/powerpoint/2010/main" val="24281851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082393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FTK – Flag Duplicates</a:t>
            </a:r>
            <a:endParaRPr lang="en-US" dirty="0"/>
          </a:p>
        </p:txBody>
      </p:sp>
      <p:sp>
        <p:nvSpPr>
          <p:cNvPr id="5" name="Footer Placeholder 4"/>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solidFill>
                  <a:srgbClr val="000000">
                    <a:tint val="75000"/>
                  </a:srgbClr>
                </a:solidFill>
              </a:rPr>
              <a:pPr>
                <a:defRPr/>
              </a:pPr>
              <a:t>37</a:t>
            </a:fld>
            <a:endParaRPr lang="en-US" dirty="0">
              <a:solidFill>
                <a:srgbClr val="000000">
                  <a:tint val="75000"/>
                </a:srgbClr>
              </a:solidFill>
            </a:endParaRPr>
          </a:p>
        </p:txBody>
      </p:sp>
      <p:sp>
        <p:nvSpPr>
          <p:cNvPr id="7" name="Text Placeholder 3"/>
          <p:cNvSpPr>
            <a:spLocks noGrp="1"/>
          </p:cNvSpPr>
          <p:nvPr>
            <p:ph idx="1"/>
          </p:nvPr>
        </p:nvSpPr>
        <p:spPr>
          <a:xfrm>
            <a:off x="914400" y="1281070"/>
            <a:ext cx="7600950" cy="4800600"/>
          </a:xfrm>
        </p:spPr>
        <p:txBody>
          <a:bodyPr/>
          <a:lstStyle/>
          <a:p>
            <a:endParaRPr lang="en-CA" sz="2400" dirty="0" smtClean="0"/>
          </a:p>
          <a:p>
            <a:endParaRPr lang="en-CA" sz="2400" dirty="0" smtClean="0"/>
          </a:p>
          <a:p>
            <a:endParaRPr lang="en-CA" sz="2400" dirty="0" smtClean="0"/>
          </a:p>
        </p:txBody>
      </p:sp>
      <p:sp>
        <p:nvSpPr>
          <p:cNvPr id="8" name="Slide Number Placeholder 5"/>
          <p:cNvSpPr txBox="1">
            <a:spLocks/>
          </p:cNvSpPr>
          <p:nvPr/>
        </p:nvSpPr>
        <p:spPr>
          <a:xfrm>
            <a:off x="7748588" y="6354763"/>
            <a:ext cx="766762" cy="503237"/>
          </a:xfrm>
          <a:prstGeom prst="rect">
            <a:avLst/>
          </a:prstGeom>
        </p:spPr>
        <p:txBody>
          <a:bodyPr vert="horz" lIns="0" tIns="0" rIns="0" bIns="0" rtlCol="0" anchor="ctr"/>
          <a:lstStyle>
            <a:defPPr>
              <a:defRPr lang="en-US"/>
            </a:defPPr>
            <a:lvl1pPr algn="r" rtl="0" eaLnBrk="1" fontAlgn="auto" hangingPunct="1">
              <a:spcBef>
                <a:spcPts val="0"/>
              </a:spcBef>
              <a:spcAft>
                <a:spcPts val="0"/>
              </a:spcAft>
              <a:defRPr sz="1050" kern="1200">
                <a:solidFill>
                  <a:schemeClr val="tx1">
                    <a:tint val="75000"/>
                  </a:schemeClr>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DF582D57-8B82-FF46-8F7B-5E87A951CB65}" type="slidenum">
              <a:rPr lang="en-US" smtClean="0">
                <a:solidFill>
                  <a:srgbClr val="000000">
                    <a:tint val="75000"/>
                  </a:srgbClr>
                </a:solidFill>
              </a:rPr>
              <a:pPr>
                <a:defRPr/>
              </a:pPr>
              <a:t>37</a:t>
            </a:fld>
            <a:endParaRPr lang="en-US" dirty="0">
              <a:solidFill>
                <a:srgbClr val="000000">
                  <a:tint val="75000"/>
                </a:srgbClr>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173" y="1281070"/>
            <a:ext cx="6687403" cy="4802771"/>
          </a:xfrm>
          <a:prstGeom prst="rect">
            <a:avLst/>
          </a:prstGeom>
        </p:spPr>
      </p:pic>
      <p:sp>
        <p:nvSpPr>
          <p:cNvPr id="10" name="Rectangle 9"/>
          <p:cNvSpPr/>
          <p:nvPr/>
        </p:nvSpPr>
        <p:spPr>
          <a:xfrm>
            <a:off x="1460310" y="1778236"/>
            <a:ext cx="3057099" cy="83601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FFFFFF"/>
              </a:solidFill>
            </a:endParaRPr>
          </a:p>
        </p:txBody>
      </p:sp>
      <p:sp>
        <p:nvSpPr>
          <p:cNvPr id="11" name="Right Arrow 10"/>
          <p:cNvSpPr/>
          <p:nvPr/>
        </p:nvSpPr>
        <p:spPr>
          <a:xfrm rot="9777297">
            <a:off x="2696308" y="2208201"/>
            <a:ext cx="656492" cy="3048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FFFFFF"/>
              </a:solidFill>
            </a:endParaRPr>
          </a:p>
        </p:txBody>
      </p:sp>
    </p:spTree>
    <p:extLst>
      <p:ext uri="{BB962C8B-B14F-4D97-AF65-F5344CB8AC3E}">
        <p14:creationId xmlns:p14="http://schemas.microsoft.com/office/powerpoint/2010/main" val="32281984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NSRL Reference Data Set (RDS)</a:t>
            </a:r>
            <a:endParaRPr lang="en-CA" dirty="0"/>
          </a:p>
        </p:txBody>
      </p:sp>
      <p:sp>
        <p:nvSpPr>
          <p:cNvPr id="4" name="Text Placeholder 3"/>
          <p:cNvSpPr>
            <a:spLocks noGrp="1"/>
          </p:cNvSpPr>
          <p:nvPr>
            <p:ph idx="1"/>
          </p:nvPr>
        </p:nvSpPr>
        <p:spPr>
          <a:xfrm>
            <a:off x="914400" y="1281071"/>
            <a:ext cx="4709721" cy="1855830"/>
          </a:xfrm>
        </p:spPr>
        <p:txBody>
          <a:bodyPr/>
          <a:lstStyle/>
          <a:p>
            <a:r>
              <a:rPr lang="en-CA" sz="2400" dirty="0" err="1" smtClean="0"/>
              <a:t>Hashsets</a:t>
            </a:r>
            <a:r>
              <a:rPr lang="en-CA" sz="2400" dirty="0" smtClean="0"/>
              <a:t> and metadata used in file identification</a:t>
            </a:r>
            <a:br>
              <a:rPr lang="en-CA" sz="2400" dirty="0" smtClean="0"/>
            </a:br>
            <a:endParaRPr lang="en-CA" sz="2400" dirty="0" smtClean="0"/>
          </a:p>
          <a:p>
            <a:r>
              <a:rPr lang="en-CA" sz="2400" dirty="0" smtClean="0"/>
              <a:t>Data can be used in third-party digital forensics tools</a:t>
            </a:r>
            <a:br>
              <a:rPr lang="en-CA" sz="2400" dirty="0" smtClean="0"/>
            </a:br>
            <a:endParaRPr lang="en-CA" sz="2400" dirty="0"/>
          </a:p>
        </p:txBody>
      </p:sp>
      <p:sp>
        <p:nvSpPr>
          <p:cNvPr id="5" name="Footer Placeholder 4"/>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solidFill>
                  <a:srgbClr val="000000">
                    <a:tint val="75000"/>
                  </a:srgbClr>
                </a:solidFill>
              </a:rPr>
              <a:pPr>
                <a:defRPr/>
              </a:pPr>
              <a:t>38</a:t>
            </a:fld>
            <a:endParaRPr lang="en-US" dirty="0">
              <a:solidFill>
                <a:srgbClr val="000000">
                  <a:tint val="75000"/>
                </a:srgbClr>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4121" y="1227396"/>
            <a:ext cx="2891229" cy="1963180"/>
          </a:xfrm>
          <a:prstGeom prst="rect">
            <a:avLst/>
          </a:prstGeom>
        </p:spPr>
      </p:pic>
      <p:sp>
        <p:nvSpPr>
          <p:cNvPr id="8" name="Text Placeholder 3"/>
          <p:cNvSpPr txBox="1">
            <a:spLocks/>
          </p:cNvSpPr>
          <p:nvPr/>
        </p:nvSpPr>
        <p:spPr bwMode="auto">
          <a:xfrm>
            <a:off x="914399" y="3349027"/>
            <a:ext cx="7600951" cy="294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noAutofit/>
          </a:bodyPr>
          <a:lstStyle>
            <a:lvl1pPr marL="171450" indent="-171450" algn="l" defTabSz="685800" rtl="0" fontAlgn="base">
              <a:lnSpc>
                <a:spcPts val="2600"/>
              </a:lnSpc>
              <a:spcBef>
                <a:spcPts val="750"/>
              </a:spcBef>
              <a:spcAft>
                <a:spcPct val="0"/>
              </a:spcAft>
              <a:buFont typeface="Arial" charset="0"/>
              <a:buChar char="•"/>
              <a:defRPr sz="2000" kern="1200">
                <a:solidFill>
                  <a:schemeClr val="tx1"/>
                </a:solidFill>
                <a:latin typeface="+mn-lt"/>
                <a:ea typeface="+mn-ea"/>
                <a:cs typeface="+mn-cs"/>
              </a:defRPr>
            </a:lvl1pPr>
            <a:lvl2pPr marL="514350" indent="-171450" algn="l" defTabSz="685800" rtl="0" fontAlgn="base">
              <a:lnSpc>
                <a:spcPts val="2600"/>
              </a:lnSpc>
              <a:spcBef>
                <a:spcPts val="375"/>
              </a:spcBef>
              <a:spcAft>
                <a:spcPct val="0"/>
              </a:spcAft>
              <a:buClr>
                <a:schemeClr val="tx2"/>
              </a:buClr>
              <a:buFont typeface="Arial" charset="0"/>
              <a:buChar char="•"/>
              <a:defRPr sz="2000" kern="1200">
                <a:solidFill>
                  <a:schemeClr val="tx1"/>
                </a:solidFill>
                <a:latin typeface="+mn-lt"/>
                <a:ea typeface="+mn-ea"/>
                <a:cs typeface="+mn-cs"/>
              </a:defRPr>
            </a:lvl2pPr>
            <a:lvl3pPr marL="857250" indent="-171450" algn="l" defTabSz="685800" rtl="0" fontAlgn="base">
              <a:lnSpc>
                <a:spcPts val="2600"/>
              </a:lnSpc>
              <a:spcBef>
                <a:spcPts val="375"/>
              </a:spcBef>
              <a:spcAft>
                <a:spcPct val="0"/>
              </a:spcAft>
              <a:buClr>
                <a:schemeClr val="tx2"/>
              </a:buClr>
              <a:buFont typeface="Arial" charset="0"/>
              <a:buChar char="•"/>
              <a:defRPr sz="2000" kern="1200">
                <a:solidFill>
                  <a:schemeClr val="tx1"/>
                </a:solidFill>
                <a:latin typeface="+mn-lt"/>
                <a:ea typeface="+mn-ea"/>
                <a:cs typeface="+mn-cs"/>
              </a:defRPr>
            </a:lvl3pPr>
            <a:lvl4pPr marL="1200150" indent="-171450" algn="l" defTabSz="685800" rtl="0" fontAlgn="base">
              <a:lnSpc>
                <a:spcPts val="2600"/>
              </a:lnSpc>
              <a:spcBef>
                <a:spcPts val="375"/>
              </a:spcBef>
              <a:spcAft>
                <a:spcPct val="0"/>
              </a:spcAft>
              <a:buClr>
                <a:schemeClr val="tx2"/>
              </a:buClr>
              <a:buFont typeface="Arial" charset="0"/>
              <a:buChar char="•"/>
              <a:defRPr sz="2000" kern="1200">
                <a:solidFill>
                  <a:schemeClr val="tx1"/>
                </a:solidFill>
                <a:latin typeface="+mn-lt"/>
                <a:ea typeface="+mn-ea"/>
                <a:cs typeface="+mn-cs"/>
              </a:defRPr>
            </a:lvl4pPr>
            <a:lvl5pPr marL="1543050" indent="-171450" algn="l" defTabSz="685800" rtl="0" fontAlgn="base">
              <a:lnSpc>
                <a:spcPts val="2600"/>
              </a:lnSpc>
              <a:spcBef>
                <a:spcPts val="375"/>
              </a:spcBef>
              <a:spcAft>
                <a:spcPct val="0"/>
              </a:spcAft>
              <a:buClr>
                <a:schemeClr val="tx2"/>
              </a:buClr>
              <a:buFont typeface="Arial"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eaLnBrk="1" hangingPunct="1"/>
            <a:r>
              <a:rPr lang="en-CA" sz="2400" dirty="0">
                <a:solidFill>
                  <a:srgbClr val="000000"/>
                </a:solidFill>
              </a:rPr>
              <a:t>RDS is updated four times each year</a:t>
            </a:r>
            <a:br>
              <a:rPr lang="en-CA" sz="2400" dirty="0">
                <a:solidFill>
                  <a:srgbClr val="000000"/>
                </a:solidFill>
              </a:rPr>
            </a:br>
            <a:endParaRPr lang="en-CA" sz="2400" dirty="0">
              <a:solidFill>
                <a:srgbClr val="000000"/>
              </a:solidFill>
            </a:endParaRPr>
          </a:p>
          <a:p>
            <a:pPr eaLnBrk="1" hangingPunct="1"/>
            <a:r>
              <a:rPr lang="en-CA" sz="2400" dirty="0" smtClean="0">
                <a:solidFill>
                  <a:srgbClr val="000000"/>
                </a:solidFill>
              </a:rPr>
              <a:t>As of v2.55, RDS is partitioned into four divisions:</a:t>
            </a:r>
            <a:br>
              <a:rPr lang="en-CA" sz="2400" dirty="0" smtClean="0">
                <a:solidFill>
                  <a:srgbClr val="000000"/>
                </a:solidFill>
              </a:rPr>
            </a:br>
            <a:endParaRPr lang="en-CA" sz="2400" dirty="0" smtClean="0">
              <a:solidFill>
                <a:srgbClr val="000000"/>
              </a:solidFill>
            </a:endParaRPr>
          </a:p>
          <a:p>
            <a:pPr lvl="1" eaLnBrk="1" hangingPunct="1">
              <a:buClr>
                <a:srgbClr val="707372"/>
              </a:buClr>
            </a:pPr>
            <a:r>
              <a:rPr lang="en-CA" sz="2400" dirty="0" smtClean="0">
                <a:solidFill>
                  <a:srgbClr val="000000"/>
                </a:solidFill>
              </a:rPr>
              <a:t>Modern – applications created in or after 2000</a:t>
            </a:r>
          </a:p>
          <a:p>
            <a:pPr lvl="1" eaLnBrk="1" hangingPunct="1">
              <a:buClr>
                <a:srgbClr val="707372"/>
              </a:buClr>
            </a:pPr>
            <a:r>
              <a:rPr lang="en-CA" sz="2400" dirty="0" smtClean="0">
                <a:solidFill>
                  <a:srgbClr val="000000"/>
                </a:solidFill>
              </a:rPr>
              <a:t>Legacy – applications created in or before 1999</a:t>
            </a:r>
          </a:p>
          <a:p>
            <a:pPr lvl="1" eaLnBrk="1" hangingPunct="1">
              <a:buClr>
                <a:srgbClr val="707372"/>
              </a:buClr>
            </a:pPr>
            <a:r>
              <a:rPr lang="en-CA" sz="2400" dirty="0" smtClean="0">
                <a:solidFill>
                  <a:srgbClr val="000000"/>
                </a:solidFill>
              </a:rPr>
              <a:t>Android – Mobile apps for the Android OS</a:t>
            </a:r>
          </a:p>
          <a:p>
            <a:pPr lvl="1" eaLnBrk="1" hangingPunct="1">
              <a:buClr>
                <a:srgbClr val="707372"/>
              </a:buClr>
            </a:pPr>
            <a:r>
              <a:rPr lang="en-CA" sz="2400" dirty="0" smtClean="0">
                <a:solidFill>
                  <a:srgbClr val="000000"/>
                </a:solidFill>
              </a:rPr>
              <a:t>iOS – Mobile apps for iOS</a:t>
            </a:r>
          </a:p>
        </p:txBody>
      </p:sp>
    </p:spTree>
    <p:extLst>
      <p:ext uri="{BB962C8B-B14F-4D97-AF65-F5344CB8AC3E}">
        <p14:creationId xmlns:p14="http://schemas.microsoft.com/office/powerpoint/2010/main" val="31856309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FTK – Known File Filter (KFF)</a:t>
            </a:r>
            <a:endParaRPr lang="en-CA" dirty="0"/>
          </a:p>
        </p:txBody>
      </p:sp>
      <p:sp>
        <p:nvSpPr>
          <p:cNvPr id="4" name="Text Placeholder 3"/>
          <p:cNvSpPr>
            <a:spLocks noGrp="1"/>
          </p:cNvSpPr>
          <p:nvPr>
            <p:ph idx="1"/>
          </p:nvPr>
        </p:nvSpPr>
        <p:spPr>
          <a:xfrm>
            <a:off x="914400" y="1281070"/>
            <a:ext cx="7600950" cy="4800600"/>
          </a:xfrm>
        </p:spPr>
        <p:txBody>
          <a:bodyPr/>
          <a:lstStyle/>
          <a:p>
            <a:r>
              <a:rPr lang="en-CA" sz="2400" dirty="0" smtClean="0"/>
              <a:t>KFF data – hash values of known files that are compared against files in an FTK case</a:t>
            </a:r>
          </a:p>
          <a:p>
            <a:pPr marL="0" indent="0">
              <a:buNone/>
            </a:pPr>
            <a:endParaRPr lang="en-CA" sz="2400" dirty="0" smtClean="0"/>
          </a:p>
          <a:p>
            <a:r>
              <a:rPr lang="en-CA" sz="2400" dirty="0" smtClean="0"/>
              <a:t>KFF data can come from pre-configured libraries (e.g., NSRL RDS, DHS, ICE, etc.) or custom libraries</a:t>
            </a:r>
            <a:br>
              <a:rPr lang="en-CA" sz="2400" dirty="0" smtClean="0"/>
            </a:br>
            <a:endParaRPr lang="en-CA" sz="2400" dirty="0" smtClean="0"/>
          </a:p>
          <a:p>
            <a:r>
              <a:rPr lang="en-CA" sz="2400" dirty="0" smtClean="0"/>
              <a:t>FTK ships with version of NSRL RDS bifurcated into “Ignore” and “Alert” libraries</a:t>
            </a:r>
          </a:p>
          <a:p>
            <a:pPr marL="0" indent="0">
              <a:buNone/>
            </a:pPr>
            <a:endParaRPr lang="en-CA" sz="2400" dirty="0" smtClean="0"/>
          </a:p>
          <a:p>
            <a:r>
              <a:rPr lang="en-CA" sz="2400" dirty="0" smtClean="0"/>
              <a:t>KFF </a:t>
            </a:r>
            <a:r>
              <a:rPr lang="en-CA" sz="2400" dirty="0"/>
              <a:t>Server – used to process </a:t>
            </a:r>
            <a:r>
              <a:rPr lang="en-CA" sz="2400" dirty="0" smtClean="0"/>
              <a:t>KFF </a:t>
            </a:r>
            <a:r>
              <a:rPr lang="en-CA" sz="2400" dirty="0"/>
              <a:t>data against </a:t>
            </a:r>
            <a:r>
              <a:rPr lang="en-CA" sz="2400" dirty="0" smtClean="0"/>
              <a:t>evidence </a:t>
            </a:r>
            <a:r>
              <a:rPr lang="en-CA" sz="2400" dirty="0"/>
              <a:t>in an FTK case </a:t>
            </a:r>
          </a:p>
          <a:p>
            <a:endParaRPr lang="en-CA" sz="2400" dirty="0" smtClean="0"/>
          </a:p>
          <a:p>
            <a:r>
              <a:rPr lang="en-CA" sz="2400" dirty="0"/>
              <a:t>KFF Import Utility – used to import </a:t>
            </a:r>
            <a:r>
              <a:rPr lang="en-CA" sz="2400" dirty="0" smtClean="0"/>
              <a:t>and index KFF data</a:t>
            </a:r>
          </a:p>
          <a:p>
            <a:endParaRPr lang="en-CA" sz="2400" dirty="0" smtClean="0"/>
          </a:p>
        </p:txBody>
      </p:sp>
      <p:sp>
        <p:nvSpPr>
          <p:cNvPr id="5" name="Footer Placeholder 4"/>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solidFill>
                  <a:srgbClr val="000000">
                    <a:tint val="75000"/>
                  </a:srgbClr>
                </a:solidFill>
              </a:rPr>
              <a:pPr>
                <a:defRPr/>
              </a:pPr>
              <a:t>39</a:t>
            </a:fld>
            <a:endParaRPr lang="en-US" dirty="0">
              <a:solidFill>
                <a:srgbClr val="000000">
                  <a:tint val="75000"/>
                </a:srgbClr>
              </a:solidFill>
            </a:endParaRPr>
          </a:p>
        </p:txBody>
      </p:sp>
    </p:spTree>
    <p:extLst>
      <p:ext uri="{BB962C8B-B14F-4D97-AF65-F5344CB8AC3E}">
        <p14:creationId xmlns:p14="http://schemas.microsoft.com/office/powerpoint/2010/main" val="3238523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Preserve information about the </a:t>
            </a:r>
            <a:r>
              <a:rPr lang="en-CA" dirty="0"/>
              <a:t>o</a:t>
            </a:r>
            <a:r>
              <a:rPr lang="en-CA" dirty="0" smtClean="0"/>
              <a:t>perating system and file system</a:t>
            </a:r>
            <a:endParaRPr lang="en-CA"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solidFill>
                  <a:srgbClr val="000000">
                    <a:tint val="75000"/>
                  </a:srgbClr>
                </a:solidFill>
              </a:rPr>
              <a:pPr>
                <a:defRPr/>
              </a:pPr>
              <a:t>4</a:t>
            </a:fld>
            <a:endParaRPr lang="en-US" dirty="0">
              <a:solidFill>
                <a:srgbClr val="000000">
                  <a:tint val="75000"/>
                </a:srgbClr>
              </a:solidFill>
            </a:endParaRPr>
          </a:p>
        </p:txBody>
      </p:sp>
      <p:pic>
        <p:nvPicPr>
          <p:cNvPr id="2050" name="Picture 2" descr="Image result for file syst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5" y="1490662"/>
            <a:ext cx="6629400" cy="320992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14400" y="4927511"/>
            <a:ext cx="7600950" cy="923330"/>
          </a:xfrm>
          <a:prstGeom prst="rect">
            <a:avLst/>
          </a:prstGeom>
          <a:noFill/>
        </p:spPr>
        <p:txBody>
          <a:bodyPr wrap="square" rtlCol="0">
            <a:spAutoFit/>
          </a:bodyPr>
          <a:lstStyle/>
          <a:p>
            <a:r>
              <a:rPr lang="en-CA" dirty="0" smtClean="0">
                <a:solidFill>
                  <a:srgbClr val="000000"/>
                </a:solidFill>
              </a:rPr>
              <a:t>Image source: Power Data Recovery: </a:t>
            </a:r>
            <a:r>
              <a:rPr lang="en-CA" dirty="0" smtClean="0">
                <a:solidFill>
                  <a:srgbClr val="000000"/>
                </a:solidFill>
                <a:hlinkClick r:id="rId4"/>
              </a:rPr>
              <a:t>https</a:t>
            </a:r>
            <a:r>
              <a:rPr lang="en-CA" dirty="0">
                <a:solidFill>
                  <a:srgbClr val="000000"/>
                </a:solidFill>
                <a:hlinkClick r:id="rId4"/>
              </a:rPr>
              <a:t>://</a:t>
            </a:r>
            <a:r>
              <a:rPr lang="en-CA" dirty="0" smtClean="0">
                <a:solidFill>
                  <a:srgbClr val="000000"/>
                </a:solidFill>
                <a:hlinkClick r:id="rId4"/>
              </a:rPr>
              <a:t>www.powerdatarecovery.com/hard-drive-recovery/volume-not-contain-recognized-file-system.html</a:t>
            </a:r>
            <a:r>
              <a:rPr lang="en-CA" dirty="0" smtClean="0">
                <a:solidFill>
                  <a:srgbClr val="000000"/>
                </a:solidFill>
              </a:rPr>
              <a:t>  </a:t>
            </a:r>
            <a:endParaRPr lang="en-CA" dirty="0">
              <a:solidFill>
                <a:srgbClr val="000000"/>
              </a:solidFill>
            </a:endParaRPr>
          </a:p>
        </p:txBody>
      </p:sp>
    </p:spTree>
    <p:extLst>
      <p:ext uri="{BB962C8B-B14F-4D97-AF65-F5344CB8AC3E}">
        <p14:creationId xmlns:p14="http://schemas.microsoft.com/office/powerpoint/2010/main" val="2019789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FTK – Known File Filter (KFF)</a:t>
            </a:r>
            <a:endParaRPr lang="en-CA" dirty="0"/>
          </a:p>
        </p:txBody>
      </p:sp>
      <p:sp>
        <p:nvSpPr>
          <p:cNvPr id="4" name="Text Placeholder 3"/>
          <p:cNvSpPr>
            <a:spLocks noGrp="1"/>
          </p:cNvSpPr>
          <p:nvPr>
            <p:ph idx="1"/>
          </p:nvPr>
        </p:nvSpPr>
        <p:spPr>
          <a:xfrm>
            <a:off x="914400" y="1281070"/>
            <a:ext cx="7600950" cy="4800600"/>
          </a:xfrm>
        </p:spPr>
        <p:txBody>
          <a:bodyPr/>
          <a:lstStyle/>
          <a:p>
            <a:endParaRPr lang="en-CA" sz="2400" dirty="0" smtClean="0"/>
          </a:p>
          <a:p>
            <a:endParaRPr lang="en-CA" sz="2400" dirty="0" smtClean="0"/>
          </a:p>
          <a:p>
            <a:endParaRPr lang="en-CA" sz="2400" dirty="0" smtClean="0"/>
          </a:p>
        </p:txBody>
      </p:sp>
      <p:sp>
        <p:nvSpPr>
          <p:cNvPr id="5" name="Footer Placeholder 4"/>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solidFill>
                  <a:srgbClr val="000000">
                    <a:tint val="75000"/>
                  </a:srgbClr>
                </a:solidFill>
              </a:rPr>
              <a:pPr>
                <a:defRPr/>
              </a:pPr>
              <a:t>40</a:t>
            </a:fld>
            <a:endParaRPr lang="en-US" dirty="0">
              <a:solidFill>
                <a:srgbClr val="000000">
                  <a:tint val="75000"/>
                </a:srgbClr>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173" y="1281070"/>
            <a:ext cx="6687403" cy="4802771"/>
          </a:xfrm>
          <a:prstGeom prst="rect">
            <a:avLst/>
          </a:prstGeom>
        </p:spPr>
      </p:pic>
      <p:sp>
        <p:nvSpPr>
          <p:cNvPr id="8" name="Rectangle 7"/>
          <p:cNvSpPr/>
          <p:nvPr/>
        </p:nvSpPr>
        <p:spPr>
          <a:xfrm>
            <a:off x="1460310" y="2634018"/>
            <a:ext cx="3057099" cy="6687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FFFFFF"/>
              </a:solidFill>
            </a:endParaRPr>
          </a:p>
        </p:txBody>
      </p:sp>
      <p:sp>
        <p:nvSpPr>
          <p:cNvPr id="9" name="Right Arrow 8"/>
          <p:cNvSpPr/>
          <p:nvPr/>
        </p:nvSpPr>
        <p:spPr>
          <a:xfrm rot="9777297">
            <a:off x="2016369" y="2620959"/>
            <a:ext cx="656492" cy="3048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FFFFFF"/>
              </a:solidFill>
            </a:endParaRPr>
          </a:p>
        </p:txBody>
      </p:sp>
    </p:spTree>
    <p:extLst>
      <p:ext uri="{BB962C8B-B14F-4D97-AF65-F5344CB8AC3E}">
        <p14:creationId xmlns:p14="http://schemas.microsoft.com/office/powerpoint/2010/main" val="28832892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Bill Freedman fonds filtered in FTK</a:t>
            </a:r>
            <a:endParaRPr lang="en-CA"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41</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662643740"/>
              </p:ext>
            </p:extLst>
          </p:nvPr>
        </p:nvGraphicFramePr>
        <p:xfrm>
          <a:off x="409433" y="1007978"/>
          <a:ext cx="8420668" cy="5135880"/>
        </p:xfrm>
        <a:graphic>
          <a:graphicData uri="http://schemas.openxmlformats.org/drawingml/2006/table">
            <a:tbl>
              <a:tblPr firstRow="1" bandRow="1">
                <a:tableStyleId>{5C22544A-7EE6-4342-B048-85BDC9FD1C3A}</a:tableStyleId>
              </a:tblPr>
              <a:tblGrid>
                <a:gridCol w="1883391">
                  <a:extLst>
                    <a:ext uri="{9D8B030D-6E8A-4147-A177-3AD203B41FA5}">
                      <a16:colId xmlns:a16="http://schemas.microsoft.com/office/drawing/2014/main" xmlns="" val="20000"/>
                    </a:ext>
                  </a:extLst>
                </a:gridCol>
                <a:gridCol w="3862316">
                  <a:extLst>
                    <a:ext uri="{9D8B030D-6E8A-4147-A177-3AD203B41FA5}">
                      <a16:colId xmlns:a16="http://schemas.microsoft.com/office/drawing/2014/main" xmlns="" val="20001"/>
                    </a:ext>
                  </a:extLst>
                </a:gridCol>
                <a:gridCol w="1405720">
                  <a:extLst>
                    <a:ext uri="{9D8B030D-6E8A-4147-A177-3AD203B41FA5}">
                      <a16:colId xmlns:a16="http://schemas.microsoft.com/office/drawing/2014/main" xmlns="" val="20002"/>
                    </a:ext>
                  </a:extLst>
                </a:gridCol>
                <a:gridCol w="1269241">
                  <a:extLst>
                    <a:ext uri="{9D8B030D-6E8A-4147-A177-3AD203B41FA5}">
                      <a16:colId xmlns:a16="http://schemas.microsoft.com/office/drawing/2014/main" xmlns="" val="20003"/>
                    </a:ext>
                  </a:extLst>
                </a:gridCol>
              </a:tblGrid>
              <a:tr h="370840">
                <a:tc>
                  <a:txBody>
                    <a:bodyPr/>
                    <a:lstStyle/>
                    <a:p>
                      <a:r>
                        <a:rPr lang="en-CA" sz="1800" dirty="0" smtClean="0"/>
                        <a:t>Filter</a:t>
                      </a:r>
                      <a:endParaRPr lang="en-CA" sz="1800" dirty="0"/>
                    </a:p>
                  </a:txBody>
                  <a:tcPr/>
                </a:tc>
                <a:tc>
                  <a:txBody>
                    <a:bodyPr/>
                    <a:lstStyle/>
                    <a:p>
                      <a:r>
                        <a:rPr lang="en-CA" sz="1800" dirty="0" smtClean="0"/>
                        <a:t>Description</a:t>
                      </a:r>
                      <a:endParaRPr lang="en-CA" sz="1800" dirty="0"/>
                    </a:p>
                  </a:txBody>
                  <a:tcPr/>
                </a:tc>
                <a:tc>
                  <a:txBody>
                    <a:bodyPr/>
                    <a:lstStyle/>
                    <a:p>
                      <a:r>
                        <a:rPr lang="en-CA" sz="1800" dirty="0" smtClean="0"/>
                        <a:t># of files</a:t>
                      </a:r>
                      <a:endParaRPr lang="en-CA" sz="1800" dirty="0"/>
                    </a:p>
                  </a:txBody>
                  <a:tcPr/>
                </a:tc>
                <a:tc>
                  <a:txBody>
                    <a:bodyPr/>
                    <a:lstStyle/>
                    <a:p>
                      <a:r>
                        <a:rPr lang="en-CA" sz="1800" dirty="0" smtClean="0"/>
                        <a:t>Size</a:t>
                      </a:r>
                      <a:endParaRPr lang="en-CA" sz="1800" dirty="0"/>
                    </a:p>
                  </a:txBody>
                  <a:tcPr/>
                </a:tc>
                <a:extLst>
                  <a:ext uri="{0D108BD9-81ED-4DB2-BD59-A6C34878D82A}">
                    <a16:rowId xmlns:a16="http://schemas.microsoft.com/office/drawing/2014/main" xmlns="" val="10000"/>
                  </a:ext>
                </a:extLst>
              </a:tr>
              <a:tr h="370840">
                <a:tc>
                  <a:txBody>
                    <a:bodyPr/>
                    <a:lstStyle/>
                    <a:p>
                      <a:r>
                        <a:rPr lang="en-CA" sz="1800" dirty="0" smtClean="0"/>
                        <a:t>Unfiltered</a:t>
                      </a:r>
                      <a:endParaRPr lang="en-CA" sz="1800" dirty="0"/>
                    </a:p>
                  </a:txBody>
                  <a:tcPr/>
                </a:tc>
                <a:tc>
                  <a:txBody>
                    <a:bodyPr/>
                    <a:lstStyle/>
                    <a:p>
                      <a:r>
                        <a:rPr lang="en-CA" sz="1800" dirty="0" smtClean="0"/>
                        <a:t>All files in case</a:t>
                      </a:r>
                      <a:endParaRPr lang="en-CA" sz="1800" dirty="0"/>
                    </a:p>
                  </a:txBody>
                  <a:tcPr/>
                </a:tc>
                <a:tc>
                  <a:txBody>
                    <a:bodyPr/>
                    <a:lstStyle/>
                    <a:p>
                      <a:r>
                        <a:rPr lang="en-CA" sz="1800" dirty="0" smtClean="0"/>
                        <a:t>26,651,084</a:t>
                      </a:r>
                      <a:endParaRPr lang="en-CA" sz="1800" dirty="0"/>
                    </a:p>
                  </a:txBody>
                  <a:tcPr/>
                </a:tc>
                <a:tc>
                  <a:txBody>
                    <a:bodyPr/>
                    <a:lstStyle/>
                    <a:p>
                      <a:r>
                        <a:rPr lang="en-CA" sz="1800" dirty="0" smtClean="0"/>
                        <a:t>3,568 GB</a:t>
                      </a:r>
                      <a:endParaRPr lang="en-CA" sz="1800" dirty="0"/>
                    </a:p>
                  </a:txBody>
                  <a:tcPr/>
                </a:tc>
                <a:extLst>
                  <a:ext uri="{0D108BD9-81ED-4DB2-BD59-A6C34878D82A}">
                    <a16:rowId xmlns:a16="http://schemas.microsoft.com/office/drawing/2014/main" xmlns="" val="10001"/>
                  </a:ext>
                </a:extLst>
              </a:tr>
              <a:tr h="370840">
                <a:tc>
                  <a:txBody>
                    <a:bodyPr/>
                    <a:lstStyle/>
                    <a:p>
                      <a:r>
                        <a:rPr lang="en-CA" sz="1800" dirty="0" smtClean="0"/>
                        <a:t>Primary</a:t>
                      </a:r>
                      <a:r>
                        <a:rPr lang="en-CA" sz="1800" baseline="0" dirty="0" smtClean="0"/>
                        <a:t> status</a:t>
                      </a:r>
                      <a:endParaRPr lang="en-CA" sz="18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CA" sz="1800" dirty="0" smtClean="0"/>
                        <a:t>Duplicate File indicator IS “Primary”</a:t>
                      </a:r>
                    </a:p>
                  </a:txBody>
                  <a:tcPr/>
                </a:tc>
                <a:tc>
                  <a:txBody>
                    <a:bodyPr/>
                    <a:lstStyle/>
                    <a:p>
                      <a:r>
                        <a:rPr lang="en-CA" sz="1800" dirty="0" smtClean="0"/>
                        <a:t>731,417</a:t>
                      </a:r>
                      <a:endParaRPr lang="en-CA" sz="1800" dirty="0"/>
                    </a:p>
                  </a:txBody>
                  <a:tcPr/>
                </a:tc>
                <a:tc>
                  <a:txBody>
                    <a:bodyPr/>
                    <a:lstStyle/>
                    <a:p>
                      <a:r>
                        <a:rPr lang="en-CA" sz="1800" dirty="0" smtClean="0"/>
                        <a:t>83.48 GB</a:t>
                      </a:r>
                      <a:endParaRPr lang="en-CA" sz="1800" dirty="0"/>
                    </a:p>
                  </a:txBody>
                  <a:tcPr/>
                </a:tc>
                <a:extLst>
                  <a:ext uri="{0D108BD9-81ED-4DB2-BD59-A6C34878D82A}">
                    <a16:rowId xmlns:a16="http://schemas.microsoft.com/office/drawing/2014/main" xmlns="" val="10002"/>
                  </a:ext>
                </a:extLst>
              </a:tr>
              <a:tr h="370840">
                <a:tc>
                  <a:txBody>
                    <a:bodyPr/>
                    <a:lstStyle/>
                    <a:p>
                      <a:r>
                        <a:rPr lang="en-CA" sz="1800" dirty="0" smtClean="0"/>
                        <a:t>Secondary status</a:t>
                      </a:r>
                      <a:endParaRPr lang="en-CA" sz="18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CA" sz="1800" dirty="0" smtClean="0"/>
                        <a:t>Duplicate File indicator IS</a:t>
                      </a:r>
                      <a:r>
                        <a:rPr lang="en-CA" sz="1800" baseline="0" dirty="0" smtClean="0"/>
                        <a:t> </a:t>
                      </a:r>
                      <a:r>
                        <a:rPr lang="en-CA" sz="1800" dirty="0" smtClean="0"/>
                        <a:t>“Secondary”</a:t>
                      </a:r>
                    </a:p>
                  </a:txBody>
                  <a:tcPr/>
                </a:tc>
                <a:tc>
                  <a:txBody>
                    <a:bodyPr/>
                    <a:lstStyle/>
                    <a:p>
                      <a:r>
                        <a:rPr lang="en-CA" sz="1800" dirty="0" smtClean="0"/>
                        <a:t>16,569,218</a:t>
                      </a:r>
                      <a:endParaRPr lang="en-CA" sz="1800" dirty="0"/>
                    </a:p>
                  </a:txBody>
                  <a:tcPr/>
                </a:tc>
                <a:tc>
                  <a:txBody>
                    <a:bodyPr/>
                    <a:lstStyle/>
                    <a:p>
                      <a:r>
                        <a:rPr lang="en-CA" sz="1800" dirty="0" smtClean="0"/>
                        <a:t>271.5 GB</a:t>
                      </a:r>
                      <a:endParaRPr lang="en-CA" sz="1800" dirty="0"/>
                    </a:p>
                  </a:txBody>
                  <a:tcPr/>
                </a:tc>
                <a:extLst>
                  <a:ext uri="{0D108BD9-81ED-4DB2-BD59-A6C34878D82A}">
                    <a16:rowId xmlns:a16="http://schemas.microsoft.com/office/drawing/2014/main" xmlns="" val="10003"/>
                  </a:ext>
                </a:extLst>
              </a:tr>
              <a:tr h="370840">
                <a:tc>
                  <a:txBody>
                    <a:bodyPr/>
                    <a:lstStyle/>
                    <a:p>
                      <a:r>
                        <a:rPr lang="en-CA" sz="1800" dirty="0" smtClean="0"/>
                        <a:t>KFF Ignore</a:t>
                      </a:r>
                      <a:endParaRPr lang="en-CA" sz="1800" dirty="0"/>
                    </a:p>
                  </a:txBody>
                  <a:tcPr/>
                </a:tc>
                <a:tc>
                  <a:txBody>
                    <a:bodyPr/>
                    <a:lstStyle/>
                    <a:p>
                      <a:r>
                        <a:rPr lang="en-CA" sz="1800" dirty="0" smtClean="0"/>
                        <a:t>Match</a:t>
                      </a:r>
                      <a:r>
                        <a:rPr lang="en-CA" sz="1800" baseline="0" dirty="0" smtClean="0"/>
                        <a:t> all files where KFF status IS “Ignore”</a:t>
                      </a:r>
                      <a:endParaRPr lang="en-CA" sz="1800" dirty="0"/>
                    </a:p>
                  </a:txBody>
                  <a:tcPr/>
                </a:tc>
                <a:tc>
                  <a:txBody>
                    <a:bodyPr/>
                    <a:lstStyle/>
                    <a:p>
                      <a:r>
                        <a:rPr lang="en-CA" sz="1800" dirty="0" smtClean="0"/>
                        <a:t>2,548,119</a:t>
                      </a:r>
                      <a:endParaRPr lang="en-CA" sz="1800" dirty="0"/>
                    </a:p>
                  </a:txBody>
                  <a:tcPr/>
                </a:tc>
                <a:tc>
                  <a:txBody>
                    <a:bodyPr/>
                    <a:lstStyle/>
                    <a:p>
                      <a:r>
                        <a:rPr lang="en-CA" sz="1800" dirty="0" smtClean="0"/>
                        <a:t>44.29 GB</a:t>
                      </a:r>
                      <a:endParaRPr lang="en-CA" sz="1800" dirty="0"/>
                    </a:p>
                  </a:txBody>
                  <a:tcPr/>
                </a:tc>
                <a:extLst>
                  <a:ext uri="{0D108BD9-81ED-4DB2-BD59-A6C34878D82A}">
                    <a16:rowId xmlns:a16="http://schemas.microsoft.com/office/drawing/2014/main" xmlns="" val="10004"/>
                  </a:ext>
                </a:extLst>
              </a:tr>
              <a:tr h="370840">
                <a:tc>
                  <a:txBody>
                    <a:bodyPr/>
                    <a:lstStyle/>
                    <a:p>
                      <a:r>
                        <a:rPr lang="en-CA" sz="1800" dirty="0" smtClean="0"/>
                        <a:t>No KFF Ignore</a:t>
                      </a:r>
                      <a:endParaRPr lang="en-CA" sz="1800" dirty="0"/>
                    </a:p>
                  </a:txBody>
                  <a:tcPr/>
                </a:tc>
                <a:tc>
                  <a:txBody>
                    <a:bodyPr/>
                    <a:lstStyle/>
                    <a:p>
                      <a:r>
                        <a:rPr lang="en-CA" sz="1800" dirty="0" smtClean="0"/>
                        <a:t>Match all files where KFF status</a:t>
                      </a:r>
                      <a:r>
                        <a:rPr lang="en-CA" sz="1800" baseline="0" dirty="0" smtClean="0"/>
                        <a:t> IS NOT “Ignore” + KFF status IS “Not checked”</a:t>
                      </a:r>
                      <a:endParaRPr lang="en-CA" sz="1800" dirty="0"/>
                    </a:p>
                  </a:txBody>
                  <a:tcPr/>
                </a:tc>
                <a:tc>
                  <a:txBody>
                    <a:bodyPr/>
                    <a:lstStyle/>
                    <a:p>
                      <a:r>
                        <a:rPr lang="en-CA" sz="1800" dirty="0" smtClean="0"/>
                        <a:t>24,102,965</a:t>
                      </a:r>
                      <a:endParaRPr lang="en-CA" sz="1800" dirty="0"/>
                    </a:p>
                  </a:txBody>
                  <a:tcPr/>
                </a:tc>
                <a:tc>
                  <a:txBody>
                    <a:bodyPr/>
                    <a:lstStyle/>
                    <a:p>
                      <a:r>
                        <a:rPr lang="en-CA" sz="1800" dirty="0" smtClean="0"/>
                        <a:t>3524 GB</a:t>
                      </a:r>
                      <a:endParaRPr lang="en-CA" sz="1800" dirty="0"/>
                    </a:p>
                  </a:txBody>
                  <a:tcPr/>
                </a:tc>
                <a:extLst>
                  <a:ext uri="{0D108BD9-81ED-4DB2-BD59-A6C34878D82A}">
                    <a16:rowId xmlns:a16="http://schemas.microsoft.com/office/drawing/2014/main" xmlns="" val="10005"/>
                  </a:ext>
                </a:extLst>
              </a:tr>
              <a:tr h="370840">
                <a:tc>
                  <a:txBody>
                    <a:bodyPr/>
                    <a:lstStyle/>
                    <a:p>
                      <a:r>
                        <a:rPr lang="en-CA" sz="1800" dirty="0" smtClean="0"/>
                        <a:t>Primary</a:t>
                      </a:r>
                      <a:r>
                        <a:rPr lang="en-CA" sz="1800" baseline="0" dirty="0" smtClean="0"/>
                        <a:t> status + No KFF Ignore</a:t>
                      </a:r>
                      <a:endParaRPr lang="en-CA" sz="1800" dirty="0"/>
                    </a:p>
                  </a:txBody>
                  <a:tcPr/>
                </a:tc>
                <a:tc>
                  <a:txBody>
                    <a:bodyPr/>
                    <a:lstStyle/>
                    <a:p>
                      <a:r>
                        <a:rPr lang="en-CA" sz="1800" dirty="0" smtClean="0"/>
                        <a:t>Match all files where duplicate</a:t>
                      </a:r>
                      <a:r>
                        <a:rPr lang="en-CA" sz="1800" baseline="0" dirty="0" smtClean="0"/>
                        <a:t> file indicator IS “Primary” + KFF status IS NOT “Ignore”</a:t>
                      </a:r>
                      <a:endParaRPr lang="en-CA" sz="1800" dirty="0"/>
                    </a:p>
                  </a:txBody>
                  <a:tcPr/>
                </a:tc>
                <a:tc>
                  <a:txBody>
                    <a:bodyPr/>
                    <a:lstStyle/>
                    <a:p>
                      <a:r>
                        <a:rPr lang="en-CA" sz="1800" dirty="0" smtClean="0"/>
                        <a:t>626,351</a:t>
                      </a:r>
                      <a:endParaRPr lang="en-CA" sz="1800" dirty="0"/>
                    </a:p>
                  </a:txBody>
                  <a:tcPr/>
                </a:tc>
                <a:tc>
                  <a:txBody>
                    <a:bodyPr/>
                    <a:lstStyle/>
                    <a:p>
                      <a:r>
                        <a:rPr lang="en-CA" sz="1800" dirty="0" smtClean="0"/>
                        <a:t>71.95 GB</a:t>
                      </a:r>
                      <a:endParaRPr lang="en-CA" sz="1800" dirty="0"/>
                    </a:p>
                  </a:txBody>
                  <a:tcPr/>
                </a:tc>
                <a:extLst>
                  <a:ext uri="{0D108BD9-81ED-4DB2-BD59-A6C34878D82A}">
                    <a16:rowId xmlns:a16="http://schemas.microsoft.com/office/drawing/2014/main" xmlns="" val="10006"/>
                  </a:ext>
                </a:extLst>
              </a:tr>
              <a:tr h="370840">
                <a:tc>
                  <a:txBody>
                    <a:bodyPr/>
                    <a:lstStyle/>
                    <a:p>
                      <a:r>
                        <a:rPr lang="en-CA" sz="1800" dirty="0" smtClean="0"/>
                        <a:t>Actual files + Primary status</a:t>
                      </a:r>
                      <a:r>
                        <a:rPr lang="en-CA" sz="1800" baseline="0" dirty="0" smtClean="0"/>
                        <a:t> + No KFF Ignore</a:t>
                      </a:r>
                      <a:endParaRPr lang="en-CA" sz="18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CA" sz="1800" dirty="0" smtClean="0"/>
                        <a:t>Match</a:t>
                      </a:r>
                      <a:r>
                        <a:rPr lang="en-CA" sz="1800" baseline="0" dirty="0" smtClean="0"/>
                        <a:t> all d</a:t>
                      </a:r>
                      <a:r>
                        <a:rPr lang="en-CA" sz="1800" dirty="0" smtClean="0"/>
                        <a:t>isk-bound files where duplicate file indicator IS “Primary” + KFF status</a:t>
                      </a:r>
                      <a:r>
                        <a:rPr lang="en-CA" sz="1800" baseline="0" dirty="0" smtClean="0"/>
                        <a:t> IS NOT “Ignore”</a:t>
                      </a:r>
                      <a:endParaRPr lang="en-CA" sz="1800" dirty="0" smtClean="0"/>
                    </a:p>
                  </a:txBody>
                  <a:tcPr/>
                </a:tc>
                <a:tc>
                  <a:txBody>
                    <a:bodyPr/>
                    <a:lstStyle/>
                    <a:p>
                      <a:r>
                        <a:rPr lang="en-CA" sz="1800" dirty="0" smtClean="0"/>
                        <a:t>103,412</a:t>
                      </a:r>
                      <a:endParaRPr lang="en-CA" sz="1800" dirty="0"/>
                    </a:p>
                  </a:txBody>
                  <a:tcPr/>
                </a:tc>
                <a:tc>
                  <a:txBody>
                    <a:bodyPr/>
                    <a:lstStyle/>
                    <a:p>
                      <a:r>
                        <a:rPr lang="en-CA" sz="1800" dirty="0" smtClean="0"/>
                        <a:t>61.81 GB</a:t>
                      </a:r>
                      <a:endParaRPr lang="en-CA" sz="1800" dirty="0"/>
                    </a:p>
                  </a:txBody>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26889600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Research challenges and next steps</a:t>
            </a:r>
            <a:endParaRPr lang="en-CA" dirty="0"/>
          </a:p>
        </p:txBody>
      </p:sp>
      <p:sp>
        <p:nvSpPr>
          <p:cNvPr id="3" name="Content Placeholder 2"/>
          <p:cNvSpPr>
            <a:spLocks noGrp="1"/>
          </p:cNvSpPr>
          <p:nvPr>
            <p:ph idx="1"/>
          </p:nvPr>
        </p:nvSpPr>
        <p:spPr/>
        <p:txBody>
          <a:bodyPr/>
          <a:lstStyle/>
          <a:p>
            <a:r>
              <a:rPr lang="en-CA" sz="2400" dirty="0" smtClean="0"/>
              <a:t>Finish processing Bill Freedman fonds and preparing paper and electronic records for monetary appraisal</a:t>
            </a:r>
            <a:br>
              <a:rPr lang="en-CA" sz="2400" dirty="0" smtClean="0"/>
            </a:br>
            <a:endParaRPr lang="en-CA" sz="2400" dirty="0" smtClean="0"/>
          </a:p>
          <a:p>
            <a:r>
              <a:rPr lang="en-CA" sz="2400" dirty="0" smtClean="0"/>
              <a:t>Develop Privacy and Confidential Information Assessment Tool</a:t>
            </a:r>
            <a:br>
              <a:rPr lang="en-CA" sz="2400" dirty="0" smtClean="0"/>
            </a:br>
            <a:endParaRPr lang="en-CA" sz="2400" dirty="0" smtClean="0"/>
          </a:p>
          <a:p>
            <a:r>
              <a:rPr lang="en-CA" sz="2400" dirty="0" smtClean="0"/>
              <a:t>Finish Digital Forensics Lab manual </a:t>
            </a:r>
            <a:br>
              <a:rPr lang="en-CA" sz="2400" dirty="0" smtClean="0"/>
            </a:br>
            <a:endParaRPr lang="en-CA" sz="2400" dirty="0" smtClean="0"/>
          </a:p>
          <a:p>
            <a:r>
              <a:rPr lang="en-CA" sz="2400" dirty="0"/>
              <a:t>Create forensic images of </a:t>
            </a:r>
            <a:r>
              <a:rPr lang="en-CA" sz="2400" dirty="0" smtClean="0"/>
              <a:t>storage media </a:t>
            </a:r>
            <a:r>
              <a:rPr lang="en-CA" sz="2400" dirty="0"/>
              <a:t>identified during Digital Archives Collection </a:t>
            </a:r>
            <a:r>
              <a:rPr lang="en-CA" sz="2400" dirty="0" smtClean="0"/>
              <a:t>Assessment</a:t>
            </a:r>
            <a:br>
              <a:rPr lang="en-CA" sz="2400" dirty="0" smtClean="0"/>
            </a:br>
            <a:endParaRPr lang="en-CA" sz="2400" dirty="0" smtClean="0"/>
          </a:p>
          <a:p>
            <a:r>
              <a:rPr lang="en-CA" sz="2400" dirty="0" smtClean="0"/>
              <a:t>Finish one thing…</a:t>
            </a:r>
          </a:p>
          <a:p>
            <a:endParaRPr lang="en-CA" sz="2400" dirty="0" smtClean="0"/>
          </a:p>
          <a:p>
            <a:endParaRPr lang="en-CA" sz="2400" dirty="0" smtClean="0"/>
          </a:p>
          <a:p>
            <a:endParaRPr lang="en-CA" sz="2400"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42</a:t>
            </a:fld>
            <a:endParaRPr lang="en-US" dirty="0"/>
          </a:p>
        </p:txBody>
      </p:sp>
    </p:spTree>
    <p:extLst>
      <p:ext uri="{BB962C8B-B14F-4D97-AF65-F5344CB8AC3E}">
        <p14:creationId xmlns:p14="http://schemas.microsoft.com/office/powerpoint/2010/main" val="4617889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Digital forensics concepts in context</a:t>
            </a:r>
            <a:endParaRPr lang="en-C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65302546"/>
              </p:ext>
            </p:extLst>
          </p:nvPr>
        </p:nvGraphicFramePr>
        <p:xfrm>
          <a:off x="914400" y="1206500"/>
          <a:ext cx="7600950" cy="4454267"/>
        </p:xfrm>
        <a:graphic>
          <a:graphicData uri="http://schemas.openxmlformats.org/drawingml/2006/table">
            <a:tbl>
              <a:tblPr firstRow="1" bandRow="1">
                <a:tableStyleId>{5C22544A-7EE6-4342-B048-85BDC9FD1C3A}</a:tableStyleId>
              </a:tblPr>
              <a:tblGrid>
                <a:gridCol w="2016690"/>
                <a:gridCol w="2167003"/>
                <a:gridCol w="3417257"/>
              </a:tblGrid>
              <a:tr h="584380">
                <a:tc>
                  <a:txBody>
                    <a:bodyPr/>
                    <a:lstStyle/>
                    <a:p>
                      <a:r>
                        <a:rPr lang="en-CA" sz="1800" dirty="0" smtClean="0"/>
                        <a:t>Concept</a:t>
                      </a:r>
                      <a:endParaRPr lang="en-CA" sz="1800" dirty="0"/>
                    </a:p>
                  </a:txBody>
                  <a:tcPr/>
                </a:tc>
                <a:tc>
                  <a:txBody>
                    <a:bodyPr/>
                    <a:lstStyle/>
                    <a:p>
                      <a:r>
                        <a:rPr lang="en-CA" sz="1800" dirty="0" smtClean="0"/>
                        <a:t>Law enforcement</a:t>
                      </a:r>
                      <a:endParaRPr lang="en-CA" sz="1800" dirty="0"/>
                    </a:p>
                  </a:txBody>
                  <a:tcPr/>
                </a:tc>
                <a:tc>
                  <a:txBody>
                    <a:bodyPr/>
                    <a:lstStyle/>
                    <a:p>
                      <a:r>
                        <a:rPr lang="en-CA" sz="1800" dirty="0" smtClean="0"/>
                        <a:t>Libraries</a:t>
                      </a:r>
                      <a:r>
                        <a:rPr lang="en-CA" sz="1800" baseline="0" dirty="0" smtClean="0"/>
                        <a:t>, archives, and museums</a:t>
                      </a:r>
                      <a:endParaRPr lang="en-CA" sz="1800" dirty="0"/>
                    </a:p>
                  </a:txBody>
                  <a:tcPr/>
                </a:tc>
              </a:tr>
              <a:tr h="823445">
                <a:tc>
                  <a:txBody>
                    <a:bodyPr/>
                    <a:lstStyle/>
                    <a:p>
                      <a:r>
                        <a:rPr lang="en-CA" sz="1800" dirty="0" smtClean="0"/>
                        <a:t>Chain of custody</a:t>
                      </a:r>
                      <a:endParaRPr lang="en-CA" sz="1800" dirty="0"/>
                    </a:p>
                  </a:txBody>
                  <a:tcPr/>
                </a:tc>
                <a:tc>
                  <a:txBody>
                    <a:bodyPr/>
                    <a:lstStyle/>
                    <a:p>
                      <a:r>
                        <a:rPr lang="en-CA" sz="1800" dirty="0" smtClean="0"/>
                        <a:t>Incident response, investigation</a:t>
                      </a:r>
                      <a:endParaRPr lang="en-CA" sz="1800" dirty="0"/>
                    </a:p>
                  </a:txBody>
                  <a:tcPr/>
                </a:tc>
                <a:tc>
                  <a:txBody>
                    <a:bodyPr/>
                    <a:lstStyle/>
                    <a:p>
                      <a:r>
                        <a:rPr lang="en-CA" sz="1800" dirty="0" smtClean="0"/>
                        <a:t>Acquire, appraise, and </a:t>
                      </a:r>
                      <a:r>
                        <a:rPr lang="en-CA" sz="1800" baseline="0" dirty="0" smtClean="0"/>
                        <a:t>preserve data in accordance with accepted archival practice</a:t>
                      </a:r>
                      <a:endParaRPr lang="en-CA" sz="1800" dirty="0"/>
                    </a:p>
                  </a:txBody>
                  <a:tcPr/>
                </a:tc>
              </a:tr>
              <a:tr h="823445">
                <a:tc>
                  <a:txBody>
                    <a:bodyPr/>
                    <a:lstStyle/>
                    <a:p>
                      <a:r>
                        <a:rPr lang="en-CA" sz="1800" dirty="0" smtClean="0"/>
                        <a:t>Private</a:t>
                      </a:r>
                      <a:r>
                        <a:rPr lang="en-CA" sz="1800" baseline="0" dirty="0" smtClean="0"/>
                        <a:t> data / personal information</a:t>
                      </a:r>
                      <a:endParaRPr lang="en-CA" sz="1800" dirty="0"/>
                    </a:p>
                  </a:txBody>
                  <a:tcPr/>
                </a:tc>
                <a:tc>
                  <a:txBody>
                    <a:bodyPr/>
                    <a:lstStyle/>
                    <a:p>
                      <a:r>
                        <a:rPr lang="en-CA" sz="1800" dirty="0" smtClean="0"/>
                        <a:t>Exploited for prosecution</a:t>
                      </a:r>
                      <a:endParaRPr lang="en-CA" sz="1800" dirty="0"/>
                    </a:p>
                  </a:txBody>
                  <a:tcPr/>
                </a:tc>
                <a:tc>
                  <a:txBody>
                    <a:bodyPr/>
                    <a:lstStyle/>
                    <a:p>
                      <a:r>
                        <a:rPr lang="en-CA" sz="1800" dirty="0" smtClean="0"/>
                        <a:t>Identified</a:t>
                      </a:r>
                      <a:r>
                        <a:rPr lang="en-CA" sz="1800" baseline="0" dirty="0" smtClean="0"/>
                        <a:t> and r</a:t>
                      </a:r>
                      <a:r>
                        <a:rPr lang="en-CA" sz="1800" dirty="0" smtClean="0"/>
                        <a:t>edacted</a:t>
                      </a:r>
                      <a:r>
                        <a:rPr lang="en-CA" sz="1800" baseline="0" dirty="0" smtClean="0"/>
                        <a:t> to protect privacy and comply with legislation</a:t>
                      </a:r>
                      <a:endParaRPr lang="en-CA" sz="1800" dirty="0"/>
                    </a:p>
                  </a:txBody>
                  <a:tcPr/>
                </a:tc>
              </a:tr>
              <a:tr h="823445">
                <a:tc>
                  <a:txBody>
                    <a:bodyPr/>
                    <a:lstStyle/>
                    <a:p>
                      <a:r>
                        <a:rPr lang="en-CA" sz="1800" dirty="0" smtClean="0"/>
                        <a:t>Storage</a:t>
                      </a:r>
                      <a:endParaRPr lang="en-CA" sz="1800" dirty="0"/>
                    </a:p>
                  </a:txBody>
                  <a:tcPr/>
                </a:tc>
                <a:tc>
                  <a:txBody>
                    <a:bodyPr/>
                    <a:lstStyle/>
                    <a:p>
                      <a:r>
                        <a:rPr lang="en-CA" sz="1800" dirty="0" smtClean="0"/>
                        <a:t>Secure</a:t>
                      </a:r>
                      <a:r>
                        <a:rPr lang="en-CA" sz="1800" baseline="0" dirty="0" smtClean="0"/>
                        <a:t> storage of digital evidence</a:t>
                      </a:r>
                      <a:endParaRPr lang="en-CA" sz="1800" dirty="0"/>
                    </a:p>
                  </a:txBody>
                  <a:tcPr/>
                </a:tc>
                <a:tc>
                  <a:txBody>
                    <a:bodyPr/>
                    <a:lstStyle/>
                    <a:p>
                      <a:r>
                        <a:rPr lang="en-CA" sz="1800" dirty="0" smtClean="0"/>
                        <a:t>Long-term storage of digital objects in accordance with TDR</a:t>
                      </a:r>
                      <a:r>
                        <a:rPr lang="en-CA" sz="1800" baseline="0" dirty="0" smtClean="0"/>
                        <a:t> standards</a:t>
                      </a:r>
                      <a:endParaRPr lang="en-CA" sz="1800" dirty="0"/>
                    </a:p>
                  </a:txBody>
                  <a:tcPr/>
                </a:tc>
              </a:tr>
              <a:tr h="5843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CA" sz="1800" dirty="0" smtClean="0"/>
                        <a:t>Access to information</a:t>
                      </a:r>
                    </a:p>
                  </a:txBody>
                  <a:tcPr/>
                </a:tc>
                <a:tc>
                  <a:txBody>
                    <a:bodyPr/>
                    <a:lstStyle/>
                    <a:p>
                      <a:r>
                        <a:rPr lang="en-CA" sz="1800" dirty="0" smtClean="0"/>
                        <a:t>Who</a:t>
                      </a:r>
                      <a:r>
                        <a:rPr lang="en-CA" sz="1800" baseline="0" dirty="0" smtClean="0"/>
                        <a:t> is entitled to see the evidence?</a:t>
                      </a:r>
                      <a:endParaRPr lang="en-CA" sz="1800" dirty="0"/>
                    </a:p>
                  </a:txBody>
                  <a:tcPr/>
                </a:tc>
                <a:tc>
                  <a:txBody>
                    <a:bodyPr/>
                    <a:lstStyle/>
                    <a:p>
                      <a:r>
                        <a:rPr lang="en-CA" sz="1800" dirty="0" smtClean="0"/>
                        <a:t>Who is entitle</a:t>
                      </a:r>
                      <a:r>
                        <a:rPr lang="en-CA" sz="1800" baseline="0" dirty="0" smtClean="0"/>
                        <a:t>d to see the digital heritage collections?</a:t>
                      </a:r>
                      <a:endParaRPr lang="en-CA" sz="1800" dirty="0"/>
                    </a:p>
                  </a:txBody>
                  <a:tcPr/>
                </a:tc>
              </a:tr>
              <a:tr h="430907">
                <a:tc>
                  <a:txBody>
                    <a:bodyPr/>
                    <a:lstStyle/>
                    <a:p>
                      <a:r>
                        <a:rPr lang="en-CA" sz="1800" dirty="0" smtClean="0"/>
                        <a:t>Constraints</a:t>
                      </a:r>
                      <a:endParaRPr lang="en-CA" sz="1800" dirty="0"/>
                    </a:p>
                  </a:txBody>
                  <a:tcPr/>
                </a:tc>
                <a:tc>
                  <a:txBody>
                    <a:bodyPr/>
                    <a:lstStyle/>
                    <a:p>
                      <a:r>
                        <a:rPr lang="en-CA" sz="1800" dirty="0" smtClean="0"/>
                        <a:t>Time to trial</a:t>
                      </a:r>
                      <a:endParaRPr lang="en-CA" sz="1800" dirty="0"/>
                    </a:p>
                  </a:txBody>
                  <a:tcPr/>
                </a:tc>
                <a:tc>
                  <a:txBody>
                    <a:bodyPr/>
                    <a:lstStyle/>
                    <a:p>
                      <a:r>
                        <a:rPr lang="en-CA" sz="1800" dirty="0" smtClean="0"/>
                        <a:t>Collections backlogs</a:t>
                      </a:r>
                      <a:endParaRPr lang="en-CA" sz="1800" dirty="0"/>
                    </a:p>
                  </a:txBody>
                  <a:tcPr/>
                </a:tc>
              </a:tr>
            </a:tbl>
          </a:graphicData>
        </a:graphic>
      </p:graphicFrame>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5</a:t>
            </a:fld>
            <a:endParaRPr lang="en-US" dirty="0"/>
          </a:p>
        </p:txBody>
      </p:sp>
      <p:sp>
        <p:nvSpPr>
          <p:cNvPr id="7" name="Rectangle 6"/>
          <p:cNvSpPr/>
          <p:nvPr/>
        </p:nvSpPr>
        <p:spPr>
          <a:xfrm>
            <a:off x="914400" y="5734400"/>
            <a:ext cx="7600950" cy="461665"/>
          </a:xfrm>
          <a:prstGeom prst="rect">
            <a:avLst/>
          </a:prstGeom>
        </p:spPr>
        <p:txBody>
          <a:bodyPr wrap="square">
            <a:spAutoFit/>
          </a:bodyPr>
          <a:lstStyle/>
          <a:p>
            <a:r>
              <a:rPr lang="en-CA" sz="1200" dirty="0" smtClean="0"/>
              <a:t>Adapted from: </a:t>
            </a:r>
            <a:r>
              <a:rPr lang="en-CA" sz="1200" dirty="0"/>
              <a:t>Kam Woods, Preservation, Privacy, and Access: Enhancing Digital Curation Workflows with Forensic Analysis (March 21, 2017): </a:t>
            </a:r>
            <a:r>
              <a:rPr lang="en-CA" sz="1200" dirty="0">
                <a:hlinkClick r:id="rId2"/>
              </a:rPr>
              <a:t>http://wiki.bitcurator.net/downloads/kwoods-unc-digpres-v12.pdf</a:t>
            </a:r>
            <a:r>
              <a:rPr lang="en-CA" sz="1200" dirty="0"/>
              <a:t> </a:t>
            </a:r>
          </a:p>
        </p:txBody>
      </p:sp>
      <p:sp>
        <p:nvSpPr>
          <p:cNvPr id="3" name="Rectangle 2"/>
          <p:cNvSpPr/>
          <p:nvPr/>
        </p:nvSpPr>
        <p:spPr>
          <a:xfrm>
            <a:off x="914400" y="2725272"/>
            <a:ext cx="7600950" cy="950258"/>
          </a:xfrm>
          <a:prstGeom prst="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801215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concerns in digital forensics</a:t>
            </a:r>
            <a:endParaRPr lang="en-US" dirty="0"/>
          </a:p>
        </p:txBody>
      </p:sp>
      <p:sp>
        <p:nvSpPr>
          <p:cNvPr id="4" name="Text Placeholder 3"/>
          <p:cNvSpPr>
            <a:spLocks noGrp="1"/>
          </p:cNvSpPr>
          <p:nvPr>
            <p:ph idx="1"/>
          </p:nvPr>
        </p:nvSpPr>
        <p:spPr>
          <a:xfrm>
            <a:off x="914400" y="1281070"/>
            <a:ext cx="7600950" cy="4800600"/>
          </a:xfrm>
        </p:spPr>
        <p:txBody>
          <a:bodyPr/>
          <a:lstStyle/>
          <a:p>
            <a:r>
              <a:rPr lang="en-US" sz="2400" dirty="0" smtClean="0"/>
              <a:t>Investigations reveal passwords, encryption keys, images, personally identifying information, etc.</a:t>
            </a:r>
          </a:p>
          <a:p>
            <a:pPr marL="0" indent="0">
              <a:buNone/>
            </a:pPr>
            <a:endParaRPr lang="en-US" sz="2400" dirty="0" smtClean="0"/>
          </a:p>
          <a:p>
            <a:r>
              <a:rPr lang="en-US" sz="2400" dirty="0" smtClean="0"/>
              <a:t>Scope of investigation</a:t>
            </a:r>
            <a:br>
              <a:rPr lang="en-US" sz="2400" dirty="0" smtClean="0"/>
            </a:br>
            <a:endParaRPr lang="en-US" sz="2400" dirty="0" smtClean="0"/>
          </a:p>
          <a:p>
            <a:r>
              <a:rPr lang="en-US" sz="2400" dirty="0" smtClean="0"/>
              <a:t>Legal requirements</a:t>
            </a:r>
            <a:br>
              <a:rPr lang="en-US" sz="2400" dirty="0" smtClean="0"/>
            </a:br>
            <a:endParaRPr lang="en-US" sz="2400" dirty="0" smtClean="0"/>
          </a:p>
          <a:p>
            <a:r>
              <a:rPr lang="en-US" sz="2400" dirty="0" smtClean="0"/>
              <a:t>Balance between protecting privacy and conducting complete investigations</a:t>
            </a:r>
            <a:br>
              <a:rPr lang="en-US" sz="2400" dirty="0" smtClean="0"/>
            </a:br>
            <a:endParaRPr lang="en-US" sz="2400" dirty="0" smtClean="0"/>
          </a:p>
          <a:p>
            <a:r>
              <a:rPr lang="en-US" sz="2400" dirty="0" smtClean="0"/>
              <a:t>Lack of awareness or concern about privacy</a:t>
            </a:r>
            <a:br>
              <a:rPr lang="en-US" sz="2400" dirty="0" smtClean="0"/>
            </a:br>
            <a:endParaRPr lang="en-US" sz="2400" dirty="0" smtClean="0"/>
          </a:p>
          <a:p>
            <a:r>
              <a:rPr lang="en-US" sz="2400" dirty="0" smtClean="0"/>
              <a:t>Lack of standardized ethical principles</a:t>
            </a:r>
            <a:endParaRPr lang="en-US" sz="2400" dirty="0"/>
          </a:p>
        </p:txBody>
      </p:sp>
      <p:sp>
        <p:nvSpPr>
          <p:cNvPr id="5" name="Footer Placeholder 4"/>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pPr>
                <a:defRPr/>
              </a:pPr>
              <a:t>6</a:t>
            </a:fld>
            <a:endParaRPr lang="en-US" dirty="0"/>
          </a:p>
        </p:txBody>
      </p:sp>
    </p:spTree>
    <p:extLst>
      <p:ext uri="{BB962C8B-B14F-4D97-AF65-F5344CB8AC3E}">
        <p14:creationId xmlns:p14="http://schemas.microsoft.com/office/powerpoint/2010/main" val="25913865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solutions in digital forensics</a:t>
            </a:r>
            <a:endParaRPr lang="en-US" dirty="0"/>
          </a:p>
        </p:txBody>
      </p:sp>
      <p:sp>
        <p:nvSpPr>
          <p:cNvPr id="5" name="Footer Placeholder 4"/>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pPr>
                <a:defRPr/>
              </a:pPr>
              <a:t>7</a:t>
            </a:fld>
            <a:endParaRPr lang="en-US" dirty="0"/>
          </a:p>
        </p:txBody>
      </p:sp>
      <p:pic>
        <p:nvPicPr>
          <p:cNvPr id="7" name="Picture 6"/>
          <p:cNvPicPr>
            <a:picLocks noChangeAspect="1"/>
          </p:cNvPicPr>
          <p:nvPr/>
        </p:nvPicPr>
        <p:blipFill>
          <a:blip r:embed="rId3"/>
          <a:stretch>
            <a:fillRect/>
          </a:stretch>
        </p:blipFill>
        <p:spPr>
          <a:xfrm>
            <a:off x="1737346" y="1035797"/>
            <a:ext cx="5955055" cy="4626887"/>
          </a:xfrm>
          <a:prstGeom prst="rect">
            <a:avLst/>
          </a:prstGeom>
        </p:spPr>
      </p:pic>
      <p:sp>
        <p:nvSpPr>
          <p:cNvPr id="8" name="Rectangle 7"/>
          <p:cNvSpPr/>
          <p:nvPr/>
        </p:nvSpPr>
        <p:spPr>
          <a:xfrm>
            <a:off x="914399" y="5644755"/>
            <a:ext cx="7600950" cy="646331"/>
          </a:xfrm>
          <a:prstGeom prst="rect">
            <a:avLst/>
          </a:prstGeom>
        </p:spPr>
        <p:txBody>
          <a:bodyPr wrap="square">
            <a:spAutoFit/>
          </a:bodyPr>
          <a:lstStyle/>
          <a:p>
            <a:r>
              <a:rPr lang="en-CA" sz="1200" dirty="0" err="1" smtClean="0"/>
              <a:t>Verma</a:t>
            </a:r>
            <a:r>
              <a:rPr lang="en-CA" sz="1200" dirty="0" smtClean="0"/>
              <a:t>, </a:t>
            </a:r>
            <a:r>
              <a:rPr lang="en-CA" sz="1200" dirty="0" err="1" smtClean="0"/>
              <a:t>Govindaraj</a:t>
            </a:r>
            <a:r>
              <a:rPr lang="en-CA" sz="1200" dirty="0" smtClean="0"/>
              <a:t>, and Gupta. “Data privacy perceptions about digital forensic investigations in India.” Published in </a:t>
            </a:r>
            <a:r>
              <a:rPr lang="en-CA" sz="1200" i="1" dirty="0" smtClean="0"/>
              <a:t>Advances in Digital Forensics XII, </a:t>
            </a:r>
            <a:r>
              <a:rPr lang="en-CA" sz="1200" dirty="0" smtClean="0"/>
              <a:t>edited by Gilbert Peterson and </a:t>
            </a:r>
            <a:r>
              <a:rPr lang="en-CA" sz="1200" dirty="0" err="1" smtClean="0"/>
              <a:t>Sujeet</a:t>
            </a:r>
            <a:r>
              <a:rPr lang="en-CA" sz="1200" dirty="0" smtClean="0"/>
              <a:t> </a:t>
            </a:r>
            <a:r>
              <a:rPr lang="en-CA" sz="1200" dirty="0" err="1" smtClean="0"/>
              <a:t>Shenoi</a:t>
            </a:r>
            <a:r>
              <a:rPr lang="en-CA" sz="1200" dirty="0" smtClean="0"/>
              <a:t>. Springer: 2016</a:t>
            </a:r>
            <a:r>
              <a:rPr lang="en-CA" sz="1200" dirty="0"/>
              <a:t>. </a:t>
            </a:r>
            <a:r>
              <a:rPr lang="en-CA" sz="1200" dirty="0">
                <a:hlinkClick r:id="rId4"/>
              </a:rPr>
              <a:t>https://</a:t>
            </a:r>
            <a:r>
              <a:rPr lang="en-CA" sz="1200" dirty="0" smtClean="0">
                <a:hlinkClick r:id="rId4"/>
              </a:rPr>
              <a:t>link.springer.com/book/10.1007%2F978-3-319-46279-0</a:t>
            </a:r>
            <a:r>
              <a:rPr lang="en-CA" sz="1200" dirty="0" smtClean="0"/>
              <a:t> </a:t>
            </a:r>
            <a:endParaRPr lang="en-CA" sz="1200" dirty="0"/>
          </a:p>
        </p:txBody>
      </p:sp>
    </p:spTree>
    <p:extLst>
      <p:ext uri="{BB962C8B-B14F-4D97-AF65-F5344CB8AC3E}">
        <p14:creationId xmlns:p14="http://schemas.microsoft.com/office/powerpoint/2010/main" val="10535455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have a digital forensics lab in a library or archives setting?</a:t>
            </a:r>
            <a:endParaRPr lang="en-CA" dirty="0"/>
          </a:p>
        </p:txBody>
      </p:sp>
      <p:sp>
        <p:nvSpPr>
          <p:cNvPr id="4" name="Footer Placeholder 3"/>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5" name="Slide Number Placeholder 4"/>
          <p:cNvSpPr>
            <a:spLocks noGrp="1"/>
          </p:cNvSpPr>
          <p:nvPr>
            <p:ph type="sldNum" sz="quarter" idx="11"/>
          </p:nvPr>
        </p:nvSpPr>
        <p:spPr/>
        <p:txBody>
          <a:bodyPr/>
          <a:lstStyle/>
          <a:p>
            <a:pPr>
              <a:defRPr/>
            </a:pPr>
            <a:fld id="{19B48972-4630-0A46-B23C-F20C5E3EBC82}" type="slidenum">
              <a:rPr lang="en-US" smtClean="0"/>
              <a:pPr>
                <a:defRPr/>
              </a:pPr>
              <a:t>8</a:t>
            </a:fld>
            <a:endParaRPr lang="en-US" dirty="0"/>
          </a:p>
        </p:txBody>
      </p:sp>
      <p:pic>
        <p:nvPicPr>
          <p:cNvPr id="1026" name="Picture 2" descr="https://www.nature.com/polopoly_fs/7.43950.1493375384!/image/WEBnature_graphic_obsolete_media_4.5.17.jpg_gen/derivatives/landscape_630/WEBnature_graphic_obsolete_media_4.5.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007978"/>
            <a:ext cx="5886450" cy="519502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945312" y="1007978"/>
            <a:ext cx="1855787" cy="2585323"/>
          </a:xfrm>
          <a:prstGeom prst="rect">
            <a:avLst/>
          </a:prstGeom>
          <a:noFill/>
        </p:spPr>
        <p:txBody>
          <a:bodyPr wrap="square" rtlCol="0">
            <a:spAutoFit/>
          </a:bodyPr>
          <a:lstStyle/>
          <a:p>
            <a:r>
              <a:rPr lang="en-CA" dirty="0" smtClean="0"/>
              <a:t>Source: </a:t>
            </a:r>
            <a:r>
              <a:rPr lang="en-CA" dirty="0"/>
              <a:t>Baker, M. (2017, May </a:t>
            </a:r>
            <a:r>
              <a:rPr lang="en-CA" dirty="0" smtClean="0"/>
              <a:t>2). </a:t>
            </a:r>
            <a:r>
              <a:rPr lang="en-CA" dirty="0"/>
              <a:t>Disks back from the dead. </a:t>
            </a:r>
            <a:r>
              <a:rPr lang="en-CA" i="1" dirty="0"/>
              <a:t>Nature, </a:t>
            </a:r>
            <a:r>
              <a:rPr lang="en-CA" i="1" dirty="0" smtClean="0"/>
              <a:t>545 </a:t>
            </a:r>
            <a:r>
              <a:rPr lang="en-CA" dirty="0" smtClean="0"/>
              <a:t>(</a:t>
            </a:r>
            <a:r>
              <a:rPr lang="en-CA" dirty="0"/>
              <a:t>7652), 117–118. </a:t>
            </a:r>
            <a:r>
              <a:rPr lang="en-CA" u="sng" dirty="0">
                <a:hlinkClick r:id="rId4"/>
              </a:rPr>
              <a:t>https://</a:t>
            </a:r>
            <a:r>
              <a:rPr lang="en-CA" u="sng" dirty="0" smtClean="0">
                <a:hlinkClick r:id="rId4"/>
              </a:rPr>
              <a:t>doi.org/10.1038/545117a</a:t>
            </a:r>
            <a:endParaRPr lang="en-CA" dirty="0"/>
          </a:p>
        </p:txBody>
      </p:sp>
    </p:spTree>
    <p:extLst>
      <p:ext uri="{BB962C8B-B14F-4D97-AF65-F5344CB8AC3E}">
        <p14:creationId xmlns:p14="http://schemas.microsoft.com/office/powerpoint/2010/main" val="6161236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archivists doing digital forensics work?</a:t>
            </a:r>
            <a:endParaRPr lang="en-US" dirty="0"/>
          </a:p>
        </p:txBody>
      </p:sp>
      <p:sp>
        <p:nvSpPr>
          <p:cNvPr id="4" name="Text Placeholder 3"/>
          <p:cNvSpPr>
            <a:spLocks noGrp="1"/>
          </p:cNvSpPr>
          <p:nvPr>
            <p:ph idx="1"/>
          </p:nvPr>
        </p:nvSpPr>
        <p:spPr>
          <a:xfrm>
            <a:off x="914399" y="1281070"/>
            <a:ext cx="3800475" cy="4800600"/>
          </a:xfrm>
        </p:spPr>
        <p:txBody>
          <a:bodyPr/>
          <a:lstStyle/>
          <a:p>
            <a:r>
              <a:rPr lang="en-US" sz="2400" dirty="0" smtClean="0"/>
              <a:t>Use write-blockers to create forensic images</a:t>
            </a:r>
          </a:p>
          <a:p>
            <a:pPr marL="0" indent="0">
              <a:buNone/>
            </a:pPr>
            <a:endParaRPr lang="en-US" sz="2400" dirty="0" smtClean="0"/>
          </a:p>
          <a:p>
            <a:r>
              <a:rPr lang="en-US" sz="2400" dirty="0" smtClean="0"/>
              <a:t>Adopt forensic software</a:t>
            </a:r>
            <a:br>
              <a:rPr lang="en-US" sz="2400" dirty="0" smtClean="0"/>
            </a:br>
            <a:endParaRPr lang="en-US" sz="2400" dirty="0" smtClean="0"/>
          </a:p>
          <a:p>
            <a:r>
              <a:rPr lang="en-US" sz="2400" dirty="0" smtClean="0"/>
              <a:t>Incorporate digital forensics into workflows</a:t>
            </a:r>
            <a:br>
              <a:rPr lang="en-US" sz="2400" dirty="0" smtClean="0"/>
            </a:br>
            <a:endParaRPr lang="en-US" sz="2400" dirty="0" smtClean="0"/>
          </a:p>
          <a:p>
            <a:r>
              <a:rPr lang="en-US" sz="2400" dirty="0" smtClean="0"/>
              <a:t>New policy decisions (e.g., preserve forensic image or extract files?)</a:t>
            </a:r>
            <a:endParaRPr lang="en-US" sz="2400" dirty="0"/>
          </a:p>
        </p:txBody>
      </p:sp>
      <p:sp>
        <p:nvSpPr>
          <p:cNvPr id="5" name="Footer Placeholder 4"/>
          <p:cNvSpPr>
            <a:spLocks noGrp="1"/>
          </p:cNvSpPr>
          <p:nvPr>
            <p:ph type="ftr" sz="quarter" idx="10"/>
          </p:nvPr>
        </p:nvSpPr>
        <p:spPr/>
        <p:txBody>
          <a:bodyPr/>
          <a:lstStyle/>
          <a:p>
            <a:pPr>
              <a:defRPr/>
            </a:pPr>
            <a:r>
              <a:rPr lang="en-CA" dirty="0"/>
              <a:t>Managing privacy and access with digital forensics tools and techniques</a:t>
            </a:r>
            <a:endParaRPr lang="en-US" dirty="0"/>
          </a:p>
        </p:txBody>
      </p:sp>
      <p:sp>
        <p:nvSpPr>
          <p:cNvPr id="6" name="Slide Number Placeholder 5"/>
          <p:cNvSpPr>
            <a:spLocks noGrp="1"/>
          </p:cNvSpPr>
          <p:nvPr>
            <p:ph type="sldNum" sz="quarter" idx="11"/>
          </p:nvPr>
        </p:nvSpPr>
        <p:spPr/>
        <p:txBody>
          <a:bodyPr/>
          <a:lstStyle/>
          <a:p>
            <a:pPr>
              <a:defRPr/>
            </a:pPr>
            <a:fld id="{DF582D57-8B82-FF46-8F7B-5E87A951CB65}" type="slidenum">
              <a:rPr lang="en-US" smtClean="0"/>
              <a:pPr>
                <a:defRPr/>
              </a:pPr>
              <a:t>9</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4875" y="1281070"/>
            <a:ext cx="4305300" cy="3316481"/>
          </a:xfrm>
          <a:prstGeom prst="rect">
            <a:avLst/>
          </a:prstGeom>
        </p:spPr>
      </p:pic>
    </p:spTree>
    <p:extLst>
      <p:ext uri="{BB962C8B-B14F-4D97-AF65-F5344CB8AC3E}">
        <p14:creationId xmlns:p14="http://schemas.microsoft.com/office/powerpoint/2010/main" val="2700724096"/>
      </p:ext>
    </p:extLst>
  </p:cSld>
  <p:clrMapOvr>
    <a:masterClrMapping/>
  </p:clrMapOvr>
  <p:timing>
    <p:tnLst>
      <p:par>
        <p:cTn id="1" dur="indefinite" restart="never" nodeType="tmRoot"/>
      </p:par>
    </p:tnLst>
  </p:timing>
</p:sld>
</file>

<file path=ppt/theme/theme1.xml><?xml version="1.0" encoding="utf-8"?>
<a:theme xmlns:a="http://schemas.openxmlformats.org/drawingml/2006/main" name="Dal Black Gold">
  <a:themeElements>
    <a:clrScheme name="Dalhousie">
      <a:dk1>
        <a:srgbClr val="000000"/>
      </a:dk1>
      <a:lt1>
        <a:srgbClr val="FFFFFF"/>
      </a:lt1>
      <a:dk2>
        <a:srgbClr val="707372"/>
      </a:dk2>
      <a:lt2>
        <a:srgbClr val="F2AC00"/>
      </a:lt2>
      <a:accent1>
        <a:srgbClr val="C08C0C"/>
      </a:accent1>
      <a:accent2>
        <a:srgbClr val="3CB371"/>
      </a:accent2>
      <a:accent3>
        <a:srgbClr val="FE5442"/>
      </a:accent3>
      <a:accent4>
        <a:srgbClr val="8B008B"/>
      </a:accent4>
      <a:accent5>
        <a:srgbClr val="FBE122"/>
      </a:accent5>
      <a:accent6>
        <a:srgbClr val="00BFFF"/>
      </a:accent6>
      <a:hlink>
        <a:srgbClr val="017ACD"/>
      </a:hlink>
      <a:folHlink>
        <a:srgbClr val="398557"/>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NSA_2017_DigitalForensics.potx" id="{109D8A03-24C8-4F3B-9C9D-AA8964AD6C8A}" vid="{25F33ABE-42EF-4BF7-BEE2-75BF624FEE0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BE8702A6576644ABA37097A1290309" ma:contentTypeVersion="3" ma:contentTypeDescription="Create a new document." ma:contentTypeScope="" ma:versionID="9b3396256e8492155a1760f1d93b09fd">
  <xsd:schema xmlns:xsd="http://www.w3.org/2001/XMLSchema" xmlns:xs="http://www.w3.org/2001/XMLSchema" xmlns:p="http://schemas.microsoft.com/office/2006/metadata/properties" xmlns:ns2="6a6a9153-db81-41aa-b483-54a7d12e9aff" xmlns:ns3="670f86c8-77aa-47ae-97ec-6a9858dc117e" targetNamespace="http://schemas.microsoft.com/office/2006/metadata/properties" ma:root="true" ma:fieldsID="e45f6e21c9a2b76208d637d59834ea6c" ns2:_="" ns3:_="">
    <xsd:import namespace="6a6a9153-db81-41aa-b483-54a7d12e9aff"/>
    <xsd:import namespace="670f86c8-77aa-47ae-97ec-6a9858dc117e"/>
    <xsd:element name="properties">
      <xsd:complexType>
        <xsd:sequence>
          <xsd:element name="documentManagement">
            <xsd:complexType>
              <xsd:all>
                <xsd:element ref="ns2:Category"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6a9153-db81-41aa-b483-54a7d12e9aff" elementFormDefault="qualified">
    <xsd:import namespace="http://schemas.microsoft.com/office/2006/documentManagement/types"/>
    <xsd:import namespace="http://schemas.microsoft.com/office/infopath/2007/PartnerControls"/>
    <xsd:element name="Category" ma:index="8" nillable="true" ma:displayName="Category" ma:default="Downloads" ma:format="Dropdown" ma:internalName="Category">
      <xsd:simpleType>
        <xsd:restriction base="dms:Choice">
          <xsd:enumeration value="Downloads"/>
          <xsd:enumeration value="Project planning"/>
          <xsd:enumeration value="Guidelines"/>
          <xsd:enumeration value="Event planning"/>
          <xsd:enumeration value="Media relations"/>
          <xsd:enumeration value="Crisis communications"/>
        </xsd:restriction>
      </xsd:simpleType>
    </xsd:element>
  </xsd:schema>
  <xsd:schema xmlns:xsd="http://www.w3.org/2001/XMLSchema" xmlns:xs="http://www.w3.org/2001/XMLSchema" xmlns:dms="http://schemas.microsoft.com/office/2006/documentManagement/types" xmlns:pc="http://schemas.microsoft.com/office/infopath/2007/PartnerControls" targetNamespace="670f86c8-77aa-47ae-97ec-6a9858dc117e" elementFormDefault="qualified">
    <xsd:import namespace="http://schemas.microsoft.com/office/2006/documentManagement/types"/>
    <xsd:import namespace="http://schemas.microsoft.com/office/infopath/2007/PartnerControls"/>
    <xsd:element name="SharedWithUsers" ma:index="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ategory xmlns="6a6a9153-db81-41aa-b483-54a7d12e9aff">Downloads</Category>
  </documentManagement>
</p:properties>
</file>

<file path=customXml/itemProps1.xml><?xml version="1.0" encoding="utf-8"?>
<ds:datastoreItem xmlns:ds="http://schemas.openxmlformats.org/officeDocument/2006/customXml" ds:itemID="{205F6CD8-C608-446A-9923-3C3910AB05D5}">
  <ds:schemaRefs>
    <ds:schemaRef ds:uri="http://schemas.microsoft.com/sharepoint/v3/contenttype/forms"/>
  </ds:schemaRefs>
</ds:datastoreItem>
</file>

<file path=customXml/itemProps2.xml><?xml version="1.0" encoding="utf-8"?>
<ds:datastoreItem xmlns:ds="http://schemas.openxmlformats.org/officeDocument/2006/customXml" ds:itemID="{2D2DA6B4-EC89-4B4F-AE1D-F0AEC7CF8A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6a9153-db81-41aa-b483-54a7d12e9aff"/>
    <ds:schemaRef ds:uri="670f86c8-77aa-47ae-97ec-6a9858dc11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16430C8-9A17-4775-B694-BE918C4FB27B}">
  <ds:schemaRefs>
    <ds:schemaRef ds:uri="http://schemas.microsoft.com/office/2006/documentManagement/types"/>
    <ds:schemaRef ds:uri="http://purl.org/dc/elements/1.1/"/>
    <ds:schemaRef ds:uri="http://www.w3.org/XML/1998/namespace"/>
    <ds:schemaRef ds:uri="http://schemas.microsoft.com/office/infopath/2007/PartnerControls"/>
    <ds:schemaRef ds:uri="http://purl.org/dc/terms/"/>
    <ds:schemaRef ds:uri="http://schemas.microsoft.com/office/2006/metadata/properties"/>
    <ds:schemaRef ds:uri="http://purl.org/dc/dcmitype/"/>
    <ds:schemaRef ds:uri="670f86c8-77aa-47ae-97ec-6a9858dc117e"/>
    <ds:schemaRef ds:uri="6a6a9153-db81-41aa-b483-54a7d12e9aff"/>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5233</TotalTime>
  <Words>1522</Words>
  <Application>Microsoft Office PowerPoint</Application>
  <PresentationFormat>On-screen Show (4:3)</PresentationFormat>
  <Paragraphs>343</Paragraphs>
  <Slides>42</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Classic Grotesque Std Medium</vt:lpstr>
      <vt:lpstr>Courier New</vt:lpstr>
      <vt:lpstr>Dal Black Gold</vt:lpstr>
      <vt:lpstr>Managing privacy and access with digital forensics tools and techniques</vt:lpstr>
      <vt:lpstr>What is digital forensics?</vt:lpstr>
      <vt:lpstr>PowerPoint Presentation</vt:lpstr>
      <vt:lpstr>Preserve information about the operating system and file system</vt:lpstr>
      <vt:lpstr>Digital forensics concepts in context</vt:lpstr>
      <vt:lpstr>Privacy concerns in digital forensics</vt:lpstr>
      <vt:lpstr>Privacy solutions in digital forensics</vt:lpstr>
      <vt:lpstr>Why have a digital forensics lab in a library or archives setting?</vt:lpstr>
      <vt:lpstr>How are archivists doing digital forensics work?</vt:lpstr>
      <vt:lpstr>Timeline at Dalhousie </vt:lpstr>
      <vt:lpstr>PowerPoint Presentation</vt:lpstr>
      <vt:lpstr>Policy, ethical, and legal questions for libraries and archives</vt:lpstr>
      <vt:lpstr>Privacy at Dalhousie</vt:lpstr>
      <vt:lpstr>Dalhousie data classification schema</vt:lpstr>
      <vt:lpstr>Digital forensics tools</vt:lpstr>
      <vt:lpstr>PowerPoint Presentation</vt:lpstr>
      <vt:lpstr>PowerPoint Presentation</vt:lpstr>
      <vt:lpstr>Device Side Data’s FC 5025 USB floppy controller</vt:lpstr>
      <vt:lpstr>PowerPoint Presentation</vt:lpstr>
      <vt:lpstr>PowerPoint Presentation</vt:lpstr>
      <vt:lpstr>Forensic Toolkit (FTK)</vt:lpstr>
      <vt:lpstr>Digital forensics workflows</vt:lpstr>
      <vt:lpstr>Abstract digital forensics model</vt:lpstr>
      <vt:lpstr>Penn State University workflow</vt:lpstr>
      <vt:lpstr>Dalhousie University workflow (draft)</vt:lpstr>
      <vt:lpstr>Accessioning, appraisal, and processing workflow (draft)</vt:lpstr>
      <vt:lpstr>Identification of potentially sensitive information (BitCurator)</vt:lpstr>
      <vt:lpstr>Bulk Extractor scanners – examples </vt:lpstr>
      <vt:lpstr>BitCurator Access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FTK – Flag Duplicates</vt:lpstr>
      <vt:lpstr>NSRL Reference Data Set (RDS)</vt:lpstr>
      <vt:lpstr>FTK – Known File Filter (KFF)</vt:lpstr>
      <vt:lpstr>FTK – Known File Filter (KFF)</vt:lpstr>
      <vt:lpstr>Bill Freedman fonds filtered in FTK</vt:lpstr>
      <vt:lpstr>Research challenges and next steps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access and privacy with digital forensics tools and techniques</dc:title>
  <dc:creator>Creighton Barrett</dc:creator>
  <cp:lastModifiedBy>Creighton Barrett</cp:lastModifiedBy>
  <cp:revision>213</cp:revision>
  <cp:lastPrinted>2016-11-01T15:16:49Z</cp:lastPrinted>
  <dcterms:created xsi:type="dcterms:W3CDTF">2016-11-15T20:19:38Z</dcterms:created>
  <dcterms:modified xsi:type="dcterms:W3CDTF">2017-09-28T04:12:43Z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0x010100F4BE8702A6576644ABA37097A1290309</vt:lpwstr>
  </property>
</Properties>
</file>