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0" r:id="rId5"/>
    <p:sldId id="265" r:id="rId6"/>
    <p:sldId id="262" r:id="rId7"/>
    <p:sldId id="261" r:id="rId8"/>
    <p:sldId id="263" r:id="rId9"/>
    <p:sldId id="267" r:id="rId10"/>
    <p:sldId id="266" r:id="rId11"/>
    <p:sldId id="264" r:id="rId12"/>
    <p:sldId id="258" r:id="rId13"/>
    <p:sldId id="270" r:id="rId14"/>
    <p:sldId id="271" r:id="rId15"/>
    <p:sldId id="269" r:id="rId16"/>
    <p:sldId id="2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indingaids.library.dal.ca/photograph-of-elisabeth-mann-borgese-on-television-program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ytimes.com/2016/05/17/science/eske-willerslev-ancient-dna-scientist.html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ytimes.com/2013/01/29/science/using-dna-to-store-digital-information.html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ip.org/history-programs/niels-bohr-library/grants-archives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222/72276" TargetMode="External"/><Relationship Id="rId2" Type="http://schemas.openxmlformats.org/officeDocument/2006/relationships/hyperlink" Target="https://www.embl.de/aboutus/archive/workshop/index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mbl.de/aboutus/general_information/HD_about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5765" y="406601"/>
            <a:ext cx="9720470" cy="4355899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Review of the 2016 Scientific Archives </a:t>
            </a:r>
            <a:r>
              <a:rPr lang="en-US" sz="4800" dirty="0" smtClean="0"/>
              <a:t>Workshop</a:t>
            </a:r>
            <a:br>
              <a:rPr lang="en-US" sz="4800" dirty="0" smtClean="0"/>
            </a:br>
            <a:r>
              <a:rPr lang="en-US" sz="3100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sz="3400" dirty="0">
                <a:solidFill>
                  <a:srgbClr val="000000"/>
                </a:solidFill>
                <a:latin typeface="Calibri Light"/>
              </a:rPr>
              <a:t>H</a:t>
            </a:r>
            <a:r>
              <a:rPr lang="en-US" sz="3400" dirty="0" smtClean="0">
                <a:solidFill>
                  <a:srgbClr val="000000"/>
                </a:solidFill>
                <a:latin typeface="Calibri Light"/>
              </a:rPr>
              <a:t>eld at the European </a:t>
            </a:r>
            <a:r>
              <a:rPr lang="en-US" sz="3400" dirty="0">
                <a:solidFill>
                  <a:srgbClr val="000000"/>
                </a:solidFill>
                <a:latin typeface="Calibri Light"/>
              </a:rPr>
              <a:t>Molecular Biology </a:t>
            </a:r>
            <a:r>
              <a:rPr lang="en-US" sz="3400" dirty="0" smtClean="0">
                <a:solidFill>
                  <a:srgbClr val="000000"/>
                </a:solidFill>
                <a:latin typeface="Calibri Light"/>
              </a:rPr>
              <a:t>Laboratory in </a:t>
            </a:r>
            <a:r>
              <a:rPr lang="en-US" sz="3400" dirty="0">
                <a:latin typeface="Calibri Light"/>
              </a:rPr>
              <a:t/>
            </a:r>
            <a:br>
              <a:rPr lang="en-US" sz="3400" dirty="0">
                <a:latin typeface="Calibri Light"/>
              </a:rPr>
            </a:br>
            <a:r>
              <a:rPr lang="en-US" sz="3400" dirty="0">
                <a:solidFill>
                  <a:srgbClr val="000000"/>
                </a:solidFill>
                <a:latin typeface="Calibri Light"/>
              </a:rPr>
              <a:t>Heidelberg, </a:t>
            </a:r>
            <a:r>
              <a:rPr lang="en-US" sz="3400" dirty="0" smtClean="0">
                <a:solidFill>
                  <a:srgbClr val="000000"/>
                </a:solidFill>
                <a:latin typeface="Calibri Light"/>
              </a:rPr>
              <a:t>Germany, November </a:t>
            </a:r>
            <a:r>
              <a:rPr lang="en-US" sz="3400" dirty="0">
                <a:solidFill>
                  <a:srgbClr val="000000"/>
                </a:solidFill>
                <a:latin typeface="Calibri Light"/>
              </a:rPr>
              <a:t>1-2, 2016</a:t>
            </a:r>
            <a:r>
              <a:rPr lang="en-US" sz="3400" dirty="0">
                <a:latin typeface="Calibri Light"/>
              </a:rPr>
              <a:t/>
            </a:r>
            <a:br>
              <a:rPr lang="en-US" sz="3400" dirty="0">
                <a:latin typeface="Calibri Light"/>
              </a:rPr>
            </a:br>
            <a:r>
              <a:rPr lang="en-US" sz="3400" dirty="0">
                <a:latin typeface="Calibri Light"/>
              </a:rPr>
              <a:t/>
            </a:r>
            <a:br>
              <a:rPr lang="en-US" sz="3400" dirty="0">
                <a:latin typeface="Calibri Light"/>
              </a:rPr>
            </a:br>
            <a:r>
              <a:rPr lang="en-US" sz="3400" dirty="0" smtClean="0">
                <a:latin typeface="Calibri Light"/>
              </a:rPr>
              <a:t>May 11, 2017, Council of Nova Scotia Archives Conference</a:t>
            </a:r>
            <a:br>
              <a:rPr lang="en-US" sz="3400" dirty="0" smtClean="0">
                <a:latin typeface="Calibri Light"/>
              </a:rPr>
            </a:br>
            <a:r>
              <a:rPr lang="en-US" sz="3400" dirty="0" smtClean="0">
                <a:solidFill>
                  <a:srgbClr val="000000"/>
                </a:solidFill>
                <a:latin typeface="Calibri Light"/>
              </a:rPr>
              <a:t>Creighton </a:t>
            </a:r>
            <a:r>
              <a:rPr lang="en-US" sz="3400" dirty="0">
                <a:solidFill>
                  <a:srgbClr val="000000"/>
                </a:solidFill>
                <a:latin typeface="Calibri Light"/>
              </a:rPr>
              <a:t>Barrett, Dalhousie University Archives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5765" y="5148469"/>
            <a:ext cx="9720470" cy="73307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solidFill>
                  <a:srgbClr val="000000"/>
                </a:solidFill>
                <a:latin typeface="Calibri"/>
              </a:rPr>
              <a:t>With thanks to the CNSA for financial support provided through the Professional Development and Training Assistance Bursary Program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247" y="938082"/>
            <a:ext cx="6898935" cy="46747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13759" y="4689468"/>
            <a:ext cx="38330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Photograph of Elisabeth Mann </a:t>
            </a:r>
            <a:r>
              <a:rPr lang="en-CA" dirty="0" err="1" smtClean="0"/>
              <a:t>Borgese</a:t>
            </a:r>
            <a:r>
              <a:rPr lang="en-CA" dirty="0" smtClean="0"/>
              <a:t> on a television program, </a:t>
            </a:r>
            <a:r>
              <a:rPr lang="en-CA" dirty="0" smtClean="0">
                <a:hlinkClick r:id="rId3"/>
              </a:rPr>
              <a:t>MS-2-744, Box 237, Folder 30, Item 1</a:t>
            </a:r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2983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271" y="1103772"/>
            <a:ext cx="6760240" cy="45090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13759" y="4689468"/>
            <a:ext cx="38330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Photograph of Bill Freedman’s slide library and computers (photo by Creighton Barrett)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4707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alspace.library.dal.ca/bitstream/handle/10222/72276/Barrett_RDM%2bPersonalArchives%2bPAIMAS%2bOIAS_diagram_v1.0.jpg?sequence=4&amp;isAllowed=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55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178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61297" y="119269"/>
            <a:ext cx="280480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err="1" smtClean="0"/>
              <a:t>Eske</a:t>
            </a:r>
            <a:r>
              <a:rPr lang="en-CA" sz="2400" dirty="0" smtClean="0"/>
              <a:t> </a:t>
            </a:r>
            <a:r>
              <a:rPr lang="en-CA" sz="2400" dirty="0" err="1" smtClean="0"/>
              <a:t>Willerslev</a:t>
            </a:r>
            <a:r>
              <a:rPr lang="en-CA" sz="2400" dirty="0" smtClean="0"/>
              <a:t> is rewriting history with DNA: </a:t>
            </a:r>
          </a:p>
          <a:p>
            <a:r>
              <a:rPr lang="en-CA" sz="2400" dirty="0">
                <a:hlinkClick r:id="rId3"/>
              </a:rPr>
              <a:t>https://</a:t>
            </a:r>
            <a:r>
              <a:rPr lang="en-CA" sz="2400" dirty="0" smtClean="0">
                <a:hlinkClick r:id="rId3"/>
              </a:rPr>
              <a:t>www.nytimes.com/2016/05/17/science/eske-willerslev-ancient-dna-scientist.html</a:t>
            </a:r>
            <a:r>
              <a:rPr lang="en-CA" sz="2400" dirty="0" smtClean="0"/>
              <a:t> 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23874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tatic01.nyt.com/images/2013/01/29/science/29DNA_SPAN/29DNA-jumb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68390" cy="604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261297" y="119269"/>
            <a:ext cx="28048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Double Helix </a:t>
            </a:r>
            <a:r>
              <a:rPr lang="en-CA" sz="2400" dirty="0"/>
              <a:t>Serves Double Duty: </a:t>
            </a:r>
            <a:r>
              <a:rPr lang="en-CA" sz="2400" dirty="0">
                <a:hlinkClick r:id="rId3"/>
              </a:rPr>
              <a:t>http://</a:t>
            </a:r>
            <a:r>
              <a:rPr lang="en-CA" sz="2400" dirty="0" smtClean="0">
                <a:hlinkClick r:id="rId3"/>
              </a:rPr>
              <a:t>www.nytimes.com/2013/01/29/science/using-dna-to-store-digital-information.html</a:t>
            </a:r>
            <a:r>
              <a:rPr lang="en-CA" sz="2400" dirty="0" smtClean="0"/>
              <a:t> (photo of Nick Goldman by EMBL)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80697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Personal </a:t>
            </a:r>
            <a:r>
              <a:rPr lang="en-CA" dirty="0"/>
              <a:t>o</a:t>
            </a:r>
            <a:r>
              <a:rPr lang="en-CA" dirty="0" smtClean="0"/>
              <a:t>utcomes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/>
              <a:t>New international network of archivists working with scientific material</a:t>
            </a:r>
            <a:br>
              <a:rPr lang="en-CA" dirty="0" smtClean="0"/>
            </a:br>
            <a:endParaRPr lang="en-CA" dirty="0" smtClean="0"/>
          </a:p>
          <a:p>
            <a:r>
              <a:rPr lang="en-CA" dirty="0" smtClean="0"/>
              <a:t>Invitation to review a book on provenance for the </a:t>
            </a:r>
            <a:r>
              <a:rPr lang="en-CA" i="1" dirty="0" smtClean="0"/>
              <a:t>American Archivist</a:t>
            </a:r>
            <a:br>
              <a:rPr lang="en-CA" i="1" dirty="0" smtClean="0"/>
            </a:br>
            <a:endParaRPr lang="en-CA" i="1" dirty="0" smtClean="0"/>
          </a:p>
          <a:p>
            <a:r>
              <a:rPr lang="en-CA" dirty="0" smtClean="0"/>
              <a:t>Notification of “Grants to Archives” program managed by the American Institute </a:t>
            </a:r>
            <a:r>
              <a:rPr lang="en-CA" dirty="0"/>
              <a:t>of Physics: </a:t>
            </a:r>
            <a:r>
              <a:rPr lang="en-CA" dirty="0">
                <a:hlinkClick r:id="rId2"/>
              </a:rPr>
              <a:t>https://</a:t>
            </a:r>
            <a:r>
              <a:rPr lang="en-CA" dirty="0" smtClean="0">
                <a:hlinkClick r:id="rId2"/>
              </a:rPr>
              <a:t>www.aip.org/history-programs/niels-bohr-library/grants-archives</a:t>
            </a:r>
            <a:r>
              <a:rPr lang="en-CA" dirty="0" smtClean="0"/>
              <a:t> </a:t>
            </a:r>
            <a:br>
              <a:rPr lang="en-CA" dirty="0" smtClean="0"/>
            </a:br>
            <a:endParaRPr lang="en-CA" dirty="0" smtClean="0"/>
          </a:p>
          <a:p>
            <a:r>
              <a:rPr lang="en-CA" dirty="0" smtClean="0"/>
              <a:t>Raise awareness of digital archives, Canadian archival community, etc.</a:t>
            </a:r>
            <a:br>
              <a:rPr lang="en-CA" dirty="0" smtClean="0"/>
            </a:br>
            <a:endParaRPr lang="en-CA" dirty="0" smtClean="0"/>
          </a:p>
          <a:p>
            <a:r>
              <a:rPr lang="en-CA" dirty="0" smtClean="0"/>
              <a:t>Learned SO MUCH from other participants and “Science and Society” conference</a:t>
            </a:r>
            <a:br>
              <a:rPr lang="en-CA" dirty="0" smtClean="0"/>
            </a:b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1389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2018 Scientific Archives Workshop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Date: August 2018</a:t>
            </a:r>
            <a:br>
              <a:rPr lang="en-CA" dirty="0" smtClean="0"/>
            </a:br>
            <a:endParaRPr lang="en-CA" dirty="0" smtClean="0"/>
          </a:p>
          <a:p>
            <a:r>
              <a:rPr lang="en-CA" dirty="0" smtClean="0"/>
              <a:t>Location: Washington, D.C.</a:t>
            </a:r>
            <a:br>
              <a:rPr lang="en-CA" dirty="0" smtClean="0"/>
            </a:br>
            <a:endParaRPr lang="en-CA" dirty="0" smtClean="0"/>
          </a:p>
          <a:p>
            <a:r>
              <a:rPr lang="en-CA" dirty="0" smtClean="0"/>
              <a:t>To be organized directly before or after Society of American Archivists Conference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00862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EMBL Workshop on Scientific Archives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40 archivists from eight countries</a:t>
            </a:r>
            <a:br>
              <a:rPr lang="en-CA" dirty="0" smtClean="0"/>
            </a:br>
            <a:endParaRPr lang="en-CA" dirty="0" smtClean="0"/>
          </a:p>
          <a:p>
            <a:r>
              <a:rPr lang="en-CA" dirty="0" smtClean="0"/>
              <a:t>Keynote lectures from Jenny Shaw, </a:t>
            </a:r>
            <a:r>
              <a:rPr lang="en-CA" dirty="0" err="1" smtClean="0"/>
              <a:t>Wellcome</a:t>
            </a:r>
            <a:r>
              <a:rPr lang="en-CA" dirty="0" smtClean="0"/>
              <a:t> Trust (UK) and </a:t>
            </a:r>
            <a:r>
              <a:rPr lang="en-CA" dirty="0" err="1" smtClean="0"/>
              <a:t>Guilio</a:t>
            </a:r>
            <a:r>
              <a:rPr lang="en-CA" dirty="0" smtClean="0"/>
              <a:t> </a:t>
            </a:r>
            <a:r>
              <a:rPr lang="en-CA" dirty="0" err="1" smtClean="0"/>
              <a:t>Superti</a:t>
            </a:r>
            <a:r>
              <a:rPr lang="en-CA" dirty="0" smtClean="0"/>
              <a:t> </a:t>
            </a:r>
            <a:r>
              <a:rPr lang="en-CA" dirty="0" err="1" smtClean="0"/>
              <a:t>Furga</a:t>
            </a:r>
            <a:r>
              <a:rPr lang="en-CA" dirty="0" smtClean="0"/>
              <a:t>, Scientific Director of the Research Centre for Molecular Medicine of the Austrian Academy of Sciences</a:t>
            </a:r>
            <a:br>
              <a:rPr lang="en-CA" dirty="0" smtClean="0"/>
            </a:br>
            <a:endParaRPr lang="en-CA" dirty="0" smtClean="0"/>
          </a:p>
          <a:p>
            <a:r>
              <a:rPr lang="en-CA" dirty="0" smtClean="0"/>
              <a:t>Link </a:t>
            </a:r>
            <a:r>
              <a:rPr lang="en-CA" dirty="0"/>
              <a:t>to programme: </a:t>
            </a:r>
            <a:r>
              <a:rPr lang="en-CA" dirty="0">
                <a:hlinkClick r:id="rId2"/>
              </a:rPr>
              <a:t>https://</a:t>
            </a:r>
            <a:r>
              <a:rPr lang="en-CA" dirty="0" smtClean="0">
                <a:hlinkClick r:id="rId2"/>
              </a:rPr>
              <a:t>www.embl.de/aboutus/archive/workshop/index.html</a:t>
            </a:r>
            <a:r>
              <a:rPr lang="en-CA" dirty="0" smtClean="0"/>
              <a:t> </a:t>
            </a:r>
            <a:br>
              <a:rPr lang="en-CA" dirty="0" smtClean="0"/>
            </a:br>
            <a:endParaRPr lang="en-CA" dirty="0" smtClean="0"/>
          </a:p>
          <a:p>
            <a:r>
              <a:rPr lang="en-CA" dirty="0" smtClean="0"/>
              <a:t>Link to my </a:t>
            </a:r>
            <a:r>
              <a:rPr lang="en-CA" dirty="0"/>
              <a:t>presentation: </a:t>
            </a:r>
            <a:r>
              <a:rPr lang="en-CA" dirty="0">
                <a:hlinkClick r:id="rId3"/>
              </a:rPr>
              <a:t>http://</a:t>
            </a:r>
            <a:r>
              <a:rPr lang="en-CA" dirty="0" smtClean="0">
                <a:hlinkClick r:id="rId3"/>
              </a:rPr>
              <a:t>hdl.handle.net/10222/72276</a:t>
            </a:r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3315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result for EMBL Heidelbe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65125"/>
            <a:ext cx="7620000" cy="549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0" y="6221896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Image source: </a:t>
            </a:r>
            <a:r>
              <a:rPr lang="en-CA" dirty="0">
                <a:hlinkClick r:id="rId3"/>
              </a:rPr>
              <a:t>https://www.embl.de/aboutus/general_information/HD_about</a:t>
            </a:r>
            <a:r>
              <a:rPr lang="en-CA" dirty="0" smtClean="0">
                <a:hlinkClick r:id="rId3"/>
              </a:rPr>
              <a:t>/</a:t>
            </a:r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7749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107" y="0"/>
            <a:ext cx="91817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69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107" y="0"/>
            <a:ext cx="91817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43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107" y="0"/>
            <a:ext cx="91817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107" y="0"/>
            <a:ext cx="91817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82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107" y="0"/>
            <a:ext cx="91817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56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758" y="1092619"/>
            <a:ext cx="6112581" cy="45844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438229" y="1092619"/>
            <a:ext cx="41110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Ransom Myers in Alaska. – 2005. – 1 photograph (jpg) : 355 KB. – Photograph was originally titled “Alaska2_010.jpg” (from the Ransom Myers </a:t>
            </a:r>
            <a:r>
              <a:rPr lang="en-CA" dirty="0" err="1" smtClean="0"/>
              <a:t>fonds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3344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157</Words>
  <Application>Microsoft Office PowerPoint</Application>
  <PresentationFormat>Widescreen</PresentationFormat>
  <Paragraphs>25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Review of the 2016 Scientific Archives Workshop   Held at the European Molecular Biology Laboratory in  Heidelberg, Germany, November 1-2, 2016  May 11, 2017, Council of Nova Scotia Archives Conference Creighton Barrett, Dalhousie University Archives</vt:lpstr>
      <vt:lpstr>EMBL Workshop on Scientific Archives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Personal outcomes</vt:lpstr>
      <vt:lpstr>Proposed 2018 Scientific Archives Workshop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the 2016 Scientific Archives Workshop European Molecular Biology Laboratory Heidelberg, Germany November 1-2, 2016  Creighton Barrett, Dalhousie University Archives</dc:title>
  <dc:creator>Creighton Barrett</dc:creator>
  <cp:lastModifiedBy>Creighton Barrett</cp:lastModifiedBy>
  <cp:revision>15</cp:revision>
  <dcterms:modified xsi:type="dcterms:W3CDTF">2017-05-20T19:17:45Z</dcterms:modified>
</cp:coreProperties>
</file>