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8" r:id="rId4"/>
    <p:sldMasterId id="2147483660" r:id="rId5"/>
    <p:sldMasterId id="2147483648" r:id="rId6"/>
    <p:sldMasterId id="2147483673" r:id="rId7"/>
  </p:sldMasterIdLst>
  <p:notesMasterIdLst>
    <p:notesMasterId r:id="rId39"/>
  </p:notesMasterIdLst>
  <p:sldIdLst>
    <p:sldId id="272" r:id="rId8"/>
    <p:sldId id="275" r:id="rId9"/>
    <p:sldId id="413" r:id="rId10"/>
    <p:sldId id="420" r:id="rId11"/>
    <p:sldId id="435" r:id="rId12"/>
    <p:sldId id="421" r:id="rId13"/>
    <p:sldId id="440" r:id="rId14"/>
    <p:sldId id="441" r:id="rId15"/>
    <p:sldId id="426" r:id="rId16"/>
    <p:sldId id="427" r:id="rId17"/>
    <p:sldId id="416" r:id="rId18"/>
    <p:sldId id="449" r:id="rId19"/>
    <p:sldId id="428" r:id="rId20"/>
    <p:sldId id="423" r:id="rId21"/>
    <p:sldId id="437" r:id="rId22"/>
    <p:sldId id="436" r:id="rId23"/>
    <p:sldId id="439" r:id="rId24"/>
    <p:sldId id="433" r:id="rId25"/>
    <p:sldId id="432" r:id="rId26"/>
    <p:sldId id="438" r:id="rId27"/>
    <p:sldId id="417" r:id="rId28"/>
    <p:sldId id="430" r:id="rId29"/>
    <p:sldId id="444" r:id="rId30"/>
    <p:sldId id="434" r:id="rId31"/>
    <p:sldId id="445" r:id="rId32"/>
    <p:sldId id="443" r:id="rId33"/>
    <p:sldId id="425" r:id="rId34"/>
    <p:sldId id="446" r:id="rId35"/>
    <p:sldId id="447" r:id="rId36"/>
    <p:sldId id="448" r:id="rId37"/>
    <p:sldId id="396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442"/>
    <a:srgbClr val="539FB0"/>
    <a:srgbClr val="6CCEFF"/>
    <a:srgbClr val="78FFFC"/>
    <a:srgbClr val="61F6FF"/>
    <a:srgbClr val="8D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72497" autoAdjust="0"/>
  </p:normalViewPr>
  <p:slideViewPr>
    <p:cSldViewPr snapToGrid="0" snapToObjects="1">
      <p:cViewPr>
        <p:scale>
          <a:sx n="78" d="100"/>
          <a:sy n="78" d="100"/>
        </p:scale>
        <p:origin x="2610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6F45BC-B32D-4701-A2E8-BCC480400C79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2ACEBC84-5335-47A2-9A01-A526F37D1F70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CA" sz="2400" b="1" dirty="0" smtClean="0"/>
            <a:t>1970-2000s</a:t>
          </a:r>
          <a:endParaRPr lang="en-CA" sz="2400" b="1" dirty="0"/>
        </a:p>
      </dgm:t>
    </dgm:pt>
    <dgm:pt modelId="{9535DB84-707D-4084-A5F1-6EEA853FC364}" type="parTrans" cxnId="{CE061503-096D-4722-99CA-14F828E0A1C8}">
      <dgm:prSet/>
      <dgm:spPr/>
      <dgm:t>
        <a:bodyPr/>
        <a:lstStyle/>
        <a:p>
          <a:endParaRPr lang="en-CA"/>
        </a:p>
      </dgm:t>
    </dgm:pt>
    <dgm:pt modelId="{9C231BA2-5A3F-4B61-AB8D-0EAAE4153098}" type="sibTrans" cxnId="{CE061503-096D-4722-99CA-14F828E0A1C8}">
      <dgm:prSet/>
      <dgm:spPr/>
      <dgm:t>
        <a:bodyPr/>
        <a:lstStyle/>
        <a:p>
          <a:endParaRPr lang="en-CA"/>
        </a:p>
      </dgm:t>
    </dgm:pt>
    <dgm:pt modelId="{F1A838DC-E24F-4E71-A2F7-2527B145E1AA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dirty="0" smtClean="0"/>
            <a:t>Paper-based finding aids</a:t>
          </a:r>
          <a:endParaRPr lang="en-CA" sz="2400" dirty="0"/>
        </a:p>
      </dgm:t>
    </dgm:pt>
    <dgm:pt modelId="{3EB949CE-5403-4346-B319-ECA9132D1D24}" type="parTrans" cxnId="{01795149-C2E6-4F6B-BACB-8D9213BB30CC}">
      <dgm:prSet/>
      <dgm:spPr/>
      <dgm:t>
        <a:bodyPr/>
        <a:lstStyle/>
        <a:p>
          <a:endParaRPr lang="en-CA"/>
        </a:p>
      </dgm:t>
    </dgm:pt>
    <dgm:pt modelId="{511330F8-2689-407F-90E4-71E1A1534173}" type="sibTrans" cxnId="{01795149-C2E6-4F6B-BACB-8D9213BB30CC}">
      <dgm:prSet/>
      <dgm:spPr/>
      <dgm:t>
        <a:bodyPr/>
        <a:lstStyle/>
        <a:p>
          <a:endParaRPr lang="en-CA"/>
        </a:p>
      </dgm:t>
    </dgm:pt>
    <dgm:pt modelId="{108B6A9B-67D6-4DBC-92B3-AD4F44323B27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CA" sz="2400" b="1" dirty="0" smtClean="0"/>
            <a:t>2000s-December 2010</a:t>
          </a:r>
          <a:endParaRPr lang="en-CA" sz="2400" b="1" dirty="0"/>
        </a:p>
      </dgm:t>
    </dgm:pt>
    <dgm:pt modelId="{7B6F8EEE-1D1C-4875-8AEB-F27961A6FA4D}" type="parTrans" cxnId="{92B41F1D-4484-4481-9C18-B7B395210473}">
      <dgm:prSet/>
      <dgm:spPr/>
      <dgm:t>
        <a:bodyPr/>
        <a:lstStyle/>
        <a:p>
          <a:endParaRPr lang="en-CA"/>
        </a:p>
      </dgm:t>
    </dgm:pt>
    <dgm:pt modelId="{CE270341-F828-4D01-B95D-6A3588518310}" type="sibTrans" cxnId="{92B41F1D-4484-4481-9C18-B7B395210473}">
      <dgm:prSet/>
      <dgm:spPr/>
      <dgm:t>
        <a:bodyPr/>
        <a:lstStyle/>
        <a:p>
          <a:endParaRPr lang="en-CA"/>
        </a:p>
      </dgm:t>
    </dgm:pt>
    <dgm:pt modelId="{8B778208-CD9F-48BA-AAEC-B603C74014EA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dirty="0" smtClean="0"/>
            <a:t>MS Access &gt;&gt; HTML finding aids</a:t>
          </a:r>
          <a:endParaRPr lang="en-CA" sz="2400" dirty="0"/>
        </a:p>
      </dgm:t>
    </dgm:pt>
    <dgm:pt modelId="{D34F4111-F19C-4BA9-AFBF-CD25E70E84A4}" type="parTrans" cxnId="{585A793D-5F83-4747-B8DD-2CB9C3D44038}">
      <dgm:prSet/>
      <dgm:spPr/>
      <dgm:t>
        <a:bodyPr/>
        <a:lstStyle/>
        <a:p>
          <a:endParaRPr lang="en-CA"/>
        </a:p>
      </dgm:t>
    </dgm:pt>
    <dgm:pt modelId="{C6905DB8-61D1-4212-A0FD-DD16D5CE8325}" type="sibTrans" cxnId="{585A793D-5F83-4747-B8DD-2CB9C3D44038}">
      <dgm:prSet/>
      <dgm:spPr/>
      <dgm:t>
        <a:bodyPr/>
        <a:lstStyle/>
        <a:p>
          <a:endParaRPr lang="en-CA"/>
        </a:p>
      </dgm:t>
    </dgm:pt>
    <dgm:pt modelId="{587D4BA0-B585-49C6-AB49-2B24DD07965E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CA" sz="2400" b="1" dirty="0" smtClean="0"/>
            <a:t>January 2011-December 2014</a:t>
          </a:r>
          <a:endParaRPr lang="en-CA" sz="2400" b="1" dirty="0"/>
        </a:p>
      </dgm:t>
    </dgm:pt>
    <dgm:pt modelId="{DA24E832-9FAC-42D2-A7B5-598D67DEF0DE}" type="parTrans" cxnId="{A2FDF964-9232-4D65-ACA6-FE88CE0CD96D}">
      <dgm:prSet/>
      <dgm:spPr/>
      <dgm:t>
        <a:bodyPr/>
        <a:lstStyle/>
        <a:p>
          <a:endParaRPr lang="en-CA"/>
        </a:p>
      </dgm:t>
    </dgm:pt>
    <dgm:pt modelId="{ADC54254-0BFA-4F65-9B05-0F3829917D26}" type="sibTrans" cxnId="{A2FDF964-9232-4D65-ACA6-FE88CE0CD96D}">
      <dgm:prSet/>
      <dgm:spPr/>
      <dgm:t>
        <a:bodyPr/>
        <a:lstStyle/>
        <a:p>
          <a:endParaRPr lang="en-CA"/>
        </a:p>
      </dgm:t>
    </dgm:pt>
    <dgm:pt modelId="{60D5BF3F-55DD-4B9C-ACD7-78C000FAE5D5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dirty="0" smtClean="0"/>
            <a:t>Launch Archives Catalogue and Online Collections</a:t>
          </a:r>
          <a:endParaRPr lang="en-CA" sz="2400" dirty="0"/>
        </a:p>
      </dgm:t>
    </dgm:pt>
    <dgm:pt modelId="{E576841A-332D-4B44-9120-E29BECC63390}" type="parTrans" cxnId="{4A910535-9717-470C-8402-579F18EBE6DD}">
      <dgm:prSet/>
      <dgm:spPr/>
      <dgm:t>
        <a:bodyPr/>
        <a:lstStyle/>
        <a:p>
          <a:endParaRPr lang="en-CA"/>
        </a:p>
      </dgm:t>
    </dgm:pt>
    <dgm:pt modelId="{936EA362-2001-47F5-9A01-6501916940FD}" type="sibTrans" cxnId="{4A910535-9717-470C-8402-579F18EBE6DD}">
      <dgm:prSet/>
      <dgm:spPr/>
      <dgm:t>
        <a:bodyPr/>
        <a:lstStyle/>
        <a:p>
          <a:endParaRPr lang="en-CA"/>
        </a:p>
      </dgm:t>
    </dgm:pt>
    <dgm:pt modelId="{92DB9722-FDD0-42C9-8168-FEFD245AA927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CA" sz="2400" b="1" dirty="0" smtClean="0"/>
            <a:t>January 2015- </a:t>
          </a:r>
          <a:endParaRPr lang="en-CA" sz="2400" b="1" dirty="0"/>
        </a:p>
      </dgm:t>
    </dgm:pt>
    <dgm:pt modelId="{372191A3-F44D-4478-8FDE-1C285E42B905}" type="parTrans" cxnId="{3BC0E17C-270D-4EE2-9525-C1F7CB2AE23A}">
      <dgm:prSet/>
      <dgm:spPr/>
      <dgm:t>
        <a:bodyPr/>
        <a:lstStyle/>
        <a:p>
          <a:endParaRPr lang="en-CA"/>
        </a:p>
      </dgm:t>
    </dgm:pt>
    <dgm:pt modelId="{9339FEA7-161D-4FA5-9922-C4E0B3C7E9AE}" type="sibTrans" cxnId="{3BC0E17C-270D-4EE2-9525-C1F7CB2AE23A}">
      <dgm:prSet/>
      <dgm:spPr/>
      <dgm:t>
        <a:bodyPr/>
        <a:lstStyle/>
        <a:p>
          <a:endParaRPr lang="en-CA"/>
        </a:p>
      </dgm:t>
    </dgm:pt>
    <dgm:pt modelId="{597F74E9-30E4-42C7-97C7-8A7884A31C66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b="0" dirty="0" smtClean="0"/>
            <a:t>Launch Archivists’ Toolkit</a:t>
          </a:r>
          <a:endParaRPr lang="en-CA" sz="2400" b="0" dirty="0"/>
        </a:p>
      </dgm:t>
    </dgm:pt>
    <dgm:pt modelId="{96968E7E-B45D-40DB-8ABE-20478EFB3332}" type="parTrans" cxnId="{AF9D7D6F-52EF-403C-84F0-384DF08F9E60}">
      <dgm:prSet/>
      <dgm:spPr/>
      <dgm:t>
        <a:bodyPr/>
        <a:lstStyle/>
        <a:p>
          <a:endParaRPr lang="en-CA"/>
        </a:p>
      </dgm:t>
    </dgm:pt>
    <dgm:pt modelId="{F81C7D13-878A-43DD-A77F-DE299933A23C}" type="sibTrans" cxnId="{AF9D7D6F-52EF-403C-84F0-384DF08F9E60}">
      <dgm:prSet/>
      <dgm:spPr/>
      <dgm:t>
        <a:bodyPr/>
        <a:lstStyle/>
        <a:p>
          <a:endParaRPr lang="en-CA"/>
        </a:p>
      </dgm:t>
    </dgm:pt>
    <dgm:pt modelId="{C557544B-5F11-4BC1-A09D-5532991931C2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b="1" u="sng" dirty="0" smtClean="0"/>
            <a:t>Create subject headings and authority records</a:t>
          </a:r>
          <a:endParaRPr lang="en-CA" sz="2400" b="1" u="sng" dirty="0"/>
        </a:p>
      </dgm:t>
    </dgm:pt>
    <dgm:pt modelId="{E4F2D60F-0B2E-4601-8FAE-3A0BBE656F86}" type="parTrans" cxnId="{463AEFC8-31B8-410C-AEF4-AFB43A10A0A5}">
      <dgm:prSet/>
      <dgm:spPr/>
      <dgm:t>
        <a:bodyPr/>
        <a:lstStyle/>
        <a:p>
          <a:endParaRPr lang="en-CA"/>
        </a:p>
      </dgm:t>
    </dgm:pt>
    <dgm:pt modelId="{E6AFD8A7-0CC3-4604-A3C1-3F09ED7DE6B6}" type="sibTrans" cxnId="{463AEFC8-31B8-410C-AEF4-AFB43A10A0A5}">
      <dgm:prSet/>
      <dgm:spPr/>
      <dgm:t>
        <a:bodyPr/>
        <a:lstStyle/>
        <a:p>
          <a:endParaRPr lang="en-CA"/>
        </a:p>
      </dgm:t>
    </dgm:pt>
    <dgm:pt modelId="{36B1D5A9-55E4-4980-A369-5E44BA5EECC1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dirty="0" smtClean="0"/>
            <a:t>Publish map in ArcGIS</a:t>
          </a:r>
          <a:endParaRPr lang="en-CA" sz="2400" dirty="0"/>
        </a:p>
      </dgm:t>
    </dgm:pt>
    <dgm:pt modelId="{4777CD9F-9AF9-4CC7-9801-4C16831A6F33}" type="parTrans" cxnId="{BCF951D1-3DC2-4C24-9C91-B9DD96B46230}">
      <dgm:prSet/>
      <dgm:spPr/>
      <dgm:t>
        <a:bodyPr/>
        <a:lstStyle/>
        <a:p>
          <a:endParaRPr lang="en-CA"/>
        </a:p>
      </dgm:t>
    </dgm:pt>
    <dgm:pt modelId="{1F687C17-68E6-42AB-B0A9-2019220FB544}" type="sibTrans" cxnId="{BCF951D1-3DC2-4C24-9C91-B9DD96B46230}">
      <dgm:prSet/>
      <dgm:spPr/>
      <dgm:t>
        <a:bodyPr/>
        <a:lstStyle/>
        <a:p>
          <a:endParaRPr lang="en-CA"/>
        </a:p>
      </dgm:t>
    </dgm:pt>
    <dgm:pt modelId="{6CFBCF52-A757-47DB-AD13-E406DCACF7F7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dirty="0" smtClean="0"/>
            <a:t>Import legacy EAD data into Archivists’ Toolkit</a:t>
          </a:r>
          <a:endParaRPr lang="en-CA" sz="2400" dirty="0"/>
        </a:p>
      </dgm:t>
    </dgm:pt>
    <dgm:pt modelId="{8988ACEF-06E1-4F14-93E7-E7F79A8E8611}" type="parTrans" cxnId="{C44A4DCA-B6FC-4576-82FB-29581D4C86DE}">
      <dgm:prSet/>
      <dgm:spPr/>
      <dgm:t>
        <a:bodyPr/>
        <a:lstStyle/>
        <a:p>
          <a:endParaRPr lang="en-CA"/>
        </a:p>
      </dgm:t>
    </dgm:pt>
    <dgm:pt modelId="{1B2DB2F5-D0A6-453D-B806-1482128133AF}" type="sibTrans" cxnId="{C44A4DCA-B6FC-4576-82FB-29581D4C86DE}">
      <dgm:prSet/>
      <dgm:spPr/>
      <dgm:t>
        <a:bodyPr/>
        <a:lstStyle/>
        <a:p>
          <a:endParaRPr lang="en-CA"/>
        </a:p>
      </dgm:t>
    </dgm:pt>
    <dgm:pt modelId="{70277D75-38E6-4B84-8366-62B4B8874888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b="0" dirty="0" smtClean="0"/>
            <a:t>Finding aids migration project (import into ATOM)</a:t>
          </a:r>
          <a:endParaRPr lang="en-CA" sz="2400" b="0" dirty="0"/>
        </a:p>
      </dgm:t>
    </dgm:pt>
    <dgm:pt modelId="{A1059E7E-9130-4820-879C-2E452D34D367}" type="parTrans" cxnId="{A69C6F99-3399-4166-ACDC-4504CA9F07AA}">
      <dgm:prSet/>
      <dgm:spPr/>
      <dgm:t>
        <a:bodyPr/>
        <a:lstStyle/>
        <a:p>
          <a:endParaRPr lang="en-CA"/>
        </a:p>
      </dgm:t>
    </dgm:pt>
    <dgm:pt modelId="{A9C8A915-A5B3-474B-87A2-BBD0A966A521}" type="sibTrans" cxnId="{A69C6F99-3399-4166-ACDC-4504CA9F07AA}">
      <dgm:prSet/>
      <dgm:spPr/>
      <dgm:t>
        <a:bodyPr/>
        <a:lstStyle/>
        <a:p>
          <a:endParaRPr lang="en-CA"/>
        </a:p>
      </dgm:t>
    </dgm:pt>
    <dgm:pt modelId="{53B22078-696A-403F-AA8F-F1442A62AC68}">
      <dgm:prSet phldrT="[Text]" custT="1"/>
      <dgm:spPr>
        <a:solidFill>
          <a:schemeClr val="bg1">
            <a:alpha val="90000"/>
          </a:schemeClr>
        </a:solidFill>
        <a:ln>
          <a:noFill/>
        </a:ln>
      </dgm:spPr>
      <dgm:t>
        <a:bodyPr/>
        <a:lstStyle/>
        <a:p>
          <a:r>
            <a:rPr lang="en-CA" sz="2400" b="0" dirty="0" smtClean="0"/>
            <a:t>Archivists’ Toolkit &gt;&gt; HTML finding aids</a:t>
          </a:r>
          <a:endParaRPr lang="en-CA" sz="2400" b="0" dirty="0"/>
        </a:p>
      </dgm:t>
    </dgm:pt>
    <dgm:pt modelId="{D781E744-E5CD-47F0-8258-AA35812C6B90}" type="parTrans" cxnId="{234598D0-49EC-400E-B2F2-B1C8F471CA69}">
      <dgm:prSet/>
      <dgm:spPr/>
      <dgm:t>
        <a:bodyPr/>
        <a:lstStyle/>
        <a:p>
          <a:endParaRPr lang="en-CA"/>
        </a:p>
      </dgm:t>
    </dgm:pt>
    <dgm:pt modelId="{D355CAC8-DB37-4433-ACF5-07228D24C3C5}" type="sibTrans" cxnId="{234598D0-49EC-400E-B2F2-B1C8F471CA69}">
      <dgm:prSet/>
      <dgm:spPr/>
      <dgm:t>
        <a:bodyPr/>
        <a:lstStyle/>
        <a:p>
          <a:endParaRPr lang="en-CA"/>
        </a:p>
      </dgm:t>
    </dgm:pt>
    <dgm:pt modelId="{C9FF0683-E2AD-4997-B87F-48065ED74C24}" type="pres">
      <dgm:prSet presAssocID="{F76F45BC-B32D-4701-A2E8-BCC480400C7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CA"/>
        </a:p>
      </dgm:t>
    </dgm:pt>
    <dgm:pt modelId="{A68F9E38-B836-4FD6-9D56-4EAE23273682}" type="pres">
      <dgm:prSet presAssocID="{2ACEBC84-5335-47A2-9A01-A526F37D1F70}" presName="parentLin" presStyleCnt="0"/>
      <dgm:spPr/>
    </dgm:pt>
    <dgm:pt modelId="{FAA7C60B-7EDD-439A-AA40-741159CC659C}" type="pres">
      <dgm:prSet presAssocID="{2ACEBC84-5335-47A2-9A01-A526F37D1F70}" presName="parentLeftMargin" presStyleLbl="node1" presStyleIdx="0" presStyleCnt="4"/>
      <dgm:spPr/>
      <dgm:t>
        <a:bodyPr/>
        <a:lstStyle/>
        <a:p>
          <a:endParaRPr lang="en-CA"/>
        </a:p>
      </dgm:t>
    </dgm:pt>
    <dgm:pt modelId="{41F6F38C-676D-4006-95B2-A595CBC9C6B0}" type="pres">
      <dgm:prSet presAssocID="{2ACEBC84-5335-47A2-9A01-A526F37D1F70}" presName="parentText" presStyleLbl="node1" presStyleIdx="0" presStyleCnt="4" custScaleX="111111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8212F7D-76B7-401B-B64A-B7974541914B}" type="pres">
      <dgm:prSet presAssocID="{2ACEBC84-5335-47A2-9A01-A526F37D1F70}" presName="negativeSpace" presStyleCnt="0"/>
      <dgm:spPr/>
    </dgm:pt>
    <dgm:pt modelId="{BD07EC61-C99A-4F60-8C11-38CE2B27EF21}" type="pres">
      <dgm:prSet presAssocID="{2ACEBC84-5335-47A2-9A01-A526F37D1F70}" presName="childText" presStyleLbl="conFgAcc1" presStyleIdx="0" presStyleCnt="4" custLinFactY="778" custLinFactNeighborY="100000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911F7983-36CE-43C8-A35B-C813AFC1B53C}" type="pres">
      <dgm:prSet presAssocID="{9C231BA2-5A3F-4B61-AB8D-0EAAE4153098}" presName="spaceBetweenRectangles" presStyleCnt="0"/>
      <dgm:spPr/>
    </dgm:pt>
    <dgm:pt modelId="{C81059DD-CD3F-437E-9CC9-A768940F8D63}" type="pres">
      <dgm:prSet presAssocID="{108B6A9B-67D6-4DBC-92B3-AD4F44323B27}" presName="parentLin" presStyleCnt="0"/>
      <dgm:spPr/>
    </dgm:pt>
    <dgm:pt modelId="{2CED3FF5-15D9-493D-BC5D-8C27D890220C}" type="pres">
      <dgm:prSet presAssocID="{108B6A9B-67D6-4DBC-92B3-AD4F44323B27}" presName="parentLeftMargin" presStyleLbl="node1" presStyleIdx="0" presStyleCnt="4"/>
      <dgm:spPr/>
      <dgm:t>
        <a:bodyPr/>
        <a:lstStyle/>
        <a:p>
          <a:endParaRPr lang="en-CA"/>
        </a:p>
      </dgm:t>
    </dgm:pt>
    <dgm:pt modelId="{6991C920-14E1-4445-81D4-4D18D042F19A}" type="pres">
      <dgm:prSet presAssocID="{108B6A9B-67D6-4DBC-92B3-AD4F44323B27}" presName="parentText" presStyleLbl="node1" presStyleIdx="1" presStyleCnt="4" custScaleX="111111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DEBE942-BF8E-446E-8E02-1CA10CAE9829}" type="pres">
      <dgm:prSet presAssocID="{108B6A9B-67D6-4DBC-92B3-AD4F44323B27}" presName="negativeSpace" presStyleCnt="0"/>
      <dgm:spPr/>
    </dgm:pt>
    <dgm:pt modelId="{D4533762-5055-42C5-A493-E3712BFD4A90}" type="pres">
      <dgm:prSet presAssocID="{108B6A9B-67D6-4DBC-92B3-AD4F44323B27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2A3D062D-2C54-4CD0-9F6D-2460660C40F1}" type="pres">
      <dgm:prSet presAssocID="{CE270341-F828-4D01-B95D-6A3588518310}" presName="spaceBetweenRectangles" presStyleCnt="0"/>
      <dgm:spPr/>
    </dgm:pt>
    <dgm:pt modelId="{332EC3D3-AE2F-4BBA-BD90-04B006099BAC}" type="pres">
      <dgm:prSet presAssocID="{587D4BA0-B585-49C6-AB49-2B24DD07965E}" presName="parentLin" presStyleCnt="0"/>
      <dgm:spPr/>
    </dgm:pt>
    <dgm:pt modelId="{E5D72D62-5571-443A-8096-77FD35A02852}" type="pres">
      <dgm:prSet presAssocID="{587D4BA0-B585-49C6-AB49-2B24DD07965E}" presName="parentLeftMargin" presStyleLbl="node1" presStyleIdx="1" presStyleCnt="4"/>
      <dgm:spPr/>
      <dgm:t>
        <a:bodyPr/>
        <a:lstStyle/>
        <a:p>
          <a:endParaRPr lang="en-CA"/>
        </a:p>
      </dgm:t>
    </dgm:pt>
    <dgm:pt modelId="{406684AC-B3FD-4E2F-9D1E-F539A6282255}" type="pres">
      <dgm:prSet presAssocID="{587D4BA0-B585-49C6-AB49-2B24DD07965E}" presName="parentText" presStyleLbl="node1" presStyleIdx="2" presStyleCnt="4" custScaleX="111111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B0BD16D1-850C-4D27-BA0F-5459B456F7B0}" type="pres">
      <dgm:prSet presAssocID="{587D4BA0-B585-49C6-AB49-2B24DD07965E}" presName="negativeSpace" presStyleCnt="0"/>
      <dgm:spPr/>
    </dgm:pt>
    <dgm:pt modelId="{DC98C643-3311-44DA-9CE4-95BE00701487}" type="pres">
      <dgm:prSet presAssocID="{587D4BA0-B585-49C6-AB49-2B24DD07965E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8FC7D70-9DA3-48BB-8D61-658D4EC2D613}" type="pres">
      <dgm:prSet presAssocID="{ADC54254-0BFA-4F65-9B05-0F3829917D26}" presName="spaceBetweenRectangles" presStyleCnt="0"/>
      <dgm:spPr/>
    </dgm:pt>
    <dgm:pt modelId="{B943F159-91B0-42B8-842E-A6026EA51F70}" type="pres">
      <dgm:prSet presAssocID="{92DB9722-FDD0-42C9-8168-FEFD245AA927}" presName="parentLin" presStyleCnt="0"/>
      <dgm:spPr/>
    </dgm:pt>
    <dgm:pt modelId="{A58D78C5-BF82-49C5-8EAD-CB1ACC7359D7}" type="pres">
      <dgm:prSet presAssocID="{92DB9722-FDD0-42C9-8168-FEFD245AA927}" presName="parentLeftMargin" presStyleLbl="node1" presStyleIdx="2" presStyleCnt="4"/>
      <dgm:spPr/>
      <dgm:t>
        <a:bodyPr/>
        <a:lstStyle/>
        <a:p>
          <a:endParaRPr lang="en-CA"/>
        </a:p>
      </dgm:t>
    </dgm:pt>
    <dgm:pt modelId="{3C31FA74-C93B-4567-B948-43B17A5E7F4F}" type="pres">
      <dgm:prSet presAssocID="{92DB9722-FDD0-42C9-8168-FEFD245AA927}" presName="parentText" presStyleLbl="node1" presStyleIdx="3" presStyleCnt="4" custScaleX="111111">
        <dgm:presLayoutVars>
          <dgm:chMax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8EE9DDE7-8A03-4AB1-B693-ED1FA501A573}" type="pres">
      <dgm:prSet presAssocID="{92DB9722-FDD0-42C9-8168-FEFD245AA927}" presName="negativeSpace" presStyleCnt="0"/>
      <dgm:spPr/>
    </dgm:pt>
    <dgm:pt modelId="{8A6EF815-763C-4956-8F8A-BA4E0515BC81}" type="pres">
      <dgm:prSet presAssocID="{92DB9722-FDD0-42C9-8168-FEFD245AA927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CE5D8D1C-E5C5-456B-9730-EBC34AD2D8B2}" type="presOf" srcId="{6CFBCF52-A757-47DB-AD13-E406DCACF7F7}" destId="{D4533762-5055-42C5-A493-E3712BFD4A90}" srcOrd="0" destOrd="1" presId="urn:microsoft.com/office/officeart/2005/8/layout/list1"/>
    <dgm:cxn modelId="{01795149-C2E6-4F6B-BACB-8D9213BB30CC}" srcId="{2ACEBC84-5335-47A2-9A01-A526F37D1F70}" destId="{F1A838DC-E24F-4E71-A2F7-2527B145E1AA}" srcOrd="0" destOrd="0" parTransId="{3EB949CE-5403-4346-B319-ECA9132D1D24}" sibTransId="{511330F8-2689-407F-90E4-71E1A1534173}"/>
    <dgm:cxn modelId="{8A31A74D-0B71-45B6-8B86-3F9EFD3A1804}" type="presOf" srcId="{2ACEBC84-5335-47A2-9A01-A526F37D1F70}" destId="{41F6F38C-676D-4006-95B2-A595CBC9C6B0}" srcOrd="1" destOrd="0" presId="urn:microsoft.com/office/officeart/2005/8/layout/list1"/>
    <dgm:cxn modelId="{92B41F1D-4484-4481-9C18-B7B395210473}" srcId="{F76F45BC-B32D-4701-A2E8-BCC480400C79}" destId="{108B6A9B-67D6-4DBC-92B3-AD4F44323B27}" srcOrd="1" destOrd="0" parTransId="{7B6F8EEE-1D1C-4875-8AEB-F27961A6FA4D}" sibTransId="{CE270341-F828-4D01-B95D-6A3588518310}"/>
    <dgm:cxn modelId="{3B63C5AB-7AF9-4E8D-A9E9-7CE840A23429}" type="presOf" srcId="{8B778208-CD9F-48BA-AAEC-B603C74014EA}" destId="{D4533762-5055-42C5-A493-E3712BFD4A90}" srcOrd="0" destOrd="0" presId="urn:microsoft.com/office/officeart/2005/8/layout/list1"/>
    <dgm:cxn modelId="{BCF951D1-3DC2-4C24-9C91-B9DD96B46230}" srcId="{92DB9722-FDD0-42C9-8168-FEFD245AA927}" destId="{36B1D5A9-55E4-4980-A369-5E44BA5EECC1}" srcOrd="1" destOrd="0" parTransId="{4777CD9F-9AF9-4CC7-9801-4C16831A6F33}" sibTransId="{1F687C17-68E6-42AB-B0A9-2019220FB544}"/>
    <dgm:cxn modelId="{2936414A-52C5-490C-81D2-3FCC953A729D}" type="presOf" srcId="{60D5BF3F-55DD-4B9C-ACD7-78C000FAE5D5}" destId="{8A6EF815-763C-4956-8F8A-BA4E0515BC81}" srcOrd="0" destOrd="0" presId="urn:microsoft.com/office/officeart/2005/8/layout/list1"/>
    <dgm:cxn modelId="{D02CA904-F075-4911-BB96-6A4F13490529}" type="presOf" srcId="{F1A838DC-E24F-4E71-A2F7-2527B145E1AA}" destId="{BD07EC61-C99A-4F60-8C11-38CE2B27EF21}" srcOrd="0" destOrd="0" presId="urn:microsoft.com/office/officeart/2005/8/layout/list1"/>
    <dgm:cxn modelId="{463AEFC8-31B8-410C-AEF4-AFB43A10A0A5}" srcId="{587D4BA0-B585-49C6-AB49-2B24DD07965E}" destId="{C557544B-5F11-4BC1-A09D-5532991931C2}" srcOrd="2" destOrd="0" parTransId="{E4F2D60F-0B2E-4601-8FAE-3A0BBE656F86}" sibTransId="{E6AFD8A7-0CC3-4604-A3C1-3F09ED7DE6B6}"/>
    <dgm:cxn modelId="{A2FDF964-9232-4D65-ACA6-FE88CE0CD96D}" srcId="{F76F45BC-B32D-4701-A2E8-BCC480400C79}" destId="{587D4BA0-B585-49C6-AB49-2B24DD07965E}" srcOrd="2" destOrd="0" parTransId="{DA24E832-9FAC-42D2-A7B5-598D67DEF0DE}" sibTransId="{ADC54254-0BFA-4F65-9B05-0F3829917D26}"/>
    <dgm:cxn modelId="{CE061503-096D-4722-99CA-14F828E0A1C8}" srcId="{F76F45BC-B32D-4701-A2E8-BCC480400C79}" destId="{2ACEBC84-5335-47A2-9A01-A526F37D1F70}" srcOrd="0" destOrd="0" parTransId="{9535DB84-707D-4084-A5F1-6EEA853FC364}" sibTransId="{9C231BA2-5A3F-4B61-AB8D-0EAAE4153098}"/>
    <dgm:cxn modelId="{9C257AAB-84A4-4BED-88C8-21BDA453E692}" type="presOf" srcId="{36B1D5A9-55E4-4980-A369-5E44BA5EECC1}" destId="{8A6EF815-763C-4956-8F8A-BA4E0515BC81}" srcOrd="0" destOrd="1" presId="urn:microsoft.com/office/officeart/2005/8/layout/list1"/>
    <dgm:cxn modelId="{3BC0E17C-270D-4EE2-9525-C1F7CB2AE23A}" srcId="{F76F45BC-B32D-4701-A2E8-BCC480400C79}" destId="{92DB9722-FDD0-42C9-8168-FEFD245AA927}" srcOrd="3" destOrd="0" parTransId="{372191A3-F44D-4478-8FDE-1C285E42B905}" sibTransId="{9339FEA7-161D-4FA5-9922-C4E0B3C7E9AE}"/>
    <dgm:cxn modelId="{4A910535-9717-470C-8402-579F18EBE6DD}" srcId="{92DB9722-FDD0-42C9-8168-FEFD245AA927}" destId="{60D5BF3F-55DD-4B9C-ACD7-78C000FAE5D5}" srcOrd="0" destOrd="0" parTransId="{E576841A-332D-4B44-9120-E29BECC63390}" sibTransId="{936EA362-2001-47F5-9A01-6501916940FD}"/>
    <dgm:cxn modelId="{59B0BB4B-AFA8-4AE7-BB61-8B7829BDA71A}" type="presOf" srcId="{108B6A9B-67D6-4DBC-92B3-AD4F44323B27}" destId="{2CED3FF5-15D9-493D-BC5D-8C27D890220C}" srcOrd="0" destOrd="0" presId="urn:microsoft.com/office/officeart/2005/8/layout/list1"/>
    <dgm:cxn modelId="{91216FAB-810F-4185-A044-8E28005E2622}" type="presOf" srcId="{597F74E9-30E4-42C7-97C7-8A7884A31C66}" destId="{DC98C643-3311-44DA-9CE4-95BE00701487}" srcOrd="0" destOrd="0" presId="urn:microsoft.com/office/officeart/2005/8/layout/list1"/>
    <dgm:cxn modelId="{234598D0-49EC-400E-B2F2-B1C8F471CA69}" srcId="{587D4BA0-B585-49C6-AB49-2B24DD07965E}" destId="{53B22078-696A-403F-AA8F-F1442A62AC68}" srcOrd="1" destOrd="0" parTransId="{D781E744-E5CD-47F0-8258-AA35812C6B90}" sibTransId="{D355CAC8-DB37-4433-ACF5-07228D24C3C5}"/>
    <dgm:cxn modelId="{364D20C4-3179-4DF3-9F27-47338F0C0798}" type="presOf" srcId="{92DB9722-FDD0-42C9-8168-FEFD245AA927}" destId="{A58D78C5-BF82-49C5-8EAD-CB1ACC7359D7}" srcOrd="0" destOrd="0" presId="urn:microsoft.com/office/officeart/2005/8/layout/list1"/>
    <dgm:cxn modelId="{DD414874-D910-44E7-8982-1F5C02E197DD}" type="presOf" srcId="{53B22078-696A-403F-AA8F-F1442A62AC68}" destId="{DC98C643-3311-44DA-9CE4-95BE00701487}" srcOrd="0" destOrd="1" presId="urn:microsoft.com/office/officeart/2005/8/layout/list1"/>
    <dgm:cxn modelId="{2F99146F-09AA-4DC2-896A-D06CAFF8DD97}" type="presOf" srcId="{108B6A9B-67D6-4DBC-92B3-AD4F44323B27}" destId="{6991C920-14E1-4445-81D4-4D18D042F19A}" srcOrd="1" destOrd="0" presId="urn:microsoft.com/office/officeart/2005/8/layout/list1"/>
    <dgm:cxn modelId="{A69C6F99-3399-4166-ACDC-4504CA9F07AA}" srcId="{587D4BA0-B585-49C6-AB49-2B24DD07965E}" destId="{70277D75-38E6-4B84-8366-62B4B8874888}" srcOrd="3" destOrd="0" parTransId="{A1059E7E-9130-4820-879C-2E452D34D367}" sibTransId="{A9C8A915-A5B3-474B-87A2-BBD0A966A521}"/>
    <dgm:cxn modelId="{5AA4AFDF-8EC9-4E18-A406-F0BC41374E30}" type="presOf" srcId="{F76F45BC-B32D-4701-A2E8-BCC480400C79}" destId="{C9FF0683-E2AD-4997-B87F-48065ED74C24}" srcOrd="0" destOrd="0" presId="urn:microsoft.com/office/officeart/2005/8/layout/list1"/>
    <dgm:cxn modelId="{C44A4DCA-B6FC-4576-82FB-29581D4C86DE}" srcId="{108B6A9B-67D6-4DBC-92B3-AD4F44323B27}" destId="{6CFBCF52-A757-47DB-AD13-E406DCACF7F7}" srcOrd="1" destOrd="0" parTransId="{8988ACEF-06E1-4F14-93E7-E7F79A8E8611}" sibTransId="{1B2DB2F5-D0A6-453D-B806-1482128133AF}"/>
    <dgm:cxn modelId="{227A739F-6992-415A-A33C-9B1322F716E0}" type="presOf" srcId="{92DB9722-FDD0-42C9-8168-FEFD245AA927}" destId="{3C31FA74-C93B-4567-B948-43B17A5E7F4F}" srcOrd="1" destOrd="0" presId="urn:microsoft.com/office/officeart/2005/8/layout/list1"/>
    <dgm:cxn modelId="{D64FE96F-A3B8-4E65-8DA6-721E4598C164}" type="presOf" srcId="{70277D75-38E6-4B84-8366-62B4B8874888}" destId="{DC98C643-3311-44DA-9CE4-95BE00701487}" srcOrd="0" destOrd="3" presId="urn:microsoft.com/office/officeart/2005/8/layout/list1"/>
    <dgm:cxn modelId="{585A793D-5F83-4747-B8DD-2CB9C3D44038}" srcId="{108B6A9B-67D6-4DBC-92B3-AD4F44323B27}" destId="{8B778208-CD9F-48BA-AAEC-B603C74014EA}" srcOrd="0" destOrd="0" parTransId="{D34F4111-F19C-4BA9-AFBF-CD25E70E84A4}" sibTransId="{C6905DB8-61D1-4212-A0FD-DD16D5CE8325}"/>
    <dgm:cxn modelId="{AF9D7D6F-52EF-403C-84F0-384DF08F9E60}" srcId="{587D4BA0-B585-49C6-AB49-2B24DD07965E}" destId="{597F74E9-30E4-42C7-97C7-8A7884A31C66}" srcOrd="0" destOrd="0" parTransId="{96968E7E-B45D-40DB-8ABE-20478EFB3332}" sibTransId="{F81C7D13-878A-43DD-A77F-DE299933A23C}"/>
    <dgm:cxn modelId="{8A1E551D-819E-4989-9A66-D7954B6F42C9}" type="presOf" srcId="{C557544B-5F11-4BC1-A09D-5532991931C2}" destId="{DC98C643-3311-44DA-9CE4-95BE00701487}" srcOrd="0" destOrd="2" presId="urn:microsoft.com/office/officeart/2005/8/layout/list1"/>
    <dgm:cxn modelId="{240E9B04-A173-476F-AC32-A8E06BD4DCC0}" type="presOf" srcId="{587D4BA0-B585-49C6-AB49-2B24DD07965E}" destId="{406684AC-B3FD-4E2F-9D1E-F539A6282255}" srcOrd="1" destOrd="0" presId="urn:microsoft.com/office/officeart/2005/8/layout/list1"/>
    <dgm:cxn modelId="{30F5BC6C-41B3-4D6E-ACA8-046730D42324}" type="presOf" srcId="{587D4BA0-B585-49C6-AB49-2B24DD07965E}" destId="{E5D72D62-5571-443A-8096-77FD35A02852}" srcOrd="0" destOrd="0" presId="urn:microsoft.com/office/officeart/2005/8/layout/list1"/>
    <dgm:cxn modelId="{A30646E2-2C03-4855-8574-37D45BBAA634}" type="presOf" srcId="{2ACEBC84-5335-47A2-9A01-A526F37D1F70}" destId="{FAA7C60B-7EDD-439A-AA40-741159CC659C}" srcOrd="0" destOrd="0" presId="urn:microsoft.com/office/officeart/2005/8/layout/list1"/>
    <dgm:cxn modelId="{9AFFDEC1-4989-4161-ACBC-8D6AA2636815}" type="presParOf" srcId="{C9FF0683-E2AD-4997-B87F-48065ED74C24}" destId="{A68F9E38-B836-4FD6-9D56-4EAE23273682}" srcOrd="0" destOrd="0" presId="urn:microsoft.com/office/officeart/2005/8/layout/list1"/>
    <dgm:cxn modelId="{83C677E3-DE9E-4C98-9FC3-FE062AB6C934}" type="presParOf" srcId="{A68F9E38-B836-4FD6-9D56-4EAE23273682}" destId="{FAA7C60B-7EDD-439A-AA40-741159CC659C}" srcOrd="0" destOrd="0" presId="urn:microsoft.com/office/officeart/2005/8/layout/list1"/>
    <dgm:cxn modelId="{B90BCB64-33EE-4C9C-A0E7-2BA432714F6D}" type="presParOf" srcId="{A68F9E38-B836-4FD6-9D56-4EAE23273682}" destId="{41F6F38C-676D-4006-95B2-A595CBC9C6B0}" srcOrd="1" destOrd="0" presId="urn:microsoft.com/office/officeart/2005/8/layout/list1"/>
    <dgm:cxn modelId="{8AC4F1AE-3062-4485-8EAE-7BEC50E983E7}" type="presParOf" srcId="{C9FF0683-E2AD-4997-B87F-48065ED74C24}" destId="{88212F7D-76B7-401B-B64A-B7974541914B}" srcOrd="1" destOrd="0" presId="urn:microsoft.com/office/officeart/2005/8/layout/list1"/>
    <dgm:cxn modelId="{F71E7CCD-51C5-4684-B5BE-9658ECF6C285}" type="presParOf" srcId="{C9FF0683-E2AD-4997-B87F-48065ED74C24}" destId="{BD07EC61-C99A-4F60-8C11-38CE2B27EF21}" srcOrd="2" destOrd="0" presId="urn:microsoft.com/office/officeart/2005/8/layout/list1"/>
    <dgm:cxn modelId="{236D8636-7DCF-4231-9853-D98FCF71610A}" type="presParOf" srcId="{C9FF0683-E2AD-4997-B87F-48065ED74C24}" destId="{911F7983-36CE-43C8-A35B-C813AFC1B53C}" srcOrd="3" destOrd="0" presId="urn:microsoft.com/office/officeart/2005/8/layout/list1"/>
    <dgm:cxn modelId="{FBC2EB02-D747-4FC8-BC36-B6F67F745736}" type="presParOf" srcId="{C9FF0683-E2AD-4997-B87F-48065ED74C24}" destId="{C81059DD-CD3F-437E-9CC9-A768940F8D63}" srcOrd="4" destOrd="0" presId="urn:microsoft.com/office/officeart/2005/8/layout/list1"/>
    <dgm:cxn modelId="{0968B571-1427-4F07-ADCD-71A9AC52AD27}" type="presParOf" srcId="{C81059DD-CD3F-437E-9CC9-A768940F8D63}" destId="{2CED3FF5-15D9-493D-BC5D-8C27D890220C}" srcOrd="0" destOrd="0" presId="urn:microsoft.com/office/officeart/2005/8/layout/list1"/>
    <dgm:cxn modelId="{19F4A581-28A4-454C-A1BF-EA9B2D16CD7F}" type="presParOf" srcId="{C81059DD-CD3F-437E-9CC9-A768940F8D63}" destId="{6991C920-14E1-4445-81D4-4D18D042F19A}" srcOrd="1" destOrd="0" presId="urn:microsoft.com/office/officeart/2005/8/layout/list1"/>
    <dgm:cxn modelId="{C416842E-0423-4307-84C8-D95383C0E9A9}" type="presParOf" srcId="{C9FF0683-E2AD-4997-B87F-48065ED74C24}" destId="{6DEBE942-BF8E-446E-8E02-1CA10CAE9829}" srcOrd="5" destOrd="0" presId="urn:microsoft.com/office/officeart/2005/8/layout/list1"/>
    <dgm:cxn modelId="{3DD458C1-E86A-481B-A076-C41932247C0F}" type="presParOf" srcId="{C9FF0683-E2AD-4997-B87F-48065ED74C24}" destId="{D4533762-5055-42C5-A493-E3712BFD4A90}" srcOrd="6" destOrd="0" presId="urn:microsoft.com/office/officeart/2005/8/layout/list1"/>
    <dgm:cxn modelId="{FDDC16DA-1FE7-490F-8F61-6A162F0572C4}" type="presParOf" srcId="{C9FF0683-E2AD-4997-B87F-48065ED74C24}" destId="{2A3D062D-2C54-4CD0-9F6D-2460660C40F1}" srcOrd="7" destOrd="0" presId="urn:microsoft.com/office/officeart/2005/8/layout/list1"/>
    <dgm:cxn modelId="{88E910B7-A91E-48FD-A784-C1E9D4D36FFA}" type="presParOf" srcId="{C9FF0683-E2AD-4997-B87F-48065ED74C24}" destId="{332EC3D3-AE2F-4BBA-BD90-04B006099BAC}" srcOrd="8" destOrd="0" presId="urn:microsoft.com/office/officeart/2005/8/layout/list1"/>
    <dgm:cxn modelId="{CAF8D35C-D09B-4113-8B08-E702EF47B5E8}" type="presParOf" srcId="{332EC3D3-AE2F-4BBA-BD90-04B006099BAC}" destId="{E5D72D62-5571-443A-8096-77FD35A02852}" srcOrd="0" destOrd="0" presId="urn:microsoft.com/office/officeart/2005/8/layout/list1"/>
    <dgm:cxn modelId="{C9D9AFD9-746F-4C34-9B8C-1F7F90D99337}" type="presParOf" srcId="{332EC3D3-AE2F-4BBA-BD90-04B006099BAC}" destId="{406684AC-B3FD-4E2F-9D1E-F539A6282255}" srcOrd="1" destOrd="0" presId="urn:microsoft.com/office/officeart/2005/8/layout/list1"/>
    <dgm:cxn modelId="{38A82928-0882-433C-B377-E9317BDB5583}" type="presParOf" srcId="{C9FF0683-E2AD-4997-B87F-48065ED74C24}" destId="{B0BD16D1-850C-4D27-BA0F-5459B456F7B0}" srcOrd="9" destOrd="0" presId="urn:microsoft.com/office/officeart/2005/8/layout/list1"/>
    <dgm:cxn modelId="{5FFBA112-2A5F-4AB6-ACB6-E1E958B58186}" type="presParOf" srcId="{C9FF0683-E2AD-4997-B87F-48065ED74C24}" destId="{DC98C643-3311-44DA-9CE4-95BE00701487}" srcOrd="10" destOrd="0" presId="urn:microsoft.com/office/officeart/2005/8/layout/list1"/>
    <dgm:cxn modelId="{F046A469-9045-46A0-BEC0-C7D62D67E48B}" type="presParOf" srcId="{C9FF0683-E2AD-4997-B87F-48065ED74C24}" destId="{88FC7D70-9DA3-48BB-8D61-658D4EC2D613}" srcOrd="11" destOrd="0" presId="urn:microsoft.com/office/officeart/2005/8/layout/list1"/>
    <dgm:cxn modelId="{5B087779-E6D1-4758-9123-1E6AD3FF54D1}" type="presParOf" srcId="{C9FF0683-E2AD-4997-B87F-48065ED74C24}" destId="{B943F159-91B0-42B8-842E-A6026EA51F70}" srcOrd="12" destOrd="0" presId="urn:microsoft.com/office/officeart/2005/8/layout/list1"/>
    <dgm:cxn modelId="{C755C4A4-F683-411A-BA96-09C6FD3EF8B3}" type="presParOf" srcId="{B943F159-91B0-42B8-842E-A6026EA51F70}" destId="{A58D78C5-BF82-49C5-8EAD-CB1ACC7359D7}" srcOrd="0" destOrd="0" presId="urn:microsoft.com/office/officeart/2005/8/layout/list1"/>
    <dgm:cxn modelId="{B5ACDC41-EF0A-4097-8A70-C7D9D03634CA}" type="presParOf" srcId="{B943F159-91B0-42B8-842E-A6026EA51F70}" destId="{3C31FA74-C93B-4567-B948-43B17A5E7F4F}" srcOrd="1" destOrd="0" presId="urn:microsoft.com/office/officeart/2005/8/layout/list1"/>
    <dgm:cxn modelId="{EFDFC102-7E37-496D-ACE5-C5D7AEA56EA3}" type="presParOf" srcId="{C9FF0683-E2AD-4997-B87F-48065ED74C24}" destId="{8EE9DDE7-8A03-4AB1-B693-ED1FA501A573}" srcOrd="13" destOrd="0" presId="urn:microsoft.com/office/officeart/2005/8/layout/list1"/>
    <dgm:cxn modelId="{00C71325-1CE9-49BE-BF89-26902025CDC9}" type="presParOf" srcId="{C9FF0683-E2AD-4997-B87F-48065ED74C24}" destId="{8A6EF815-763C-4956-8F8A-BA4E0515BC8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07EC61-C99A-4F60-8C11-38CE2B27EF21}">
      <dsp:nvSpPr>
        <dsp:cNvPr id="0" name=""/>
        <dsp:cNvSpPr/>
      </dsp:nvSpPr>
      <dsp:spPr>
        <a:xfrm>
          <a:off x="0" y="265429"/>
          <a:ext cx="9144000" cy="7245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08280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Paper-based finding aids</a:t>
          </a:r>
          <a:endParaRPr lang="en-CA" sz="2400" kern="1200" dirty="0"/>
        </a:p>
      </dsp:txBody>
      <dsp:txXfrm>
        <a:off x="0" y="265429"/>
        <a:ext cx="9144000" cy="724500"/>
      </dsp:txXfrm>
    </dsp:sp>
    <dsp:sp modelId="{41F6F38C-676D-4006-95B2-A595CBC9C6B0}">
      <dsp:nvSpPr>
        <dsp:cNvPr id="0" name=""/>
        <dsp:cNvSpPr/>
      </dsp:nvSpPr>
      <dsp:spPr>
        <a:xfrm>
          <a:off x="457200" y="58192"/>
          <a:ext cx="7111992" cy="29520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1970-2000s</a:t>
          </a:r>
          <a:endParaRPr lang="en-CA" sz="2400" b="1" kern="1200" dirty="0"/>
        </a:p>
      </dsp:txBody>
      <dsp:txXfrm>
        <a:off x="471610" y="72602"/>
        <a:ext cx="7083172" cy="266380"/>
      </dsp:txXfrm>
    </dsp:sp>
    <dsp:sp modelId="{D4533762-5055-42C5-A493-E3712BFD4A90}">
      <dsp:nvSpPr>
        <dsp:cNvPr id="0" name=""/>
        <dsp:cNvSpPr/>
      </dsp:nvSpPr>
      <dsp:spPr>
        <a:xfrm>
          <a:off x="0" y="1131892"/>
          <a:ext cx="9144000" cy="11340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08280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MS Access &gt;&gt; HTML finding aids</a:t>
          </a:r>
          <a:endParaRPr lang="en-CA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Import legacy EAD data into Archivists’ Toolkit</a:t>
          </a:r>
          <a:endParaRPr lang="en-CA" sz="2400" kern="1200" dirty="0"/>
        </a:p>
      </dsp:txBody>
      <dsp:txXfrm>
        <a:off x="0" y="1131892"/>
        <a:ext cx="9144000" cy="1134000"/>
      </dsp:txXfrm>
    </dsp:sp>
    <dsp:sp modelId="{6991C920-14E1-4445-81D4-4D18D042F19A}">
      <dsp:nvSpPr>
        <dsp:cNvPr id="0" name=""/>
        <dsp:cNvSpPr/>
      </dsp:nvSpPr>
      <dsp:spPr>
        <a:xfrm>
          <a:off x="457200" y="984292"/>
          <a:ext cx="7111992" cy="29520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2000s-December 2010</a:t>
          </a:r>
          <a:endParaRPr lang="en-CA" sz="2400" b="1" kern="1200" dirty="0"/>
        </a:p>
      </dsp:txBody>
      <dsp:txXfrm>
        <a:off x="471610" y="998702"/>
        <a:ext cx="7083172" cy="266380"/>
      </dsp:txXfrm>
    </dsp:sp>
    <dsp:sp modelId="{DC98C643-3311-44DA-9CE4-95BE00701487}">
      <dsp:nvSpPr>
        <dsp:cNvPr id="0" name=""/>
        <dsp:cNvSpPr/>
      </dsp:nvSpPr>
      <dsp:spPr>
        <a:xfrm>
          <a:off x="0" y="2467493"/>
          <a:ext cx="9144000" cy="18900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08280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b="0" kern="1200" dirty="0" smtClean="0"/>
            <a:t>Launch Archivists’ Toolkit</a:t>
          </a:r>
          <a:endParaRPr lang="en-CA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b="0" kern="1200" dirty="0" smtClean="0"/>
            <a:t>Archivists’ Toolkit &gt;&gt; HTML finding aids</a:t>
          </a:r>
          <a:endParaRPr lang="en-CA" sz="2400" b="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b="1" u="sng" kern="1200" dirty="0" smtClean="0"/>
            <a:t>Create subject headings and authority records</a:t>
          </a:r>
          <a:endParaRPr lang="en-CA" sz="2400" b="1" u="sng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b="0" kern="1200" dirty="0" smtClean="0"/>
            <a:t>Finding aids migration project (import into ATOM)</a:t>
          </a:r>
          <a:endParaRPr lang="en-CA" sz="2400" b="0" kern="1200" dirty="0"/>
        </a:p>
      </dsp:txBody>
      <dsp:txXfrm>
        <a:off x="0" y="2467493"/>
        <a:ext cx="9144000" cy="1890000"/>
      </dsp:txXfrm>
    </dsp:sp>
    <dsp:sp modelId="{406684AC-B3FD-4E2F-9D1E-F539A6282255}">
      <dsp:nvSpPr>
        <dsp:cNvPr id="0" name=""/>
        <dsp:cNvSpPr/>
      </dsp:nvSpPr>
      <dsp:spPr>
        <a:xfrm>
          <a:off x="457200" y="2319893"/>
          <a:ext cx="7111992" cy="29520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January 2011-December 2014</a:t>
          </a:r>
          <a:endParaRPr lang="en-CA" sz="2400" b="1" kern="1200" dirty="0"/>
        </a:p>
      </dsp:txBody>
      <dsp:txXfrm>
        <a:off x="471610" y="2334303"/>
        <a:ext cx="7083172" cy="266380"/>
      </dsp:txXfrm>
    </dsp:sp>
    <dsp:sp modelId="{8A6EF815-763C-4956-8F8A-BA4E0515BC81}">
      <dsp:nvSpPr>
        <dsp:cNvPr id="0" name=""/>
        <dsp:cNvSpPr/>
      </dsp:nvSpPr>
      <dsp:spPr>
        <a:xfrm>
          <a:off x="0" y="4559093"/>
          <a:ext cx="9144000" cy="1134000"/>
        </a:xfrm>
        <a:prstGeom prst="rect">
          <a:avLst/>
        </a:prstGeom>
        <a:solidFill>
          <a:schemeClr val="bg1">
            <a:alpha val="90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9676" tIns="208280" rIns="709676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Launch Archives Catalogue and Online Collections</a:t>
          </a:r>
          <a:endParaRPr lang="en-CA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CA" sz="2400" kern="1200" dirty="0" smtClean="0"/>
            <a:t>Publish map in ArcGIS</a:t>
          </a:r>
          <a:endParaRPr lang="en-CA" sz="2400" kern="1200" dirty="0"/>
        </a:p>
      </dsp:txBody>
      <dsp:txXfrm>
        <a:off x="0" y="4559093"/>
        <a:ext cx="9144000" cy="1134000"/>
      </dsp:txXfrm>
    </dsp:sp>
    <dsp:sp modelId="{3C31FA74-C93B-4567-B948-43B17A5E7F4F}">
      <dsp:nvSpPr>
        <dsp:cNvPr id="0" name=""/>
        <dsp:cNvSpPr/>
      </dsp:nvSpPr>
      <dsp:spPr>
        <a:xfrm>
          <a:off x="457200" y="4411493"/>
          <a:ext cx="7111992" cy="295200"/>
        </a:xfrm>
        <a:prstGeom prst="roundRect">
          <a:avLst/>
        </a:prstGeom>
        <a:solidFill>
          <a:schemeClr val="bg1">
            <a:lumMod val="6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935" tIns="0" rIns="241935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CA" sz="2400" b="1" kern="1200" dirty="0" smtClean="0"/>
            <a:t>January 2015- </a:t>
          </a:r>
          <a:endParaRPr lang="en-CA" sz="2400" b="1" kern="1200" dirty="0"/>
        </a:p>
      </dsp:txBody>
      <dsp:txXfrm>
        <a:off x="471610" y="4425903"/>
        <a:ext cx="7083172" cy="2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DF514-9650-47DE-8FA6-B826FA771C3A}" type="datetimeFigureOut">
              <a:rPr lang="en-CA" smtClean="0"/>
              <a:t>18/11/2015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CD965-AD9A-43B7-96A4-EA22CC90EA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6398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0044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91198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416908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287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92213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80635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2405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22868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059208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First</a:t>
            </a:r>
            <a:r>
              <a:rPr lang="en-CA" baseline="0" dirty="0" smtClean="0"/>
              <a:t> approach used colour coding to distinguish between municipal headings and provincial/territorial/national headings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Second approach used three different plot sizes to indicate the number of results for a given geographic heading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949593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0335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6987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3539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526452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67985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15695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If</a:t>
            </a:r>
            <a:r>
              <a:rPr lang="en-CA" baseline="0" dirty="0" smtClean="0"/>
              <a:t> you go to the </a:t>
            </a:r>
            <a:r>
              <a:rPr lang="en-CA" baseline="0" dirty="0" err="1" smtClean="0"/>
              <a:t>ArcServer</a:t>
            </a:r>
            <a:r>
              <a:rPr lang="en-CA" baseline="0" dirty="0" smtClean="0"/>
              <a:t> map, you can’t search the controlled list of geographic headings.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3129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If</a:t>
            </a:r>
            <a:r>
              <a:rPr lang="en-CA" baseline="0" dirty="0" smtClean="0"/>
              <a:t> you go to the </a:t>
            </a:r>
            <a:r>
              <a:rPr lang="en-CA" baseline="0" dirty="0" err="1" smtClean="0"/>
              <a:t>ArcServer</a:t>
            </a:r>
            <a:r>
              <a:rPr lang="en-CA" baseline="0" dirty="0" smtClean="0"/>
              <a:t> map, you can’t search the controlled list of geographic headings.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101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485696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9797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521413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00747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Launched</a:t>
            </a:r>
            <a:r>
              <a:rPr lang="en-CA" baseline="0" dirty="0" smtClean="0"/>
              <a:t> in January 2015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For the first time, fully searchable database of *all* finding aids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One large project shaped by many small projects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Work occurred during period of organizational change and physical renovations in the Libraries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Archives began working more with GIS Centre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Developed a map that plots finding aids according to geographic place names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584935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68038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CA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87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200" dirty="0" smtClean="0"/>
              <a:t>167,494 archival descriptions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3,256 authority records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686 subject headings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491 geographic headings</a:t>
            </a:r>
            <a:endParaRPr lang="en-CA" sz="1200" dirty="0" smtClean="0">
              <a:latin typeface="+mn-lt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By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January 2016, we will have nearly 250,000 descriptions in the catalogue – we are currently preparing a new batch of very large finding aids that will be published soon</a:t>
            </a:r>
            <a:endParaRPr lang="en-US" sz="12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782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55227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1970</a:t>
            </a:r>
            <a:r>
              <a:rPr lang="en-CA" sz="2400" dirty="0" smtClean="0"/>
              <a:t>: Dalhousie University Archives established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b="1" dirty="0" smtClean="0"/>
              <a:t>1970s – early 2000s</a:t>
            </a:r>
            <a:endParaRPr lang="en-CA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Typed paper-based finding aids, inventories, etc.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Provided onsite access to finding aids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Early 2000s</a:t>
            </a:r>
            <a:r>
              <a:rPr lang="en-US" sz="2400" dirty="0" smtClean="0"/>
              <a:t>: Developed procedures for publishing HTML finding aids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2000s – December 2010</a:t>
            </a:r>
            <a:endParaRPr lang="en-US" sz="2400" dirty="0" smtClean="0"/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Created EAD XML files in MS Access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Used XSLT to create HTML finding aids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Published HTML finding aids on web 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January 2011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: Adopt Archivists’ Toolkit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January 2011 – January 2015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Continued publishing HTML pages on web server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lassic Grotesque Std Medium"/>
                <a:cs typeface="Classic Grotesque Std Medium"/>
              </a:rPr>
              <a:t>Created new subject headings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Developed process to import EAD finding aids into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AtoM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January 2015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: Launch Archives Catalogue and Online Collections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Classic Grotesque Std Medium"/>
                <a:cs typeface="Classic Grotesque Std Medium"/>
              </a:rPr>
              <a:t>January 2015 – 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Created map of finding aids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Continued migrating data into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AtoM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Refined and enhanced subject, geographic, and name authority files</a:t>
            </a:r>
          </a:p>
          <a:p>
            <a:pPr marL="742950" lvl="1" indent="0">
              <a:buFont typeface="Arial" panose="020B0604020202020204" pitchFamily="34" charset="0"/>
              <a:buNone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03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Extensive internal data cleaning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Student assistants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Contract data migration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specialist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Permanent staff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Cross-pollination with CNSA project</a:t>
            </a: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200" b="1" dirty="0" smtClean="0"/>
              <a:t>625+ multi-level EAD XML archival descriptions </a:t>
            </a:r>
            <a:r>
              <a:rPr lang="en-CA" sz="1200" b="1" u="sng" dirty="0" smtClean="0"/>
              <a:t>exported</a:t>
            </a:r>
            <a:r>
              <a:rPr lang="en-CA" sz="1200" b="1" dirty="0" smtClean="0"/>
              <a:t> from Archivists’ Toolkit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dirty="0" smtClean="0"/>
              <a:t>Exported</a:t>
            </a:r>
            <a:r>
              <a:rPr lang="en-CA" sz="1200" baseline="0" dirty="0" smtClean="0"/>
              <a:t> after migration checklist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baseline="0" dirty="0" smtClean="0"/>
              <a:t>Saved as XML files with “collection ID” used as file name (e.g., MS-4-135.xml)</a:t>
            </a:r>
            <a:endParaRPr lang="en-CA" sz="1200" dirty="0" smtClean="0"/>
          </a:p>
          <a:p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Internal development of custom XSLT to prepare XML files for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import</a:t>
            </a:r>
            <a:r>
              <a:rPr lang="en-US" sz="1200" b="1" dirty="0" smtClean="0">
                <a:latin typeface="Classic Grotesque Std Medium"/>
                <a:cs typeface="Classic Grotesque Std Medium"/>
              </a:rPr>
              <a:t> into </a:t>
            </a:r>
            <a:r>
              <a:rPr lang="en-US" sz="1200" b="1" dirty="0" err="1" smtClean="0">
                <a:latin typeface="Classic Grotesque Std Medium"/>
                <a:cs typeface="Classic Grotesque Std Medium"/>
              </a:rPr>
              <a:t>AtoM</a:t>
            </a:r>
            <a:endParaRPr lang="en-US" sz="1200" b="1" dirty="0" smtClean="0">
              <a:latin typeface="Classic Grotesque Std Medium"/>
              <a:cs typeface="Classic Grotesque Std Medium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Developed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technical specifications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Prepared “before” and “after” examples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Oxygen (use raw Toolkit XML export and check against “after” examples)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local </a:t>
            </a:r>
            <a:r>
              <a:rPr lang="en-US" sz="1200" baseline="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instance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Refined XSLT to achieve project goals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/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Artefactual Systems performed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migration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dirty="0" smtClean="0">
                <a:latin typeface="Classic Grotesque Std Medium"/>
                <a:cs typeface="Classic Grotesque Std Medium"/>
              </a:rPr>
              <a:t>Used</a:t>
            </a: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 external contractor despite ongoing development of in-house expertise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Received helpful results of data analysis and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0578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Extensive internal data cleaning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Student assistants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Contract data migration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specialist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Permanent staff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Cross-pollination with CNSA project</a:t>
            </a: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200" b="1" dirty="0" smtClean="0"/>
              <a:t>625+ multi-level EAD XML archival descriptions </a:t>
            </a:r>
            <a:r>
              <a:rPr lang="en-CA" sz="1200" b="1" u="sng" dirty="0" smtClean="0"/>
              <a:t>exported</a:t>
            </a:r>
            <a:r>
              <a:rPr lang="en-CA" sz="1200" b="1" dirty="0" smtClean="0"/>
              <a:t> from Archivists’ Toolkit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dirty="0" smtClean="0"/>
              <a:t>Exported</a:t>
            </a:r>
            <a:r>
              <a:rPr lang="en-CA" sz="1200" baseline="0" dirty="0" smtClean="0"/>
              <a:t> after migration checklist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baseline="0" dirty="0" smtClean="0"/>
              <a:t>Saved as XML files with “collection ID” used as file name (e.g., MS-4-135.xml)</a:t>
            </a:r>
            <a:endParaRPr lang="en-CA" sz="1200" dirty="0" smtClean="0"/>
          </a:p>
          <a:p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Internal development of custom XSLT to prepare XML files for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import</a:t>
            </a:r>
            <a:r>
              <a:rPr lang="en-US" sz="1200" b="1" dirty="0" smtClean="0">
                <a:latin typeface="Classic Grotesque Std Medium"/>
                <a:cs typeface="Classic Grotesque Std Medium"/>
              </a:rPr>
              <a:t> into </a:t>
            </a:r>
            <a:r>
              <a:rPr lang="en-US" sz="1200" b="1" dirty="0" err="1" smtClean="0">
                <a:latin typeface="Classic Grotesque Std Medium"/>
                <a:cs typeface="Classic Grotesque Std Medium"/>
              </a:rPr>
              <a:t>AtoM</a:t>
            </a:r>
            <a:endParaRPr lang="en-US" sz="1200" b="1" dirty="0" smtClean="0">
              <a:latin typeface="Classic Grotesque Std Medium"/>
              <a:cs typeface="Classic Grotesque Std Medium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Developed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technical specifications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Prepared “before” and “after” examples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Oxygen (use raw Toolkit XML export and check against “after” examples)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local </a:t>
            </a:r>
            <a:r>
              <a:rPr lang="en-US" sz="1200" baseline="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instance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Refined XSLT to achieve project goals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/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Artefactual Systems performed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migration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dirty="0" smtClean="0">
                <a:latin typeface="Classic Grotesque Std Medium"/>
                <a:cs typeface="Classic Grotesque Std Medium"/>
              </a:rPr>
              <a:t>Used</a:t>
            </a: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 external contractor despite ongoing development of in-house expertise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Received helpful results of data analysis and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48667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Extensive internal data cleaning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Student assistants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Contract data migration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specialist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Permanent staff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Cross-pollination with CNSA project</a:t>
            </a: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1200" b="1" dirty="0" smtClean="0"/>
              <a:t>625+ multi-level EAD XML archival descriptions </a:t>
            </a:r>
            <a:r>
              <a:rPr lang="en-CA" sz="1200" b="1" u="sng" dirty="0" smtClean="0"/>
              <a:t>exported</a:t>
            </a:r>
            <a:r>
              <a:rPr lang="en-CA" sz="1200" b="1" dirty="0" smtClean="0"/>
              <a:t> from Archivists’ Toolkit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dirty="0" smtClean="0"/>
              <a:t>Exported</a:t>
            </a:r>
            <a:r>
              <a:rPr lang="en-CA" sz="1200" baseline="0" dirty="0" smtClean="0"/>
              <a:t> after migration checklist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A" sz="1200" baseline="0" dirty="0" smtClean="0"/>
              <a:t>Saved as XML files with “collection ID” used as file name (e.g., MS-4-135.xml)</a:t>
            </a:r>
            <a:endParaRPr lang="en-CA" sz="1200" dirty="0" smtClean="0"/>
          </a:p>
          <a:p>
            <a:endParaRPr lang="en-CA" sz="1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Internal development of custom XSLT to prepare XML files for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import</a:t>
            </a:r>
            <a:r>
              <a:rPr lang="en-US" sz="1200" b="1" dirty="0" smtClean="0">
                <a:latin typeface="Classic Grotesque Std Medium"/>
                <a:cs typeface="Classic Grotesque Std Medium"/>
              </a:rPr>
              <a:t> into </a:t>
            </a:r>
            <a:r>
              <a:rPr lang="en-US" sz="1200" b="1" dirty="0" err="1" smtClean="0">
                <a:latin typeface="Classic Grotesque Std Medium"/>
                <a:cs typeface="Classic Grotesque Std Medium"/>
              </a:rPr>
              <a:t>AtoM</a:t>
            </a:r>
            <a:endParaRPr lang="en-US" sz="1200" b="1" dirty="0" smtClean="0">
              <a:latin typeface="Classic Grotesque Std Medium"/>
              <a:cs typeface="Classic Grotesque Std Medium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>Developed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technical specifications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Prepared “before” and “after” examples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Oxygen (use raw Toolkit XML export and check against “after” examples)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aseline="0" dirty="0" smtClean="0">
                <a:latin typeface="Classic Grotesque Std Medium"/>
                <a:cs typeface="Classic Grotesque Std Medium"/>
              </a:rPr>
              <a:t>Tested in local </a:t>
            </a:r>
            <a:r>
              <a:rPr lang="en-US" sz="1200" baseline="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instance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Refined XSLT to achieve project goals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sz="1200" dirty="0" smtClean="0">
                <a:latin typeface="Classic Grotesque Std Medium"/>
                <a:cs typeface="Classic Grotesque Std Medium"/>
              </a:rPr>
              <a:t/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 smtClean="0">
                <a:latin typeface="Classic Grotesque Std Medium"/>
                <a:cs typeface="Classic Grotesque Std Medium"/>
              </a:rPr>
              <a:t>Artefactual Systems performed </a:t>
            </a:r>
            <a:r>
              <a:rPr lang="en-US" sz="1200" b="1" u="sng" dirty="0" smtClean="0">
                <a:latin typeface="Classic Grotesque Std Medium"/>
                <a:cs typeface="Classic Grotesque Std Medium"/>
              </a:rPr>
              <a:t>migration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dirty="0" smtClean="0">
                <a:latin typeface="Classic Grotesque Std Medium"/>
                <a:cs typeface="Classic Grotesque Std Medium"/>
              </a:rPr>
              <a:t>Used</a:t>
            </a: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 external contractor despite ongoing development of in-house expertise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200" b="0" u="none" baseline="0" dirty="0" smtClean="0">
                <a:latin typeface="Classic Grotesque Std Medium"/>
                <a:cs typeface="Classic Grotesque Std Medium"/>
              </a:rPr>
              <a:t>Received helpful results of data analysis and testing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1CD965-AD9A-43B7-96A4-EA22CC90EA69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7531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448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17537" y="317500"/>
            <a:ext cx="7224713" cy="867833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Name</a:t>
            </a:r>
            <a:endParaRPr lang="en-US" dirty="0"/>
          </a:p>
        </p:txBody>
      </p:sp>
      <p:sp>
        <p:nvSpPr>
          <p:cNvPr id="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529701" y="1535123"/>
            <a:ext cx="7481887" cy="1354137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70000"/>
              </a:lnSpc>
              <a:buNone/>
              <a:defRPr sz="8000" b="0" i="0" baseline="0">
                <a:latin typeface="Classic Grotesque Std Light"/>
                <a:cs typeface="Classic Grotesque Std Light"/>
              </a:defRPr>
            </a:lvl1pPr>
          </a:lstStyle>
          <a:p>
            <a:pPr lvl="0"/>
            <a:r>
              <a:rPr lang="en-CA" dirty="0" smtClean="0"/>
              <a:t>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83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55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5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475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5759587" cy="481541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Std Book"/>
                <a:cs typeface="Classic Grotesque Std Book"/>
              </a:defRPr>
            </a:lvl1pPr>
            <a:lvl2pPr>
              <a:defRPr b="0" i="0">
                <a:latin typeface="Classic Grotesque Std Book"/>
                <a:cs typeface="Classic Grotesque Std Book"/>
              </a:defRPr>
            </a:lvl2pPr>
            <a:lvl3pPr>
              <a:defRPr b="0" i="0">
                <a:latin typeface="Classic Grotesque Std Book"/>
                <a:cs typeface="Classic Grotesque Std Book"/>
              </a:defRPr>
            </a:lvl3pPr>
            <a:lvl4pPr>
              <a:defRPr b="0" i="0">
                <a:latin typeface="Classic Grotesque Std Book"/>
                <a:cs typeface="Classic Grotesque Std Book"/>
              </a:defRPr>
            </a:lvl4pPr>
            <a:lvl5pPr>
              <a:defRPr b="0" i="0">
                <a:latin typeface="Classic Grotesque Std Book"/>
                <a:cs typeface="Classic Grotesque Std Book"/>
              </a:defRPr>
            </a:lvl5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29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4403" y="846667"/>
            <a:ext cx="6537733" cy="4791863"/>
          </a:xfrm>
          <a:prstGeom prst="rect">
            <a:avLst/>
          </a:prstGeom>
        </p:spPr>
        <p:txBody>
          <a:bodyPr/>
          <a:lstStyle>
            <a:lvl2pPr marL="457200" indent="0">
              <a:buNone/>
              <a:defRPr/>
            </a:lvl2pPr>
          </a:lstStyle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565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4718" y="1502832"/>
            <a:ext cx="7682082" cy="41910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0" i="0">
                <a:latin typeface="Classic Grotesque Pro Book"/>
                <a:cs typeface="Classic Grotesque Pro Book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B580C-6E9F-A64E-A2A9-87F17F384EE4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0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976832" y="800158"/>
            <a:ext cx="5759587" cy="574286"/>
          </a:xfrm>
          <a:prstGeom prst="rect">
            <a:avLst/>
          </a:prstGeom>
        </p:spPr>
        <p:txBody>
          <a:bodyPr vert="horz"/>
          <a:lstStyle>
            <a:lvl1pPr>
              <a:defRPr sz="3200" b="0" i="0">
                <a:latin typeface="Classic Grotesque Pro Book"/>
                <a:cs typeface="Classic Grotesque Pro Book"/>
              </a:defRPr>
            </a:lvl1pPr>
          </a:lstStyle>
          <a:p>
            <a:pPr lvl="0"/>
            <a:r>
              <a:rPr lang="en-CA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761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hdl.handle.net/10222/6456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hdl.handle.net/10222/64568" TargetMode="External"/><Relationship Id="rId5" Type="http://schemas.openxmlformats.org/officeDocument/2006/relationships/image" Target="../media/image3.emf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0" y="1333497"/>
            <a:ext cx="9144000" cy="2051995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7500" y="6085417"/>
            <a:ext cx="370416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167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NAL Dal Shield Head_grey.ai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98" t="8000" r="20350" b="8308"/>
          <a:stretch/>
        </p:blipFill>
        <p:spPr>
          <a:xfrm rot="21318730">
            <a:off x="5102010" y="2428033"/>
            <a:ext cx="4726479" cy="52473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9666" y="5633960"/>
            <a:ext cx="2273300" cy="5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90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832335" y="476250"/>
            <a:ext cx="0" cy="51622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953278" y="6168726"/>
            <a:ext cx="42570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Geographic Information Management and Archives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| </a:t>
            </a:r>
            <a:r>
              <a:rPr lang="en-CA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  <a:hlinkClick r:id="rId6"/>
              </a:rPr>
              <a:t>http://hdl.handle.net/10222/64568</a:t>
            </a:r>
            <a:endParaRPr lang="en-US" sz="1200" b="0" i="0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6681 Geospatial Information Management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04826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50" r:id="rId2"/>
    <p:sldLayoutId id="2147483657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196242"/>
            <a:ext cx="2133600" cy="2794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>
                    <a:tint val="75000"/>
                  </a:schemeClr>
                </a:solidFill>
                <a:latin typeface="Classic Grotesque Std"/>
                <a:cs typeface="Classic Grotesque Std"/>
              </a:defRPr>
            </a:lvl1pPr>
          </a:lstStyle>
          <a:p>
            <a:fld id="{AB7B580C-6E9F-A64E-A2A9-87F17F384E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76635" y="6216650"/>
            <a:ext cx="1155700" cy="2794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0" y="0"/>
            <a:ext cx="9144000" cy="359991"/>
          </a:xfrm>
          <a:prstGeom prst="rect">
            <a:avLst/>
          </a:prstGeom>
          <a:solidFill>
            <a:srgbClr val="6CCE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953278" y="6168726"/>
            <a:ext cx="42570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baseline="30000" dirty="0" smtClean="0">
                <a:latin typeface="Classic Grotesque Std"/>
                <a:cs typeface="Classic Grotesque Std"/>
              </a:rPr>
              <a:t>Geographic Information Management and Archives </a:t>
            </a:r>
            <a:r>
              <a:rPr lang="en-US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</a:rPr>
              <a:t>| </a:t>
            </a:r>
            <a:r>
              <a:rPr lang="en-CA" sz="1200" b="0" i="0" kern="1200" baseline="30000" dirty="0" smtClean="0">
                <a:solidFill>
                  <a:schemeClr val="tx1"/>
                </a:solidFill>
                <a:latin typeface="Classic Grotesque Std"/>
                <a:ea typeface="+mn-ea"/>
                <a:cs typeface="Classic Grotesque Std"/>
                <a:hlinkClick r:id="rId6"/>
              </a:rPr>
              <a:t>http://hdl.handle.net/10222/64568</a:t>
            </a:r>
            <a:endParaRPr lang="en-US" sz="1200" b="0" i="0" kern="1200" baseline="30000" dirty="0" smtClean="0">
              <a:solidFill>
                <a:schemeClr val="tx1"/>
              </a:solidFill>
              <a:latin typeface="Classic Grotesque Std"/>
              <a:ea typeface="+mn-ea"/>
              <a:cs typeface="Classic Grotesque Std"/>
            </a:endParaRPr>
          </a:p>
          <a:p>
            <a:pPr marL="0" marR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u="none" strike="noStrike" kern="1200" baseline="30000" dirty="0" smtClean="0">
                <a:solidFill>
                  <a:schemeClr val="tx1"/>
                </a:solidFill>
                <a:latin typeface="Classic Grotesque Std Book"/>
                <a:ea typeface="+mn-ea"/>
                <a:cs typeface="Classic Grotesque Std Book"/>
              </a:rPr>
              <a:t>INFO 6681 Geospatial Information Management</a:t>
            </a:r>
          </a:p>
        </p:txBody>
      </p:sp>
    </p:spTree>
    <p:extLst>
      <p:ext uri="{BB962C8B-B14F-4D97-AF65-F5344CB8AC3E}">
        <p14:creationId xmlns:p14="http://schemas.microsoft.com/office/powerpoint/2010/main" val="2154956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ln>
            <a:noFill/>
          </a:ln>
          <a:solidFill>
            <a:schemeClr val="tx1"/>
          </a:solidFill>
          <a:latin typeface="Classic Grotesque Pro Light"/>
          <a:ea typeface="+mj-ea"/>
          <a:cs typeface="Classic Grotesque Pro Light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900" b="0" i="0" kern="1200">
          <a:solidFill>
            <a:schemeClr val="tx1"/>
          </a:solidFill>
          <a:latin typeface="Classic Grotesque Pro Semi Bold"/>
          <a:ea typeface="+mn-ea"/>
          <a:cs typeface="Classic Grotesque Pro Semi Bold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b="0" i="0" kern="1200">
          <a:ln>
            <a:noFill/>
          </a:ln>
          <a:solidFill>
            <a:schemeClr val="tx1"/>
          </a:solidFill>
          <a:latin typeface="Classic Grotesque Pro Book"/>
          <a:ea typeface="+mn-ea"/>
          <a:cs typeface="Classic Grotesque Pro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0" i="0" kern="1200">
          <a:solidFill>
            <a:schemeClr val="tx1"/>
          </a:solidFill>
          <a:latin typeface="Classic Grotesque Pro Book"/>
          <a:ea typeface="+mn-ea"/>
          <a:cs typeface="Classic Grotesque Pro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places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.library.dal.c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findingaids-stage.library.dal.ca/photograph-of-two-women-in-front-of-rock-arch-along-bay-of-fundy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davidkjoyceminerals.com/pagefiles/activities_detail.asp?ProdID=arch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17537" y="317500"/>
            <a:ext cx="8063325" cy="867833"/>
          </a:xfrm>
        </p:spPr>
        <p:txBody>
          <a:bodyPr/>
          <a:lstStyle/>
          <a:p>
            <a:r>
              <a:rPr lang="en-US" dirty="0" smtClean="0"/>
              <a:t>INFO </a:t>
            </a:r>
            <a:r>
              <a:rPr lang="en-US" dirty="0" smtClean="0">
                <a:latin typeface="Classic Grotesque Std Light"/>
                <a:cs typeface="Classic Grotesque Std Light"/>
              </a:rPr>
              <a:t>6681 Geospatial Information </a:t>
            </a:r>
            <a:r>
              <a:rPr lang="en-US" dirty="0" smtClean="0">
                <a:latin typeface="Classic Grotesque Std Light"/>
                <a:cs typeface="Classic Grotesque Std Light"/>
              </a:rPr>
              <a:t>Management | </a:t>
            </a:r>
            <a:r>
              <a:rPr lang="en-US" dirty="0" smtClean="0"/>
              <a:t>18 </a:t>
            </a:r>
            <a:r>
              <a:rPr lang="en-US" dirty="0" smtClean="0"/>
              <a:t>November </a:t>
            </a:r>
            <a:r>
              <a:rPr lang="en-US" dirty="0" smtClean="0"/>
              <a:t>2015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7537" y="1658882"/>
            <a:ext cx="8380383" cy="1354137"/>
          </a:xfrm>
        </p:spPr>
        <p:txBody>
          <a:bodyPr/>
          <a:lstStyle/>
          <a:p>
            <a:r>
              <a:rPr lang="en-US" sz="7400" dirty="0" smtClean="0"/>
              <a:t>Geographic Information Management and </a:t>
            </a:r>
            <a:r>
              <a:rPr lang="en-US" sz="7400" dirty="0" smtClean="0"/>
              <a:t>Archives</a:t>
            </a:r>
          </a:p>
          <a:p>
            <a:r>
              <a:rPr lang="en-US" sz="3200" dirty="0" smtClean="0"/>
              <a:t>Creighton Barrett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32072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71132" cy="4815416"/>
          </a:xfrm>
        </p:spPr>
        <p:txBody>
          <a:bodyPr/>
          <a:lstStyle/>
          <a:p>
            <a:r>
              <a:rPr lang="en-US" dirty="0" smtClean="0"/>
              <a:t>ATOM TAXONOMIES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Taxonomies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were “rebuilt”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based on EAD &lt;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controlaccess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&gt; headings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2691614"/>
            <a:ext cx="5181600" cy="337185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8097565">
            <a:off x="5374427" y="4690609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76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30628" y="825501"/>
            <a:ext cx="8803307" cy="4815416"/>
          </a:xfrm>
        </p:spPr>
        <p:txBody>
          <a:bodyPr/>
          <a:lstStyle/>
          <a:p>
            <a:pPr algn="ctr"/>
            <a:r>
              <a:rPr lang="en-US" dirty="0" smtClean="0"/>
              <a:t>ATOM TAXONOMIES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636872"/>
              </p:ext>
            </p:extLst>
          </p:nvPr>
        </p:nvGraphicFramePr>
        <p:xfrm>
          <a:off x="130628" y="1410344"/>
          <a:ext cx="8911772" cy="5351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5886"/>
                <a:gridCol w="4455886"/>
              </a:tblGrid>
              <a:tr h="1178083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</a:rPr>
                        <a:t>EAD &lt;CONTROLACCESS&gt;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3200" baseline="0" dirty="0" smtClean="0">
                          <a:latin typeface="+mj-lt"/>
                        </a:rPr>
                        <a:t>ATOM TAXONOMY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</a:tr>
              <a:tr h="1716635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&lt;</a:t>
                      </a:r>
                      <a:r>
                        <a:rPr lang="en-US" sz="3200" dirty="0" err="1" smtClean="0">
                          <a:latin typeface="+mj-lt"/>
                          <a:cs typeface="Classic Grotesque Std Medium"/>
                        </a:rPr>
                        <a:t>corpname</a:t>
                      </a: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&gt; or &lt;</a:t>
                      </a:r>
                      <a:r>
                        <a:rPr lang="en-US" sz="3200" dirty="0" err="1" smtClean="0">
                          <a:latin typeface="+mj-lt"/>
                          <a:cs typeface="Classic Grotesque Std Medium"/>
                        </a:rPr>
                        <a:t>persname</a:t>
                      </a: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&gt; or &lt;</a:t>
                      </a:r>
                      <a:r>
                        <a:rPr lang="en-US" sz="3200" dirty="0" err="1" smtClean="0">
                          <a:latin typeface="+mj-lt"/>
                          <a:cs typeface="Classic Grotesque Std Medium"/>
                        </a:rPr>
                        <a:t>famname</a:t>
                      </a: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&gt;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3200" dirty="0" smtClean="0">
                          <a:latin typeface="+mj-lt"/>
                        </a:rPr>
                        <a:t>Authority record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</a:tr>
              <a:tr h="63953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&lt;subject&gt;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3200" dirty="0" smtClean="0">
                          <a:latin typeface="+mj-lt"/>
                        </a:rPr>
                        <a:t>Subject heading</a:t>
                      </a:r>
                    </a:p>
                  </a:txBody>
                  <a:tcPr/>
                </a:tc>
              </a:tr>
              <a:tr h="639531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&lt;</a:t>
                      </a:r>
                      <a:r>
                        <a:rPr lang="en-US" sz="3200" dirty="0" err="1" smtClean="0">
                          <a:latin typeface="+mj-lt"/>
                          <a:cs typeface="Classic Grotesque Std Medium"/>
                        </a:rPr>
                        <a:t>geogname</a:t>
                      </a: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&gt;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3200" dirty="0" smtClean="0">
                          <a:latin typeface="+mj-lt"/>
                        </a:rPr>
                        <a:t>Geographic</a:t>
                      </a:r>
                      <a:r>
                        <a:rPr lang="en-CA" sz="3200" baseline="0" dirty="0" smtClean="0">
                          <a:latin typeface="+mj-lt"/>
                        </a:rPr>
                        <a:t> heading</a:t>
                      </a:r>
                      <a:endParaRPr lang="en-CA" sz="3200" dirty="0" smtClean="0">
                        <a:latin typeface="+mj-lt"/>
                      </a:endParaRPr>
                    </a:p>
                  </a:txBody>
                  <a:tcPr/>
                </a:tc>
              </a:tr>
              <a:tr h="1178083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&lt;</a:t>
                      </a:r>
                      <a:r>
                        <a:rPr lang="en-US" sz="3200" dirty="0" err="1" smtClean="0">
                          <a:latin typeface="+mj-lt"/>
                          <a:cs typeface="Classic Grotesque Std Medium"/>
                        </a:rPr>
                        <a:t>genreform</a:t>
                      </a: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&gt;</a:t>
                      </a:r>
                      <a:endParaRPr lang="en-CA" sz="3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>
                          <a:latin typeface="+mj-lt"/>
                          <a:cs typeface="Classic Grotesque Std Medium"/>
                        </a:rPr>
                        <a:t>general material designation [GMD]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74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71132" cy="4815416"/>
          </a:xfrm>
        </p:spPr>
        <p:txBody>
          <a:bodyPr/>
          <a:lstStyle/>
          <a:p>
            <a:r>
              <a:rPr lang="en-US" dirty="0" smtClean="0"/>
              <a:t>ATOM TAXONOMIES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Taxonomies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were “rebuilt”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based on EAD &lt;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controlaccess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&gt; headings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Right Arrow 2"/>
          <p:cNvSpPr/>
          <p:nvPr/>
        </p:nvSpPr>
        <p:spPr>
          <a:xfrm rot="8097565">
            <a:off x="5374427" y="4690609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825501"/>
            <a:ext cx="7981950" cy="5876925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10006897">
            <a:off x="3253184" y="2853571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ight Arrow 9"/>
          <p:cNvSpPr/>
          <p:nvPr/>
        </p:nvSpPr>
        <p:spPr>
          <a:xfrm rot="9664722">
            <a:off x="7496117" y="4806981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66768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38275" y="825501"/>
            <a:ext cx="8646233" cy="4815416"/>
          </a:xfrm>
        </p:spPr>
        <p:txBody>
          <a:bodyPr/>
          <a:lstStyle/>
          <a:p>
            <a:pPr algn="ctr"/>
            <a:r>
              <a:rPr lang="en-US" dirty="0" smtClean="0"/>
              <a:t>WE WORKED REALLY HARD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MAKE </a:t>
            </a:r>
            <a:r>
              <a:rPr lang="en-US" dirty="0" smtClean="0"/>
              <a:t>THIS WORK…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4653"/>
          <a:stretch/>
        </p:blipFill>
        <p:spPr>
          <a:xfrm>
            <a:off x="-13648" y="1835257"/>
            <a:ext cx="10401300" cy="4286574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9568294">
            <a:off x="2870542" y="2219956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ight Arrow 8"/>
          <p:cNvSpPr/>
          <p:nvPr/>
        </p:nvSpPr>
        <p:spPr>
          <a:xfrm rot="12250556">
            <a:off x="302199" y="2219956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75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680471" cy="4815416"/>
          </a:xfrm>
        </p:spPr>
        <p:txBody>
          <a:bodyPr/>
          <a:lstStyle/>
          <a:p>
            <a:r>
              <a:rPr lang="en-US" dirty="0" smtClean="0"/>
              <a:t>AND THERE WERE PROBLEMS…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lost “source” attribute in authority records, subject headings, genre/form statements, and geographic place names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Consider internal usage vs. external usage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Move on…</a:t>
            </a: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832" y="3152260"/>
            <a:ext cx="6248400" cy="1857375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9568294">
            <a:off x="2349363" y="3470229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1860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20914" y="1535123"/>
            <a:ext cx="8389257" cy="1354137"/>
          </a:xfrm>
        </p:spPr>
        <p:txBody>
          <a:bodyPr/>
          <a:lstStyle/>
          <a:p>
            <a:r>
              <a:rPr lang="en-CA" dirty="0" smtClean="0"/>
              <a:t>BUILD FINDING AIDS MAP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552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844646"/>
            <a:ext cx="9144000" cy="4297941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CHECK GEOGRAPHIC PLACE NAMES</a:t>
            </a:r>
            <a:endParaRPr lang="en-US" sz="2400" b="1" u="sng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5" name="Right Arrow 4"/>
          <p:cNvSpPr/>
          <p:nvPr/>
        </p:nvSpPr>
        <p:spPr>
          <a:xfrm rot="19879477">
            <a:off x="7681140" y="3655288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ight Arrow 5"/>
          <p:cNvSpPr/>
          <p:nvPr/>
        </p:nvSpPr>
        <p:spPr>
          <a:xfrm rot="9065240">
            <a:off x="1042219" y="1857749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64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61950" cy="4815416"/>
          </a:xfrm>
        </p:spPr>
        <p:txBody>
          <a:bodyPr/>
          <a:lstStyle/>
          <a:p>
            <a:r>
              <a:rPr lang="en-US" dirty="0" smtClean="0"/>
              <a:t>CREATE MAP DATA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Geographic location name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Number of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URL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to geographic heading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u="sng" dirty="0" smtClean="0">
                <a:latin typeface="Classic Grotesque Std Medium"/>
                <a:cs typeface="Classic Grotesque Std Medium"/>
              </a:rPr>
              <a:t>Coordinates</a:t>
            </a:r>
          </a:p>
        </p:txBody>
      </p:sp>
    </p:spTree>
    <p:extLst>
      <p:ext uri="{BB962C8B-B14F-4D97-AF65-F5344CB8AC3E}">
        <p14:creationId xmlns:p14="http://schemas.microsoft.com/office/powerpoint/2010/main" val="2196316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586400" cy="4815416"/>
          </a:xfrm>
        </p:spPr>
        <p:txBody>
          <a:bodyPr/>
          <a:lstStyle/>
          <a:p>
            <a:r>
              <a:rPr lang="en-US" dirty="0" smtClean="0"/>
              <a:t>TEST </a:t>
            </a:r>
            <a:r>
              <a:rPr lang="en-US" dirty="0" smtClean="0"/>
              <a:t>PRESENTATION OPTIONS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2" y="1371071"/>
            <a:ext cx="698182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445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949455" cy="4815416"/>
          </a:xfrm>
        </p:spPr>
        <p:txBody>
          <a:bodyPr/>
          <a:lstStyle/>
          <a:p>
            <a:r>
              <a:rPr lang="en-US" dirty="0" smtClean="0"/>
              <a:t>EMBED MAP WITH &lt;IFRAME&gt;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1" y="1370783"/>
            <a:ext cx="6953250" cy="474345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5597155" y="4586515"/>
            <a:ext cx="3004457" cy="141160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381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1" y="825501"/>
            <a:ext cx="6514025" cy="4815416"/>
          </a:xfrm>
        </p:spPr>
        <p:txBody>
          <a:bodyPr/>
          <a:lstStyle/>
          <a:p>
            <a:r>
              <a:rPr lang="en-US" dirty="0" smtClean="0"/>
              <a:t>AGENDA</a:t>
            </a:r>
          </a:p>
          <a:p>
            <a:endParaRPr lang="en-US" sz="2400" b="1" dirty="0" smtClean="0">
              <a:latin typeface="Classic Grotesque Pro"/>
              <a:cs typeface="Classic Grotesque Pro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Dalhousie Archives Catalogue and Online Collections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Finding aid migration project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“Mapping” of finding aids in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ArcServer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/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Challenges, next steps, etc.</a:t>
            </a: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84651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0888" b="3419"/>
          <a:stretch/>
        </p:blipFill>
        <p:spPr>
          <a:xfrm>
            <a:off x="-14514" y="341085"/>
            <a:ext cx="9158514" cy="5740401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2710964">
            <a:off x="4180696" y="4553712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8546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183"/>
          <a:stretch/>
        </p:blipFill>
        <p:spPr>
          <a:xfrm>
            <a:off x="280590" y="2017818"/>
            <a:ext cx="4212772" cy="3347884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 rot="12710964">
            <a:off x="2404265" y="4011182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07"/>
          <a:stretch/>
        </p:blipFill>
        <p:spPr>
          <a:xfrm>
            <a:off x="4729336" y="2017818"/>
            <a:ext cx="4212772" cy="3421627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12710964">
            <a:off x="6911742" y="4110597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ISSUE #1: &lt;IFRAME</a:t>
            </a:r>
            <a:r>
              <a:rPr lang="en-US" dirty="0" smtClean="0"/>
              <a:t>&gt; </a:t>
            </a:r>
            <a:r>
              <a:rPr lang="en-US" dirty="0" smtClean="0"/>
              <a:t>IS NOT “RESPONSIVE”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93092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361950" cy="4815416"/>
          </a:xfrm>
        </p:spPr>
        <p:txBody>
          <a:bodyPr/>
          <a:lstStyle/>
          <a:p>
            <a:r>
              <a:rPr lang="en-US" dirty="0" smtClean="0"/>
              <a:t>ISSUE #1: &lt;</a:t>
            </a:r>
            <a:r>
              <a:rPr lang="en-US" dirty="0" smtClean="0"/>
              <a:t>IFRAME&gt; </a:t>
            </a:r>
            <a:r>
              <a:rPr lang="en-US" dirty="0" smtClean="0"/>
              <a:t>IS NOT “RESPONSIVE”</a:t>
            </a:r>
            <a:endParaRPr lang="en-US" sz="2400" dirty="0">
              <a:latin typeface="Classic Grotesque Std Medium"/>
              <a:cs typeface="Classic Grotesque Std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2" y="1930400"/>
            <a:ext cx="5667375" cy="4591050"/>
          </a:xfrm>
          <a:prstGeom prst="rect">
            <a:avLst/>
          </a:prstGeom>
        </p:spPr>
      </p:pic>
      <p:pic>
        <p:nvPicPr>
          <p:cNvPr id="1026" name="Picture 2" descr="https://media-mediatemple.netdna-ssl.com/wp-content/themes/smashing-magazine/assets/images/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710" y="1783928"/>
            <a:ext cx="2476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5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r="4516" b="13820"/>
          <a:stretch/>
        </p:blipFill>
        <p:spPr>
          <a:xfrm>
            <a:off x="0" y="1953240"/>
            <a:ext cx="9158514" cy="450655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ISSUE #2: UPDATES!</a:t>
            </a:r>
            <a:endParaRPr lang="en-US" sz="2400" b="1" u="sng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5" name="Right Arrow 4"/>
          <p:cNvSpPr/>
          <p:nvPr/>
        </p:nvSpPr>
        <p:spPr>
          <a:xfrm rot="19879477">
            <a:off x="1726329" y="4678580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4373" y="1427592"/>
            <a:ext cx="3790950" cy="2371725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11856719">
            <a:off x="7254374" y="2621394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344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ISSUE #3: MAP SEARCH </a:t>
            </a:r>
            <a:r>
              <a:rPr lang="en-US" dirty="0" smtClean="0"/>
              <a:t>RESULTS VS. PLOTS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2" y="1869017"/>
            <a:ext cx="696277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7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ISSUE #4: IDENTIFYING GEOGRAPHIC LOCATIONS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4" name="Picture 2" descr="http://www.davidkjoyceminerals.com/graphics/ar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026" y="1829981"/>
            <a:ext cx="5048718" cy="3351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findingaids-stage.library.dal.ca/uploads/r/dalhousie-university-archives/4/7/1/471e91db2be0c2669e458c483afa12d5c72296f954e0433dd2c283bed8aa953d/MS-2-781_PB16_070_1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40" y="1824974"/>
            <a:ext cx="3788363" cy="336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9140" y="5187147"/>
            <a:ext cx="393420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MS-2-781, PB Box 16, Folder 70 - Photograph of two women in front of rock arch along the Bay of </a:t>
            </a:r>
            <a:r>
              <a:rPr lang="en-US" dirty="0" smtClean="0"/>
              <a:t>Fundy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9026" y="5184107"/>
            <a:ext cx="50487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K. Joyce Minerals: “This is a rock arch that we came upon, unexpectedly, when we rounded a corner in the bluffs.”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68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48033" y="825501"/>
            <a:ext cx="3592274" cy="4815416"/>
          </a:xfrm>
        </p:spPr>
        <p:txBody>
          <a:bodyPr/>
          <a:lstStyle/>
          <a:p>
            <a:r>
              <a:rPr lang="en-US" dirty="0" smtClean="0"/>
              <a:t>ISSUE </a:t>
            </a:r>
            <a:r>
              <a:rPr lang="en-US" dirty="0" smtClean="0"/>
              <a:t>#5: </a:t>
            </a:r>
            <a:br>
              <a:rPr lang="en-US" dirty="0" smtClean="0"/>
            </a:br>
            <a:r>
              <a:rPr lang="en-US" dirty="0" smtClean="0"/>
              <a:t>SELECTING GEOGRAPHIC HEADINGS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21759" y="5206540"/>
            <a:ext cx="4793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MS-2-744, Box 323, Folder 18 - Boat paper and </a:t>
            </a:r>
            <a:r>
              <a:rPr lang="en-US" dirty="0" err="1"/>
              <a:t>nonpaper</a:t>
            </a:r>
            <a:r>
              <a:rPr lang="en-US" dirty="0"/>
              <a:t> : [informal discussion documents</a:t>
            </a:r>
            <a:r>
              <a:rPr lang="en-US" dirty="0" smtClean="0"/>
              <a:t>]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759" y="502336"/>
            <a:ext cx="5845984" cy="4601005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sp>
        <p:nvSpPr>
          <p:cNvPr id="8" name="Right Arrow 7"/>
          <p:cNvSpPr/>
          <p:nvPr/>
        </p:nvSpPr>
        <p:spPr>
          <a:xfrm rot="1450115">
            <a:off x="6491411" y="4020414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492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524617" cy="4815416"/>
          </a:xfrm>
        </p:spPr>
        <p:txBody>
          <a:bodyPr/>
          <a:lstStyle/>
          <a:p>
            <a:r>
              <a:rPr lang="en-US" dirty="0" smtClean="0"/>
              <a:t>NEXT STEP: STRUCTURE GEOGRAPHIC HEADINGS</a:t>
            </a:r>
            <a:endParaRPr lang="en-US" dirty="0"/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165370"/>
            <a:ext cx="9144000" cy="3475547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 rot="1450115">
            <a:off x="3384294" y="3118371"/>
            <a:ext cx="1097280" cy="676656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6772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586400" cy="4815416"/>
          </a:xfrm>
        </p:spPr>
        <p:txBody>
          <a:bodyPr/>
          <a:lstStyle/>
          <a:p>
            <a:r>
              <a:rPr lang="en-US" dirty="0" smtClean="0"/>
              <a:t>NEXT STEP: ADD COORDINATES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131" y="1556951"/>
            <a:ext cx="8514842" cy="538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586400" cy="4815416"/>
          </a:xfrm>
        </p:spPr>
        <p:txBody>
          <a:bodyPr/>
          <a:lstStyle/>
          <a:p>
            <a:r>
              <a:rPr lang="en-US" dirty="0" smtClean="0"/>
              <a:t>NEXT STEP: UPDATE MAP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2" y="1371071"/>
            <a:ext cx="698182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8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3"/>
          </p:cNvPr>
          <p:cNvPicPr>
            <a:picLocks noChangeAspect="1"/>
          </p:cNvPicPr>
          <p:nvPr/>
        </p:nvPicPr>
        <p:blipFill rotWithShape="1">
          <a:blip r:embed="rId4"/>
          <a:srcRect l="23567" b="2534"/>
          <a:stretch/>
        </p:blipFill>
        <p:spPr>
          <a:xfrm>
            <a:off x="0" y="336096"/>
            <a:ext cx="9144000" cy="577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586400" cy="4815416"/>
          </a:xfrm>
        </p:spPr>
        <p:txBody>
          <a:bodyPr/>
          <a:lstStyle/>
          <a:p>
            <a:r>
              <a:rPr lang="en-US" dirty="0" smtClean="0"/>
              <a:t>NEXT STEP: AUTOMATION?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833" y="1442923"/>
            <a:ext cx="6586400" cy="535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4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0"/>
            <a:ext cx="6295298" cy="5439375"/>
          </a:xfrm>
        </p:spPr>
        <p:txBody>
          <a:bodyPr/>
          <a:lstStyle/>
          <a:p>
            <a:r>
              <a:rPr lang="en-US" dirty="0" smtClean="0"/>
              <a:t>IMAGE CREDITS</a:t>
            </a:r>
            <a:endParaRPr lang="en-US" dirty="0" smtClean="0"/>
          </a:p>
          <a:p>
            <a:endParaRPr lang="en-US" sz="2400" dirty="0" smtClean="0">
              <a:latin typeface="Classic Grotesque Pro"/>
              <a:cs typeface="Classic Grotesque Pro"/>
            </a:endParaRPr>
          </a:p>
          <a:p>
            <a:r>
              <a:rPr lang="en-CA" sz="1800" dirty="0" smtClean="0"/>
              <a:t>Slide </a:t>
            </a:r>
            <a:r>
              <a:rPr lang="en-CA" sz="1800" dirty="0" smtClean="0"/>
              <a:t>14: Screenshot of Dal Archives XML provided by Dal </a:t>
            </a:r>
            <a:r>
              <a:rPr lang="en-CA" sz="1800" dirty="0" err="1" smtClean="0"/>
              <a:t>Gillean</a:t>
            </a:r>
            <a:r>
              <a:rPr lang="en-CA" sz="1800" dirty="0" smtClean="0"/>
              <a:t> of </a:t>
            </a:r>
            <a:r>
              <a:rPr lang="en-CA" sz="1800" dirty="0" err="1" smtClean="0"/>
              <a:t>Artefactual</a:t>
            </a:r>
            <a:r>
              <a:rPr lang="en-CA" sz="1800" dirty="0" smtClean="0"/>
              <a:t> Systems</a:t>
            </a:r>
            <a:endParaRPr lang="en-CA" sz="1800" dirty="0" smtClean="0"/>
          </a:p>
          <a:p>
            <a:endParaRPr lang="en-CA" sz="1800" dirty="0"/>
          </a:p>
          <a:p>
            <a:r>
              <a:rPr lang="en-CA" sz="1800" dirty="0">
                <a:latin typeface="Classic Grotesque Std Medium"/>
                <a:cs typeface="Classic Grotesque Std Medium"/>
              </a:rPr>
              <a:t>Slide </a:t>
            </a:r>
            <a:r>
              <a:rPr lang="en-US" sz="1800" dirty="0" smtClean="0">
                <a:latin typeface="Classic Grotesque Std Medium"/>
                <a:cs typeface="Classic Grotesque Std Medium"/>
              </a:rPr>
              <a:t>25: </a:t>
            </a:r>
            <a:r>
              <a:rPr lang="en-US" sz="1800" dirty="0" smtClean="0"/>
              <a:t>Photograph </a:t>
            </a:r>
            <a:r>
              <a:rPr lang="en-US" sz="1800" dirty="0"/>
              <a:t>of two women in front of rock arch along the Bay of </a:t>
            </a:r>
            <a:r>
              <a:rPr lang="en-US" sz="1800" dirty="0" smtClean="0"/>
              <a:t>Fundy, </a:t>
            </a:r>
            <a:r>
              <a:rPr lang="en-US" sz="1800" dirty="0"/>
              <a:t>MS-2-781, PB Box 16, Folder </a:t>
            </a:r>
            <a:r>
              <a:rPr lang="en-US" sz="1800" dirty="0" smtClean="0"/>
              <a:t>70, Byron Ulric Hatfield Photograph Collection: </a:t>
            </a:r>
            <a:r>
              <a:rPr lang="en-US" sz="1800" dirty="0">
                <a:hlinkClick r:id="rId3"/>
              </a:rPr>
              <a:t>http://</a:t>
            </a:r>
            <a:r>
              <a:rPr lang="en-US" sz="1800" dirty="0" smtClean="0">
                <a:hlinkClick r:id="rId3"/>
              </a:rPr>
              <a:t>findingaids-stage.library.dal.ca/photograph-of-two-women-in-front-of-rock-arch-along-bay-of-fundy</a:t>
            </a:r>
            <a:r>
              <a:rPr lang="en-US" sz="1800" dirty="0" smtClean="0"/>
              <a:t> </a:t>
            </a:r>
            <a:endParaRPr lang="en-US" sz="1800" dirty="0"/>
          </a:p>
          <a:p>
            <a:endParaRPr lang="en-US" sz="1800" dirty="0">
              <a:latin typeface="Classic Grotesque Std Medium"/>
              <a:cs typeface="Classic Grotesque Std Medium"/>
            </a:endParaRPr>
          </a:p>
          <a:p>
            <a:r>
              <a:rPr lang="en-US" sz="1800" dirty="0" smtClean="0">
                <a:latin typeface="Classic Grotesque Std Medium"/>
                <a:cs typeface="Classic Grotesque Std Medium"/>
              </a:rPr>
              <a:t>Slide 25: Photograph of rock arch, David K. Joyce </a:t>
            </a:r>
            <a:r>
              <a:rPr lang="en-US" sz="1800" dirty="0">
                <a:latin typeface="Classic Grotesque Std Medium"/>
                <a:cs typeface="Classic Grotesque Std Medium"/>
              </a:rPr>
              <a:t>Minerals website: </a:t>
            </a:r>
            <a:r>
              <a:rPr lang="en-US" sz="1800" dirty="0">
                <a:latin typeface="Classic Grotesque Std Medium"/>
                <a:cs typeface="Classic Grotesque Std Medium"/>
                <a:hlinkClick r:id="rId4"/>
              </a:rPr>
              <a:t>http://</a:t>
            </a:r>
            <a:r>
              <a:rPr lang="en-US" sz="1800" dirty="0" smtClean="0">
                <a:latin typeface="Classic Grotesque Std Medium"/>
                <a:cs typeface="Classic Grotesque Std Medium"/>
                <a:hlinkClick r:id="rId4"/>
              </a:rPr>
              <a:t>www.davidkjoyceminerals.com/pagefiles/activities_detail.asp?ProdID=arch</a:t>
            </a:r>
            <a:r>
              <a:rPr lang="en-US" sz="1800" dirty="0" smtClean="0">
                <a:latin typeface="Classic Grotesque Std Medium"/>
                <a:cs typeface="Classic Grotesque Std Medium"/>
              </a:rPr>
              <a:t> </a:t>
            </a: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CA" sz="1800" dirty="0" smtClean="0"/>
          </a:p>
        </p:txBody>
      </p:sp>
    </p:spTree>
    <p:extLst>
      <p:ext uri="{BB962C8B-B14F-4D97-AF65-F5344CB8AC3E}">
        <p14:creationId xmlns:p14="http://schemas.microsoft.com/office/powerpoint/2010/main" val="159580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223739" cy="4815416"/>
          </a:xfrm>
        </p:spPr>
        <p:txBody>
          <a:bodyPr/>
          <a:lstStyle/>
          <a:p>
            <a:r>
              <a:rPr lang="en-US" dirty="0" smtClean="0"/>
              <a:t>ARCHIVES CATALOGUE STATS (as of November 16, 2015)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167,494 archival descriptions</a:t>
            </a:r>
          </a:p>
          <a:p>
            <a:endParaRPr lang="en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3,256 authority records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686 subject headings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491 geographic headings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1085850" lvl="1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Classic Grotesque Std Medium"/>
              <a:cs typeface="Classic Grotesque Std Medium"/>
            </a:endParaRPr>
          </a:p>
          <a:p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sp>
        <p:nvSpPr>
          <p:cNvPr id="3" name="Explosion 1 2"/>
          <p:cNvSpPr/>
          <p:nvPr/>
        </p:nvSpPr>
        <p:spPr>
          <a:xfrm rot="19940032">
            <a:off x="5329679" y="1326031"/>
            <a:ext cx="4990012" cy="3605348"/>
          </a:xfrm>
          <a:prstGeom prst="irregularSeal1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3200" dirty="0" smtClean="0">
                <a:solidFill>
                  <a:schemeClr val="tx1"/>
                </a:solidFill>
              </a:rPr>
              <a:t>ca. 250,000 descriptions by January 2016</a:t>
            </a:r>
            <a:endParaRPr lang="en-CA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21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471132" cy="4815416"/>
          </a:xfrm>
        </p:spPr>
        <p:txBody>
          <a:bodyPr/>
          <a:lstStyle/>
          <a:p>
            <a:r>
              <a:rPr lang="en-US" dirty="0" smtClean="0"/>
              <a:t>ARCHIVES CATALOGUE STATS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 rot="8097565">
            <a:off x="5374427" y="4690609"/>
            <a:ext cx="914400" cy="508000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5" y="1502198"/>
            <a:ext cx="9141525" cy="4311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88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477619970"/>
              </p:ext>
            </p:extLst>
          </p:nvPr>
        </p:nvGraphicFramePr>
        <p:xfrm>
          <a:off x="0" y="469900"/>
          <a:ext cx="9144000" cy="57512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9289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ARCHIVISTS</a:t>
            </a:r>
            <a:r>
              <a:rPr lang="en-US" dirty="0">
                <a:latin typeface="Classic Grotesque Std Medium"/>
                <a:cs typeface="Classic Grotesque Std Medium"/>
              </a:rPr>
              <a:t>'</a:t>
            </a:r>
            <a:r>
              <a:rPr lang="en-US" dirty="0" smtClean="0"/>
              <a:t> </a:t>
            </a:r>
            <a:r>
              <a:rPr lang="en-US" dirty="0"/>
              <a:t>TOOLKIT </a:t>
            </a:r>
            <a:r>
              <a:rPr lang="en-US" dirty="0" smtClean="0"/>
              <a:t>SUBJECT HEADINGS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9915"/>
          <a:stretch/>
        </p:blipFill>
        <p:spPr>
          <a:xfrm>
            <a:off x="1976832" y="1943144"/>
            <a:ext cx="7018887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1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ARCHIVISTS</a:t>
            </a:r>
            <a:r>
              <a:rPr lang="en-US" dirty="0">
                <a:latin typeface="Classic Grotesque Std Medium"/>
                <a:cs typeface="Classic Grotesque Std Medium"/>
              </a:rPr>
              <a:t>'</a:t>
            </a:r>
            <a:r>
              <a:rPr lang="en-US" dirty="0" smtClean="0"/>
              <a:t> </a:t>
            </a:r>
            <a:r>
              <a:rPr lang="en-US" dirty="0"/>
              <a:t>TOOLKIT </a:t>
            </a:r>
            <a:r>
              <a:rPr lang="en-US" dirty="0" smtClean="0"/>
              <a:t>SUBJECT HEADINGS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2160"/>
          <a:stretch/>
        </p:blipFill>
        <p:spPr>
          <a:xfrm>
            <a:off x="1976833" y="1906527"/>
            <a:ext cx="696946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4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76832" y="825501"/>
            <a:ext cx="6798458" cy="4815416"/>
          </a:xfrm>
        </p:spPr>
        <p:txBody>
          <a:bodyPr/>
          <a:lstStyle/>
          <a:p>
            <a:r>
              <a:rPr lang="en-US" dirty="0" smtClean="0"/>
              <a:t>FINDING AIDS MIGRATION PROJECT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Classic Grotesque Std Medium"/>
                <a:cs typeface="Classic Grotesque Std Medium"/>
              </a:rPr>
              <a:t>Extensive internal data 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cleaning</a:t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CA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400" dirty="0" smtClean="0"/>
              <a:t>625+ multi-level EAD XML archival descriptions </a:t>
            </a:r>
            <a:r>
              <a:rPr lang="en-CA" sz="2400" b="1" u="sng" dirty="0" smtClean="0"/>
              <a:t>exported</a:t>
            </a:r>
            <a:r>
              <a:rPr lang="en-CA" sz="2400" dirty="0" smtClean="0"/>
              <a:t> from Archivists’ Toolkit</a:t>
            </a:r>
          </a:p>
          <a:p>
            <a:endParaRPr lang="en-CA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Internal development of custom XSLT to prepare XML files for </a:t>
            </a:r>
            <a:r>
              <a:rPr lang="en-US" sz="2400" b="1" u="sng" dirty="0" smtClean="0">
                <a:latin typeface="Classic Grotesque Std Medium"/>
                <a:cs typeface="Classic Grotesque Std Medium"/>
              </a:rPr>
              <a:t>import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> into </a:t>
            </a:r>
            <a:r>
              <a:rPr lang="en-US" sz="2400" dirty="0" err="1" smtClean="0">
                <a:latin typeface="Classic Grotesque Std Medium"/>
                <a:cs typeface="Classic Grotesque Std Medium"/>
              </a:rPr>
              <a:t>AtoM</a:t>
            </a:r>
            <a:r>
              <a:rPr lang="en-US" sz="2400" dirty="0" smtClean="0">
                <a:latin typeface="Classic Grotesque Std Medium"/>
                <a:cs typeface="Classic Grotesque Std Medium"/>
              </a:rPr>
              <a:t/>
            </a:r>
            <a:br>
              <a:rPr lang="en-US" sz="2400" dirty="0" smtClean="0">
                <a:latin typeface="Classic Grotesque Std Medium"/>
                <a:cs typeface="Classic Grotesque Std Medium"/>
              </a:rPr>
            </a:br>
            <a:endParaRPr lang="en-US" sz="2400" dirty="0" smtClean="0">
              <a:latin typeface="Classic Grotesque Std Medium"/>
              <a:cs typeface="Classic Grotesque Std Medium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Classic Grotesque Std Medium"/>
                <a:cs typeface="Classic Grotesque Std Medium"/>
              </a:rPr>
              <a:t>Artefactual Systems did </a:t>
            </a:r>
            <a:r>
              <a:rPr lang="en-US" sz="2400" b="1" u="sng" dirty="0" smtClean="0">
                <a:latin typeface="Classic Grotesque Std Medium"/>
                <a:cs typeface="Classic Grotesque Std Medium"/>
              </a:rPr>
              <a:t>final data migration</a:t>
            </a:r>
            <a:endParaRPr lang="en-US" sz="2400" dirty="0" smtClean="0">
              <a:latin typeface="Classic Grotesque Std Medium"/>
              <a:cs typeface="Classic Grotesque Std Medium"/>
            </a:endParaRPr>
          </a:p>
        </p:txBody>
      </p:sp>
    </p:spTree>
    <p:extLst>
      <p:ext uri="{BB962C8B-B14F-4D97-AF65-F5344CB8AC3E}">
        <p14:creationId xmlns:p14="http://schemas.microsoft.com/office/powerpoint/2010/main" val="39588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1" ma:contentTypeDescription="Create a new document." ma:contentTypeScope="" ma:versionID="1576807ebee743457da536efbe00e557">
  <xsd:schema xmlns:xsd="http://www.w3.org/2001/XMLSchema" xmlns:xs="http://www.w3.org/2001/XMLSchema" xmlns:p="http://schemas.microsoft.com/office/2006/metadata/properties" xmlns:ns2="6a6a9153-db81-41aa-b483-54a7d12e9aff" targetNamespace="http://schemas.microsoft.com/office/2006/metadata/properties" ma:root="true" ma:fieldsID="c5284bd0c06afedab9f975488e5a399d" ns2:_="">
    <xsd:import namespace="6a6a9153-db81-41aa-b483-54a7d12e9aff"/>
    <xsd:element name="properties">
      <xsd:complexType>
        <xsd:sequence>
          <xsd:element name="documentManagement">
            <xsd:complexType>
              <xsd:all>
                <xsd:element ref="ns2:Categor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Props1.xml><?xml version="1.0" encoding="utf-8"?>
<ds:datastoreItem xmlns:ds="http://schemas.openxmlformats.org/officeDocument/2006/customXml" ds:itemID="{65F0CE3E-073F-4A36-9349-19EFB2F7F1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801BB1-198A-4F23-95D2-61AB6E5381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BC298E4-DC43-4CFC-B93E-D1A2FE605067}">
  <ds:schemaRefs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6a6a9153-db81-41aa-b483-54a7d12e9a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11811</TotalTime>
  <Words>1135</Words>
  <Application>Microsoft Office PowerPoint</Application>
  <PresentationFormat>On-screen Show (4:3)</PresentationFormat>
  <Paragraphs>272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Arial</vt:lpstr>
      <vt:lpstr>Calibri</vt:lpstr>
      <vt:lpstr>Classic Grotesque Pro</vt:lpstr>
      <vt:lpstr>Classic Grotesque Pro Book</vt:lpstr>
      <vt:lpstr>Classic Grotesque Pro Light</vt:lpstr>
      <vt:lpstr>Classic Grotesque Pro Semi Bold</vt:lpstr>
      <vt:lpstr>Classic Grotesque Std</vt:lpstr>
      <vt:lpstr>Classic Grotesque Std Book</vt:lpstr>
      <vt:lpstr>Classic Grotesque Std Light</vt:lpstr>
      <vt:lpstr>Classic Grotesque Std Medium</vt:lpstr>
      <vt:lpstr>Custom Design</vt:lpstr>
      <vt:lpstr>1_Custom Design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ann shier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presentation: Classic Grotesque template</dc:title>
  <dc:creator>Creighton Barrett</dc:creator>
  <cp:keywords>open learning object</cp:keywords>
  <cp:lastModifiedBy>Creighton Barrett</cp:lastModifiedBy>
  <cp:revision>314</cp:revision>
  <cp:lastPrinted>2014-06-16T17:18:12Z</cp:lastPrinted>
  <dcterms:created xsi:type="dcterms:W3CDTF">2014-06-16T16:08:57Z</dcterms:created>
  <dcterms:modified xsi:type="dcterms:W3CDTF">2015-11-18T16:50:39Z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  <property fmtid="{D5CDD505-2E9C-101B-9397-08002B2CF9AE}" pid="3" name="DocVizPreviewMetadata_Count">
    <vt:i4>5</vt:i4>
  </property>
  <property fmtid="{D5CDD505-2E9C-101B-9397-08002B2CF9AE}" pid="4" name="DocVizPreviewMetadata_0">
    <vt:lpwstr>300x200x1</vt:lpwstr>
  </property>
</Properties>
</file>